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avi" ContentType="video/x-msvideo"/>
  <Default Extension="gif" ContentType="image/gif"/>
  <Default Extension="mp4" ContentType="video/mp4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0" r:id="rId5"/>
  </p:sldMasterIdLst>
  <p:notesMasterIdLst>
    <p:notesMasterId r:id="rId23"/>
  </p:notesMasterIdLst>
  <p:handoutMasterIdLst>
    <p:handoutMasterId r:id="rId24"/>
  </p:handoutMasterIdLst>
  <p:sldIdLst>
    <p:sldId id="256" r:id="rId6"/>
    <p:sldId id="280" r:id="rId7"/>
    <p:sldId id="294" r:id="rId8"/>
    <p:sldId id="295" r:id="rId9"/>
    <p:sldId id="289" r:id="rId10"/>
    <p:sldId id="299" r:id="rId11"/>
    <p:sldId id="286" r:id="rId12"/>
    <p:sldId id="282" r:id="rId13"/>
    <p:sldId id="287" r:id="rId14"/>
    <p:sldId id="284" r:id="rId15"/>
    <p:sldId id="281" r:id="rId16"/>
    <p:sldId id="298" r:id="rId17"/>
    <p:sldId id="288" r:id="rId18"/>
    <p:sldId id="297" r:id="rId19"/>
    <p:sldId id="296" r:id="rId20"/>
    <p:sldId id="293" r:id="rId21"/>
    <p:sldId id="300" r:id="rId22"/>
  </p:sldIdLst>
  <p:sldSz cx="12192000" cy="6858000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D5A"/>
    <a:srgbClr val="3A4B58"/>
    <a:srgbClr val="3EC3D5"/>
    <a:srgbClr val="BCD439"/>
    <a:srgbClr val="FFE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635" autoAdjust="0"/>
  </p:normalViewPr>
  <p:slideViewPr>
    <p:cSldViewPr>
      <p:cViewPr varScale="1">
        <p:scale>
          <a:sx n="99" d="100"/>
          <a:sy n="99" d="100"/>
        </p:scale>
        <p:origin x="78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2484" y="60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45E122F-C28D-47AE-AD26-FC917A19201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153060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0B4310EC-C550-43F0-A5DB-84066DB786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6043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310EC-C550-43F0-A5DB-84066DB786D1}" type="slidenum">
              <a:rPr lang="fr-FR" smtClean="0"/>
              <a:t>1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4757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3"/>
            <a:endParaRPr lang="fr-FR" sz="1100" dirty="0" smtClean="0"/>
          </a:p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4310EC-C550-43F0-A5DB-84066DB786D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839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100" dirty="0" err="1" smtClean="0"/>
              <a:t>Development</a:t>
            </a:r>
            <a:r>
              <a:rPr lang="fr-FR" sz="1100" dirty="0" smtClean="0"/>
              <a:t> of a new </a:t>
            </a:r>
            <a:r>
              <a:rPr lang="fr-FR" sz="1100" dirty="0" err="1" smtClean="0"/>
              <a:t>aggregate</a:t>
            </a:r>
            <a:r>
              <a:rPr lang="fr-FR" sz="1100" dirty="0" smtClean="0"/>
              <a:t> interlock model (</a:t>
            </a:r>
            <a:r>
              <a:rPr lang="fr-FR" sz="1100" dirty="0" err="1" smtClean="0"/>
              <a:t>exp</a:t>
            </a:r>
            <a:r>
              <a:rPr lang="fr-FR" sz="1100" dirty="0" smtClean="0"/>
              <a:t>. basis)</a:t>
            </a:r>
          </a:p>
          <a:p>
            <a:pPr lvl="3"/>
            <a:endParaRPr lang="fr-FR" sz="1100" dirty="0" smtClean="0"/>
          </a:p>
          <a:p>
            <a:pPr lvl="3"/>
            <a:r>
              <a:rPr lang="fr-FR" sz="1100" dirty="0" smtClean="0"/>
              <a:t>Use of the </a:t>
            </a:r>
            <a:r>
              <a:rPr lang="fr-FR" sz="1100" dirty="0" err="1" smtClean="0"/>
              <a:t>energy</a:t>
            </a:r>
            <a:r>
              <a:rPr lang="fr-FR" sz="1100" dirty="0" smtClean="0"/>
              <a:t> </a:t>
            </a:r>
            <a:r>
              <a:rPr lang="fr-FR" sz="1100" dirty="0" err="1" smtClean="0"/>
              <a:t>dissipated</a:t>
            </a:r>
            <a:r>
              <a:rPr lang="fr-FR" sz="1100" dirty="0" smtClean="0"/>
              <a:t> </a:t>
            </a:r>
            <a:r>
              <a:rPr lang="fr-FR" sz="1100" dirty="0" err="1" smtClean="0"/>
              <a:t>throughout</a:t>
            </a:r>
            <a:r>
              <a:rPr lang="fr-FR" sz="1100" dirty="0" smtClean="0"/>
              <a:t> the interface abrasion to </a:t>
            </a:r>
            <a:r>
              <a:rPr lang="fr-FR" sz="1100" dirty="0" err="1" smtClean="0"/>
              <a:t>extend</a:t>
            </a:r>
            <a:r>
              <a:rPr lang="fr-FR" sz="1100" dirty="0" smtClean="0"/>
              <a:t/>
            </a:r>
            <a:br>
              <a:rPr lang="fr-FR" sz="1100" dirty="0" smtClean="0"/>
            </a:br>
            <a:r>
              <a:rPr lang="fr-FR" sz="1100" dirty="0" smtClean="0"/>
              <a:t>the initial model to variable </a:t>
            </a:r>
            <a:r>
              <a:rPr lang="fr-FR" sz="1100" dirty="0" err="1" smtClean="0"/>
              <a:t>opening</a:t>
            </a:r>
            <a:r>
              <a:rPr lang="fr-FR" sz="1100" dirty="0" smtClean="0"/>
              <a:t> cracks (</a:t>
            </a:r>
            <a:r>
              <a:rPr lang="fr-FR" sz="1100" dirty="0" err="1" smtClean="0"/>
              <a:t>avoiding</a:t>
            </a:r>
            <a:r>
              <a:rPr lang="fr-FR" sz="1100" dirty="0" smtClean="0"/>
              <a:t> </a:t>
            </a:r>
            <a:r>
              <a:rPr lang="fr-FR" sz="1100" dirty="0" err="1" smtClean="0"/>
              <a:t>arbitrary</a:t>
            </a:r>
            <a:r>
              <a:rPr lang="fr-FR" sz="1100" dirty="0" smtClean="0"/>
              <a:t> </a:t>
            </a:r>
            <a:r>
              <a:rPr lang="fr-FR" sz="1100" dirty="0" err="1" smtClean="0"/>
              <a:t>hypothesis</a:t>
            </a:r>
            <a:r>
              <a:rPr lang="fr-FR" sz="1100" dirty="0" smtClean="0"/>
              <a:t>)</a:t>
            </a:r>
          </a:p>
          <a:p>
            <a:pPr lvl="3"/>
            <a:r>
              <a:rPr lang="fr-FR" sz="1100" dirty="0" smtClean="0"/>
              <a:t>Good </a:t>
            </a:r>
            <a:r>
              <a:rPr lang="fr-FR" sz="1100" dirty="0" err="1" smtClean="0"/>
              <a:t>behaviour</a:t>
            </a:r>
            <a:r>
              <a:rPr lang="fr-FR" sz="1100" dirty="0" smtClean="0"/>
              <a:t>, </a:t>
            </a:r>
            <a:r>
              <a:rPr lang="fr-FR" sz="1100" dirty="0" err="1" smtClean="0"/>
              <a:t>robustness</a:t>
            </a:r>
            <a:r>
              <a:rPr lang="fr-FR" sz="1100" dirty="0" smtClean="0"/>
              <a:t> of the </a:t>
            </a:r>
            <a:r>
              <a:rPr lang="fr-FR" sz="1100" dirty="0" err="1" smtClean="0"/>
              <a:t>numerical</a:t>
            </a:r>
            <a:r>
              <a:rPr lang="fr-FR" sz="1100" dirty="0" smtClean="0"/>
              <a:t> </a:t>
            </a:r>
            <a:r>
              <a:rPr lang="fr-FR" sz="1100" dirty="0" err="1" smtClean="0"/>
              <a:t>scheme</a:t>
            </a:r>
            <a:r>
              <a:rPr lang="fr-FR" sz="1100" dirty="0" smtClean="0"/>
              <a:t> </a:t>
            </a:r>
            <a:r>
              <a:rPr lang="fr-FR" sz="1100" dirty="0" err="1" smtClean="0"/>
              <a:t>coupling</a:t>
            </a:r>
            <a:r>
              <a:rPr lang="fr-FR" sz="1100" dirty="0" smtClean="0"/>
              <a:t> </a:t>
            </a:r>
            <a:r>
              <a:rPr lang="fr-FR" sz="1100" dirty="0" err="1" smtClean="0"/>
              <a:t>fracturing</a:t>
            </a:r>
            <a:r>
              <a:rPr lang="fr-FR" sz="1100" dirty="0" smtClean="0"/>
              <a:t> and </a:t>
            </a:r>
            <a:r>
              <a:rPr lang="fr-FR" sz="1100" dirty="0" err="1" smtClean="0"/>
              <a:t>plasticity</a:t>
            </a:r>
            <a:r>
              <a:rPr lang="fr-FR" sz="1100" dirty="0" smtClean="0"/>
              <a:t>, but </a:t>
            </a:r>
            <a:r>
              <a:rPr lang="fr-FR" sz="1100" dirty="0" err="1" smtClean="0"/>
              <a:t>too</a:t>
            </a:r>
            <a:r>
              <a:rPr lang="fr-FR" sz="1100" dirty="0" smtClean="0"/>
              <a:t> diffusive damage </a:t>
            </a:r>
            <a:r>
              <a:rPr lang="fr-FR" sz="1100" dirty="0" err="1" smtClean="0"/>
              <a:t>under</a:t>
            </a:r>
            <a:r>
              <a:rPr lang="fr-FR" sz="1100" dirty="0" smtClean="0"/>
              <a:t> </a:t>
            </a:r>
            <a:r>
              <a:rPr lang="fr-FR" sz="1100" dirty="0" err="1" smtClean="0"/>
              <a:t>extreme</a:t>
            </a:r>
            <a:r>
              <a:rPr lang="fr-FR" sz="1100" dirty="0" smtClean="0"/>
              <a:t> </a:t>
            </a:r>
            <a:r>
              <a:rPr lang="fr-FR" sz="1100" dirty="0" err="1" smtClean="0"/>
              <a:t>loading</a:t>
            </a:r>
            <a:r>
              <a:rPr lang="fr-FR" sz="1100" dirty="0" smtClean="0"/>
              <a:t> conditions (</a:t>
            </a:r>
            <a:r>
              <a:rPr lang="fr-FR" sz="1100" dirty="0" err="1" smtClean="0"/>
              <a:t>restricting</a:t>
            </a:r>
            <a:r>
              <a:rPr lang="fr-FR" sz="1100" dirty="0" smtClean="0"/>
              <a:t> cracks </a:t>
            </a:r>
            <a:r>
              <a:rPr lang="fr-FR" sz="1100" dirty="0" err="1" smtClean="0"/>
              <a:t>opening</a:t>
            </a:r>
            <a:r>
              <a:rPr lang="fr-FR" sz="1100" dirty="0" smtClean="0"/>
              <a:t>)</a:t>
            </a:r>
          </a:p>
          <a:p>
            <a:pPr lvl="3"/>
            <a:endParaRPr lang="fr-FR" sz="1100" dirty="0" smtClean="0"/>
          </a:p>
          <a:p>
            <a:pPr lvl="2"/>
            <a:r>
              <a:rPr lang="fr-FR" sz="1800" dirty="0" err="1" smtClean="0"/>
              <a:t>Demonstration</a:t>
            </a:r>
            <a:r>
              <a:rPr lang="fr-FR" sz="1800" dirty="0" smtClean="0"/>
              <a:t> of the </a:t>
            </a:r>
            <a:r>
              <a:rPr lang="fr-FR" sz="1800" dirty="0" err="1" smtClean="0"/>
              <a:t>capability</a:t>
            </a:r>
            <a:r>
              <a:rPr lang="fr-FR" sz="1800" dirty="0" smtClean="0"/>
              <a:t> of </a:t>
            </a:r>
            <a:r>
              <a:rPr lang="fr-FR" sz="1800" dirty="0" err="1" smtClean="0"/>
              <a:t>using</a:t>
            </a:r>
            <a:r>
              <a:rPr lang="fr-FR" sz="1800" dirty="0" smtClean="0"/>
              <a:t> an </a:t>
            </a:r>
            <a:r>
              <a:rPr lang="fr-FR" sz="1800" dirty="0" err="1" smtClean="0"/>
              <a:t>isotropic</a:t>
            </a:r>
            <a:r>
              <a:rPr lang="fr-FR" sz="1800" dirty="0" smtClean="0"/>
              <a:t> phase </a:t>
            </a:r>
            <a:r>
              <a:rPr lang="fr-FR" sz="1800" dirty="0" err="1" smtClean="0"/>
              <a:t>field</a:t>
            </a:r>
            <a:r>
              <a:rPr lang="fr-FR" sz="1800" dirty="0" smtClean="0"/>
              <a:t> </a:t>
            </a:r>
            <a:r>
              <a:rPr lang="fr-FR" sz="1800" dirty="0" err="1" smtClean="0"/>
              <a:t>method</a:t>
            </a:r>
            <a:r>
              <a:rPr lang="fr-FR" sz="1800" dirty="0" smtClean="0"/>
              <a:t> </a:t>
            </a:r>
            <a:r>
              <a:rPr lang="fr-FR" sz="1800" dirty="0" err="1" smtClean="0"/>
              <a:t>with</a:t>
            </a:r>
            <a:r>
              <a:rPr lang="fr-FR" sz="1800" dirty="0" smtClean="0"/>
              <a:t> explicit </a:t>
            </a:r>
            <a:r>
              <a:rPr lang="fr-FR" sz="1800" dirty="0" err="1" smtClean="0"/>
              <a:t>integration</a:t>
            </a:r>
            <a:r>
              <a:rPr lang="fr-FR" sz="1800" dirty="0" smtClean="0"/>
              <a:t> </a:t>
            </a:r>
            <a:r>
              <a:rPr lang="fr-FR" sz="1800" dirty="0" err="1" smtClean="0"/>
              <a:t>without</a:t>
            </a:r>
            <a:r>
              <a:rPr lang="fr-FR" sz="1800" dirty="0" smtClean="0"/>
              <a:t> </a:t>
            </a:r>
            <a:r>
              <a:rPr lang="fr-FR" sz="1800" dirty="0" err="1" smtClean="0"/>
              <a:t>altering</a:t>
            </a:r>
            <a:r>
              <a:rPr lang="fr-FR" sz="1800" dirty="0" smtClean="0"/>
              <a:t> time </a:t>
            </a:r>
            <a:r>
              <a:rPr lang="fr-FR" sz="1800" dirty="0" err="1" smtClean="0"/>
              <a:t>step</a:t>
            </a:r>
            <a:r>
              <a:rPr lang="fr-FR" sz="1800" dirty="0" smtClean="0"/>
              <a:t> (ENGR)</a:t>
            </a:r>
          </a:p>
          <a:p>
            <a:pPr lvl="3"/>
            <a:r>
              <a:rPr lang="fr-FR" sz="1100" dirty="0" err="1" smtClean="0"/>
              <a:t>Allows</a:t>
            </a:r>
            <a:r>
              <a:rPr lang="fr-FR" sz="1100" dirty="0" smtClean="0"/>
              <a:t> local damage </a:t>
            </a:r>
            <a:r>
              <a:rPr lang="fr-FR" sz="1100" dirty="0" err="1" smtClean="0"/>
              <a:t>processing</a:t>
            </a:r>
            <a:r>
              <a:rPr lang="fr-FR" sz="1100" dirty="0" smtClean="0"/>
              <a:t> (Wu)</a:t>
            </a:r>
          </a:p>
          <a:p>
            <a:pPr lvl="3"/>
            <a:r>
              <a:rPr lang="fr-FR" sz="1100" dirty="0" err="1" smtClean="0"/>
              <a:t>Allows</a:t>
            </a:r>
            <a:r>
              <a:rPr lang="fr-FR" sz="1100" dirty="0" smtClean="0"/>
              <a:t> cracks formation (</a:t>
            </a:r>
            <a:r>
              <a:rPr lang="fr-FR" sz="1100" dirty="0" err="1" smtClean="0"/>
              <a:t>when</a:t>
            </a:r>
            <a:r>
              <a:rPr lang="fr-FR" sz="1100" dirty="0" smtClean="0"/>
              <a:t> </a:t>
            </a:r>
            <a:r>
              <a:rPr lang="fr-FR" sz="1100" dirty="0" err="1" smtClean="0"/>
              <a:t>neighbour</a:t>
            </a:r>
            <a:r>
              <a:rPr lang="fr-FR" sz="1100" dirty="0" smtClean="0"/>
              <a:t> </a:t>
            </a:r>
            <a:r>
              <a:rPr lang="fr-FR" sz="1100" dirty="0" err="1" smtClean="0"/>
              <a:t>energy</a:t>
            </a:r>
            <a:r>
              <a:rPr lang="fr-FR" sz="1100" dirty="0" smtClean="0"/>
              <a:t>)</a:t>
            </a:r>
          </a:p>
          <a:p>
            <a:pPr lvl="3"/>
            <a:r>
              <a:rPr lang="fr-FR" sz="1100" dirty="0" smtClean="0"/>
              <a:t>To do: </a:t>
            </a:r>
            <a:r>
              <a:rPr lang="fr-FR" sz="1100" dirty="0" err="1" smtClean="0"/>
              <a:t>Integration</a:t>
            </a:r>
            <a:r>
              <a:rPr lang="fr-FR" sz="1100" dirty="0" smtClean="0"/>
              <a:t> of the DPDC model and </a:t>
            </a:r>
            <a:r>
              <a:rPr lang="fr-FR" sz="1100" dirty="0" err="1" smtClean="0"/>
              <a:t>its</a:t>
            </a:r>
            <a:r>
              <a:rPr lang="fr-FR" sz="1100" dirty="0" smtClean="0"/>
              <a:t> </a:t>
            </a:r>
            <a:r>
              <a:rPr lang="fr-FR" sz="1100" dirty="0" err="1" smtClean="0"/>
              <a:t>characteristics</a:t>
            </a:r>
            <a:r>
              <a:rPr lang="fr-FR" sz="1100" dirty="0" smtClean="0"/>
              <a:t/>
            </a:r>
            <a:br>
              <a:rPr lang="fr-FR" sz="1100" dirty="0" smtClean="0"/>
            </a:br>
            <a:r>
              <a:rPr lang="fr-FR" sz="1100" dirty="0" smtClean="0"/>
              <a:t>(</a:t>
            </a:r>
            <a:r>
              <a:rPr lang="fr-FR" sz="1100" dirty="0" err="1" smtClean="0"/>
              <a:t>strain</a:t>
            </a:r>
            <a:r>
              <a:rPr lang="fr-FR" sz="1100" dirty="0" smtClean="0"/>
              <a:t> rate, friction, </a:t>
            </a:r>
            <a:r>
              <a:rPr lang="fr-FR" sz="1100" dirty="0" err="1" smtClean="0"/>
              <a:t>aggregate</a:t>
            </a:r>
            <a:r>
              <a:rPr lang="fr-FR" sz="1100" dirty="0" smtClean="0"/>
              <a:t> interlock model, </a:t>
            </a:r>
            <a:r>
              <a:rPr lang="fr-FR" sz="1100" dirty="0" err="1" smtClean="0"/>
              <a:t>plasticity</a:t>
            </a:r>
            <a:r>
              <a:rPr lang="fr-FR" sz="1100" dirty="0" smtClean="0"/>
              <a:t>, …)</a:t>
            </a:r>
          </a:p>
          <a:p>
            <a:pPr lvl="2"/>
            <a:r>
              <a:rPr lang="fr-FR" sz="1800" dirty="0" err="1" smtClean="0"/>
              <a:t>Development</a:t>
            </a:r>
            <a:r>
              <a:rPr lang="fr-FR" sz="1800" dirty="0" smtClean="0"/>
              <a:t> of a new </a:t>
            </a:r>
            <a:r>
              <a:rPr lang="fr-FR" sz="1800" dirty="0" err="1" smtClean="0"/>
              <a:t>law</a:t>
            </a:r>
            <a:r>
              <a:rPr lang="fr-FR" sz="1800" dirty="0" smtClean="0"/>
              <a:t> for ENGR (CUBE) </a:t>
            </a:r>
            <a:r>
              <a:rPr lang="fr-FR" sz="1800" dirty="0" err="1" smtClean="0"/>
              <a:t>including</a:t>
            </a:r>
            <a:r>
              <a:rPr lang="fr-FR" sz="1800" dirty="0" smtClean="0"/>
              <a:t> new distribution and </a:t>
            </a:r>
            <a:r>
              <a:rPr lang="fr-FR" sz="1800" dirty="0" err="1" smtClean="0"/>
              <a:t>degradation</a:t>
            </a:r>
            <a:r>
              <a:rPr lang="fr-FR" sz="1800" dirty="0" smtClean="0"/>
              <a:t> fonctions</a:t>
            </a:r>
          </a:p>
          <a:p>
            <a:pPr lvl="3"/>
            <a:r>
              <a:rPr lang="fr-FR" sz="1100" dirty="0" err="1" smtClean="0"/>
              <a:t>Fits</a:t>
            </a:r>
            <a:r>
              <a:rPr lang="fr-FR" sz="1100" dirty="0" smtClean="0"/>
              <a:t> </a:t>
            </a:r>
            <a:r>
              <a:rPr lang="fr-FR" sz="1100" dirty="0" err="1" smtClean="0"/>
              <a:t>with</a:t>
            </a:r>
            <a:r>
              <a:rPr lang="fr-FR" sz="1100" dirty="0" smtClean="0"/>
              <a:t> </a:t>
            </a:r>
            <a:r>
              <a:rPr lang="fr-FR" sz="1100" dirty="0" err="1" smtClean="0"/>
              <a:t>classical</a:t>
            </a:r>
            <a:r>
              <a:rPr lang="fr-FR" sz="1100" dirty="0" smtClean="0"/>
              <a:t> damage </a:t>
            </a:r>
            <a:r>
              <a:rPr lang="fr-FR" sz="1100" dirty="0" err="1" smtClean="0"/>
              <a:t>laws</a:t>
            </a:r>
            <a:endParaRPr lang="fr-FR" sz="1100" dirty="0" smtClean="0"/>
          </a:p>
          <a:p>
            <a:pPr lvl="3"/>
            <a:r>
              <a:rPr lang="fr-FR" sz="1100" dirty="0" err="1" smtClean="0"/>
              <a:t>Results</a:t>
            </a:r>
            <a:r>
              <a:rPr lang="fr-FR" sz="1100" dirty="0" smtClean="0"/>
              <a:t> </a:t>
            </a:r>
            <a:r>
              <a:rPr lang="fr-FR" sz="1100" dirty="0" err="1" smtClean="0"/>
              <a:t>independant</a:t>
            </a:r>
            <a:r>
              <a:rPr lang="fr-FR" sz="1100" dirty="0" smtClean="0"/>
              <a:t> </a:t>
            </a:r>
            <a:r>
              <a:rPr lang="fr-FR" sz="1100" dirty="0" err="1" smtClean="0"/>
              <a:t>from</a:t>
            </a:r>
            <a:r>
              <a:rPr lang="fr-FR" sz="1100" dirty="0" smtClean="0"/>
              <a:t> </a:t>
            </a:r>
            <a:r>
              <a:rPr lang="fr-FR" sz="1100" dirty="0" err="1" smtClean="0"/>
              <a:t>characteristic</a:t>
            </a:r>
            <a:r>
              <a:rPr lang="fr-FR" sz="1100" dirty="0" smtClean="0"/>
              <a:t> </a:t>
            </a:r>
            <a:r>
              <a:rPr lang="fr-FR" sz="1100" dirty="0" err="1" smtClean="0"/>
              <a:t>length</a:t>
            </a:r>
            <a:endParaRPr lang="fr-FR" sz="1100" dirty="0" smtClean="0"/>
          </a:p>
          <a:p>
            <a:pPr lvl="3"/>
            <a:endParaRPr lang="fr-FR" sz="1100" dirty="0" smtClean="0"/>
          </a:p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4310EC-C550-43F0-A5DB-84066DB786D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0634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1470-2CAC-44A3-9176-B0029E158BFF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‹N°›</a:t>
            </a:fld>
            <a:r>
              <a:rPr lang="fr-FR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5938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1470-2CAC-44A3-9176-B0029E158BFF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‹N°›</a:t>
            </a:fld>
            <a:r>
              <a:rPr lang="fr-FR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8071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1470-2CAC-44A3-9176-B0029E158BFF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‹N°›</a:t>
            </a:fld>
            <a:r>
              <a:rPr lang="fr-FR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8245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7788-3D62-42AD-A914-D7528986C6C4}" type="datetime1">
              <a:rPr lang="fr-FR" smtClean="0"/>
              <a:t>05/06/2023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40217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D7BD5-ACC6-4190-96AB-DAEEEB528D8C}" type="datetime1">
              <a:rPr lang="fr-FR" smtClean="0"/>
              <a:t>05/06/2023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348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39F7-BB7B-409A-9B00-2DFC03A3E255}" type="datetime1">
              <a:rPr lang="fr-FR" smtClean="0"/>
              <a:t>05/06/2023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925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90DE-0C14-4461-906A-01C33FE8B59C}" type="datetime1">
              <a:rPr lang="fr-FR" smtClean="0"/>
              <a:t>05/06/2023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074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D95FA-FBD6-4FF1-AFAB-3AE169A1B1F1}" type="datetime1">
              <a:rPr lang="fr-FR" smtClean="0"/>
              <a:t>05/06/2023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1150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D43AD-981D-4520-8C8A-579D4824CA56}" type="datetime1">
              <a:rPr lang="fr-FR" smtClean="0"/>
              <a:t>05/06/2023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73822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67B68-7641-4168-8854-1A144AB56074}" type="datetime1">
              <a:rPr lang="fr-FR" smtClean="0"/>
              <a:t>05/06/2023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93220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D54B7-91E1-4715-AACC-72C257837559}" type="datetime1">
              <a:rPr lang="fr-FR" smtClean="0"/>
              <a:t>05/06/2023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011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9168341" y="6483350"/>
            <a:ext cx="182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FC49AC9-6B65-446C-B372-507DEEEA0575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7328" y="6476830"/>
            <a:ext cx="6120680" cy="3811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88555" y="6477152"/>
            <a:ext cx="1056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6D6C12F-DFA5-4525-87FB-303A54253E37}" type="slidenum">
              <a:rPr lang="fr-FR" smtClean="0"/>
              <a:pPr/>
              <a:t>‹N°›</a:t>
            </a:fld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5466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9D4B3-D2AD-466A-BC4D-C9861FEEEA37}" type="datetime1">
              <a:rPr lang="fr-FR" smtClean="0"/>
              <a:t>05/06/2023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967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DE24E-B266-41D3-824E-31E9C3E66DBA}" type="datetime1">
              <a:rPr lang="fr-FR" smtClean="0"/>
              <a:t>05/06/2023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41814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5510-2579-4D59-9C08-730B19A69710}" type="datetime1">
              <a:rPr lang="fr-FR" smtClean="0"/>
              <a:t>05/06/2023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5282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1470-2CAC-44A3-9176-B0029E158BFF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‹N°›</a:t>
            </a:fld>
            <a:r>
              <a:rPr lang="fr-FR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3936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1470-2CAC-44A3-9176-B0029E158BFF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‹N°›</a:t>
            </a:fld>
            <a:r>
              <a:rPr lang="fr-FR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9454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1470-2CAC-44A3-9176-B0029E158BFF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‹N°›</a:t>
            </a:fld>
            <a:r>
              <a:rPr lang="fr-FR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0523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1470-2CAC-44A3-9176-B0029E158BFF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‹N°›</a:t>
            </a:fld>
            <a:r>
              <a:rPr lang="fr-FR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7588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1470-2CAC-44A3-9176-B0029E158BFF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‹N°›</a:t>
            </a:fld>
            <a:r>
              <a:rPr lang="fr-FR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4459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E1470-2CAC-44A3-9176-B0029E158BFF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‹N°›</a:t>
            </a:fld>
            <a:r>
              <a:rPr lang="fr-FR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2913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9168341" y="6483350"/>
            <a:ext cx="182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2966790-8AFE-433E-B3AA-0B680926EA2B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7328" y="6476831"/>
            <a:ext cx="6120680" cy="262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88555" y="6477152"/>
            <a:ext cx="1056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6D6C12F-DFA5-4525-87FB-303A54253E37}" type="slidenum">
              <a:rPr lang="fr-FR" smtClean="0"/>
              <a:pPr/>
              <a:t>‹N°›</a:t>
            </a:fld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3648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453336"/>
            <a:ext cx="12192000" cy="404664"/>
          </a:xfrm>
          <a:prstGeom prst="rect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9" name="Rectangle 8"/>
          <p:cNvSpPr/>
          <p:nvPr/>
        </p:nvSpPr>
        <p:spPr>
          <a:xfrm>
            <a:off x="2" y="0"/>
            <a:ext cx="12191999" cy="1340768"/>
          </a:xfrm>
          <a:prstGeom prst="rect">
            <a:avLst/>
          </a:prstGeom>
          <a:solidFill>
            <a:srgbClr val="3A4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9168341" y="6483350"/>
            <a:ext cx="182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98E1470-2CAC-44A3-9176-B0029E158BFF}" type="datetime1">
              <a:rPr lang="fr-FR" smtClean="0"/>
              <a:t>05/06/2023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7328" y="6476830"/>
            <a:ext cx="6120680" cy="3811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88555" y="6477152"/>
            <a:ext cx="1056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6D6C12F-DFA5-4525-87FB-303A54253E37}" type="slidenum">
              <a:rPr lang="fr-FR" smtClean="0"/>
              <a:pPr/>
              <a:t>‹N°›</a:t>
            </a:fld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2351582" cy="13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6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742F2-FFDB-4EA4-9E3D-E79F8DC43B9A}" type="datetime1">
              <a:rPr lang="fr-FR" smtClean="0"/>
              <a:t>05/06/2023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EPX Users' Meeting - CEA - New features and ongoing work - 06/06/2023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D4DBD-00A6-48C2-B775-EB013FB58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620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5.mp4"/><Relationship Id="rId7" Type="http://schemas.openxmlformats.org/officeDocument/2006/relationships/image" Target="../media/image28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5.mp4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upport-europlexus@cea.fr" TargetMode="External"/><Relationship Id="rId7" Type="http://schemas.openxmlformats.org/officeDocument/2006/relationships/hyperlink" Target="https://hg2epx.cea.fr/" TargetMode="External"/><Relationship Id="rId2" Type="http://schemas.openxmlformats.org/officeDocument/2006/relationships/hyperlink" Target="http://www-epx.cea.fr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epx-users@saxifrage.saclay.cea.fr" TargetMode="External"/><Relationship Id="rId5" Type="http://schemas.openxmlformats.org/officeDocument/2006/relationships/hyperlink" Target="https://codev-tuleap.cea.fr/projects/europlexus" TargetMode="External"/><Relationship Id="rId4" Type="http://schemas.openxmlformats.org/officeDocument/2006/relationships/hyperlink" Target="mailto:licences-europlexus@cea.fr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2.avi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video" Target="../media/media2.avi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263352" y="1337705"/>
            <a:ext cx="1166529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4400" b="1" dirty="0" err="1" smtClean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Europlexus</a:t>
            </a:r>
            <a:endParaRPr lang="en-US" sz="4400" b="1" dirty="0" smtClean="0">
              <a:solidFill>
                <a:srgbClr val="3A4B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US" sz="2800" b="1" dirty="0" smtClean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User’s Meeting</a:t>
            </a:r>
          </a:p>
          <a:p>
            <a:pPr algn="ctr">
              <a:spcAft>
                <a:spcPts val="1200"/>
              </a:spcAft>
            </a:pPr>
            <a:r>
              <a:rPr lang="fr-FR" b="1" dirty="0" err="1" smtClean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</a:t>
            </a:r>
            <a:r>
              <a:rPr lang="fr-FR" b="1" dirty="0" smtClean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b="1" dirty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fr-FR" b="1" baseline="30000" dirty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fr-FR" b="1" dirty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2023</a:t>
            </a:r>
          </a:p>
          <a:p>
            <a:pPr algn="ctr">
              <a:spcAft>
                <a:spcPts val="1200"/>
              </a:spcAft>
            </a:pPr>
            <a:endParaRPr lang="fr-FR" sz="2000" b="1" dirty="0">
              <a:solidFill>
                <a:srgbClr val="3A4B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fr-FR" sz="3200" b="1" dirty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fr-FR" sz="3200" b="1" dirty="0" err="1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r>
              <a:rPr lang="fr-FR" sz="3200" b="1" dirty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r-FR" sz="3200" b="1" dirty="0" err="1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ongoing</a:t>
            </a:r>
            <a:r>
              <a:rPr lang="fr-FR" sz="3200" b="1" dirty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b="1" dirty="0" err="1" smtClean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endParaRPr lang="fr-FR" sz="3200" b="1" dirty="0" smtClean="0">
              <a:solidFill>
                <a:srgbClr val="3A4B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fr-FR" sz="2800" b="1" i="1" dirty="0" smtClean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CEA </a:t>
            </a:r>
            <a:r>
              <a:rPr lang="fr-FR" sz="2800" b="1" i="1" dirty="0" err="1" smtClean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r>
              <a:rPr lang="fr-FR" sz="2800" b="1" i="1" dirty="0" smtClean="0">
                <a:solidFill>
                  <a:srgbClr val="3A4B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team</a:t>
            </a:r>
            <a:endParaRPr lang="fr-FR" sz="2800" b="1" i="1" dirty="0">
              <a:solidFill>
                <a:srgbClr val="3A4B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fr-FR" sz="1600" i="1" dirty="0"/>
              <a:t>CEA/ISAS/DM2S/SEMT/DYN : </a:t>
            </a:r>
            <a:r>
              <a:rPr lang="fr-FR" sz="1600" i="1" dirty="0" smtClean="0"/>
              <a:t>C. Gauthier, F</a:t>
            </a:r>
            <a:r>
              <a:rPr lang="fr-FR" sz="1600" i="1" dirty="0"/>
              <a:t>. </a:t>
            </a:r>
            <a:r>
              <a:rPr lang="fr-FR" sz="1600" i="1" dirty="0" err="1"/>
              <a:t>Baj</a:t>
            </a:r>
            <a:r>
              <a:rPr lang="fr-FR" sz="1600" i="1" dirty="0"/>
              <a:t>, A. </a:t>
            </a:r>
            <a:r>
              <a:rPr lang="fr-FR" sz="1600" i="1" dirty="0" err="1"/>
              <a:t>Beccantini</a:t>
            </a:r>
            <a:r>
              <a:rPr lang="fr-FR" sz="1600" i="1" dirty="0"/>
              <a:t>, F. Bliard, P. Bouda, S. de Lambert, F. </a:t>
            </a:r>
            <a:r>
              <a:rPr lang="fr-FR" sz="1600" i="1" dirty="0" err="1"/>
              <a:t>Drui</a:t>
            </a:r>
            <a:r>
              <a:rPr lang="fr-FR" sz="1600" i="1" dirty="0"/>
              <a:t>, P. </a:t>
            </a:r>
            <a:r>
              <a:rPr lang="fr-FR" sz="1600" i="1" dirty="0" smtClean="0"/>
              <a:t>Galon, O</a:t>
            </a:r>
            <a:r>
              <a:rPr lang="fr-FR" sz="1600" i="1" dirty="0"/>
              <a:t>. Jamond, N. Lelong </a:t>
            </a:r>
          </a:p>
          <a:p>
            <a:pPr algn="ctr">
              <a:spcAft>
                <a:spcPts val="1200"/>
              </a:spcAft>
            </a:pPr>
            <a:endParaRPr lang="en-US" sz="2000" b="1" dirty="0">
              <a:solidFill>
                <a:srgbClr val="3A4B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1200"/>
              </a:spcAft>
            </a:pPr>
            <a:endParaRPr lang="en-US" sz="3200" b="1" dirty="0">
              <a:solidFill>
                <a:srgbClr val="3A4B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5360616"/>
            <a:ext cx="1229020" cy="1002579"/>
          </a:xfrm>
          <a:prstGeom prst="rect">
            <a:avLst/>
          </a:prstGeom>
        </p:spPr>
      </p:pic>
      <p:pic>
        <p:nvPicPr>
          <p:cNvPr id="10" name="Picture 5" descr="C:\Users\larchma\Documents\europlexus\webpage\EC_JRC_logo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1" y="5229201"/>
            <a:ext cx="1512507" cy="113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344" y="5661248"/>
            <a:ext cx="2273936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brandcenter.edf.com/fichiers/fckeditor/Brandcenter/Gouvernance/EDF_Logo_RGB_300_F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7" t="21440" r="12196" b="17557"/>
          <a:stretch/>
        </p:blipFill>
        <p:spPr bwMode="auto">
          <a:xfrm>
            <a:off x="4727848" y="5600584"/>
            <a:ext cx="1662178" cy="70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10" b="34545"/>
          <a:stretch/>
        </p:blipFill>
        <p:spPr bwMode="auto">
          <a:xfrm>
            <a:off x="8588506" y="5783162"/>
            <a:ext cx="1971991" cy="45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183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D_raw_synchr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1344" y="3429000"/>
            <a:ext cx="3327912" cy="2872443"/>
          </a:xfrm>
          <a:prstGeom prst="rect">
            <a:avLst/>
          </a:prstGeom>
        </p:spPr>
      </p:pic>
      <p:pic>
        <p:nvPicPr>
          <p:cNvPr id="3" name="2D_mapping_based_synchro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47728" y="3383093"/>
            <a:ext cx="3374221" cy="2912415"/>
          </a:xfrm>
          <a:prstGeom prst="rect">
            <a:avLst/>
          </a:prstGeom>
        </p:spPr>
      </p:pic>
      <p:sp>
        <p:nvSpPr>
          <p:cNvPr id="4" name="Espace réservé du texte 2"/>
          <p:cNvSpPr txBox="1">
            <a:spLocks/>
          </p:cNvSpPr>
          <p:nvPr/>
        </p:nvSpPr>
        <p:spPr>
          <a:xfrm>
            <a:off x="28422" y="1367439"/>
            <a:ext cx="11157582" cy="183456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err="1" smtClean="0"/>
              <a:t>Generic</a:t>
            </a:r>
            <a:r>
              <a:rPr lang="fr-FR" sz="2000" dirty="0" smtClean="0"/>
              <a:t> </a:t>
            </a:r>
            <a:r>
              <a:rPr lang="fr-FR" sz="2000" dirty="0" err="1" smtClean="0"/>
              <a:t>mapping</a:t>
            </a:r>
            <a:r>
              <a:rPr lang="fr-FR" sz="2000" dirty="0" smtClean="0"/>
              <a:t> </a:t>
            </a:r>
            <a:r>
              <a:rPr lang="fr-FR" sz="2000" dirty="0" err="1" smtClean="0"/>
              <a:t>strategy</a:t>
            </a:r>
            <a:r>
              <a:rPr lang="fr-FR" sz="2000" dirty="0" smtClean="0"/>
              <a:t> for FV blast computations</a:t>
            </a:r>
            <a:endParaRPr lang="fr-FR" sz="2000" dirty="0"/>
          </a:p>
          <a:p>
            <a:pPr marL="1004194" lvl="1">
              <a:buFont typeface="Wingdings" panose="05000000000000000000" pitchFamily="2" charset="2"/>
              <a:buChar char="Ø"/>
            </a:pPr>
            <a:r>
              <a:rPr lang="en-US" sz="1800" dirty="0"/>
              <a:t>Perform </a:t>
            </a:r>
            <a:r>
              <a:rPr lang="en-US" sz="1800" dirty="0" smtClean="0"/>
              <a:t>1D-conic/2D-axisymmeric </a:t>
            </a:r>
            <a:r>
              <a:rPr lang="en-US" sz="1800" dirty="0"/>
              <a:t>blast simulation with finite volumes</a:t>
            </a:r>
          </a:p>
          <a:p>
            <a:pPr marL="1004194" lvl="1">
              <a:buFont typeface="Wingdings" panose="05000000000000000000" pitchFamily="2" charset="2"/>
              <a:buChar char="Ø"/>
            </a:pPr>
            <a:r>
              <a:rPr lang="en-US" sz="1800" dirty="0" smtClean="0"/>
              <a:t>Dump </a:t>
            </a:r>
            <a:r>
              <a:rPr lang="en-US" sz="1800" dirty="0"/>
              <a:t>a computational state in a mapping file when:</a:t>
            </a:r>
          </a:p>
          <a:p>
            <a:pPr marL="1404244" lvl="2">
              <a:buFont typeface="Wingdings" panose="05000000000000000000" pitchFamily="2" charset="2"/>
              <a:buChar char="Ø"/>
            </a:pPr>
            <a:r>
              <a:rPr lang="en-US" sz="1400" dirty="0" smtClean="0"/>
              <a:t>At </a:t>
            </a:r>
            <a:r>
              <a:rPr lang="en-US" sz="1400" dirty="0"/>
              <a:t>some location, the pressure has reached a threshold for the first time</a:t>
            </a:r>
          </a:p>
          <a:p>
            <a:pPr marL="1404244" lvl="2">
              <a:buFont typeface="Wingdings" panose="05000000000000000000" pitchFamily="2" charset="2"/>
              <a:buChar char="Ø"/>
            </a:pPr>
            <a:r>
              <a:rPr lang="en-US" sz="1400" dirty="0" smtClean="0"/>
              <a:t>A </a:t>
            </a:r>
            <a:r>
              <a:rPr lang="en-US" sz="1400" dirty="0"/>
              <a:t>specific time is defined</a:t>
            </a:r>
          </a:p>
          <a:p>
            <a:pPr marL="1004194" lvl="1">
              <a:buFont typeface="Wingdings" panose="05000000000000000000" pitchFamily="2" charset="2"/>
              <a:buChar char="Ø"/>
            </a:pPr>
            <a:r>
              <a:rPr lang="en-US" sz="1800" dirty="0" smtClean="0"/>
              <a:t>Initialize </a:t>
            </a:r>
            <a:r>
              <a:rPr lang="en-US" sz="1800" dirty="0"/>
              <a:t>a 2D-axisymmeric/3D computation using a (several) mapping file(s) at one (several) location(s)</a:t>
            </a:r>
            <a:endParaRPr lang="fr-FR" sz="2000" dirty="0"/>
          </a:p>
        </p:txBody>
      </p:sp>
      <p:sp>
        <p:nvSpPr>
          <p:cNvPr id="5" name="ZoneTexte 4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Explosions</a:t>
            </a:r>
            <a:endParaRPr lang="fr-FR" sz="2400" b="1" dirty="0">
              <a:solidFill>
                <a:schemeClr val="bg1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3174684"/>
            <a:ext cx="4136322" cy="3102243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8364252" y="6141619"/>
            <a:ext cx="3636404" cy="311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i="1" dirty="0" err="1" smtClean="0"/>
              <a:t>Mapping</a:t>
            </a:r>
            <a:r>
              <a:rPr lang="fr-FR" sz="1400" b="1" i="1" dirty="0" smtClean="0"/>
              <a:t> – EPX vs. </a:t>
            </a:r>
            <a:r>
              <a:rPr lang="fr-FR" sz="1400" b="1" i="1" dirty="0" err="1" smtClean="0"/>
              <a:t>Conwep</a:t>
            </a:r>
            <a:endParaRPr lang="fr-FR" sz="1400" b="1" i="1" dirty="0"/>
          </a:p>
        </p:txBody>
      </p:sp>
      <p:sp>
        <p:nvSpPr>
          <p:cNvPr id="8" name="ZoneTexte 7"/>
          <p:cNvSpPr txBox="1"/>
          <p:nvPr/>
        </p:nvSpPr>
        <p:spPr>
          <a:xfrm>
            <a:off x="8472264" y="1913441"/>
            <a:ext cx="823040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DONE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10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654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2"/>
          <p:cNvSpPr>
            <a:spLocks noGrp="1"/>
          </p:cNvSpPr>
          <p:nvPr>
            <p:ph idx="1"/>
          </p:nvPr>
        </p:nvSpPr>
        <p:spPr>
          <a:xfrm>
            <a:off x="17659" y="1367498"/>
            <a:ext cx="6984776" cy="5112186"/>
          </a:xfrm>
        </p:spPr>
        <p:txBody>
          <a:bodyPr>
            <a:normAutofit lnSpcReduction="10000"/>
          </a:bodyPr>
          <a:lstStyle/>
          <a:p>
            <a:pPr marL="0" lvl="1" indent="0">
              <a:buNone/>
            </a:pPr>
            <a:r>
              <a:rPr lang="fr-FR" sz="2400" dirty="0" err="1" smtClean="0"/>
              <a:t>Work</a:t>
            </a:r>
            <a:r>
              <a:rPr lang="fr-FR" sz="2400" dirty="0" smtClean="0"/>
              <a:t> on AMR for FV </a:t>
            </a:r>
            <a:r>
              <a:rPr lang="fr-FR" sz="2400" dirty="0" err="1" smtClean="0"/>
              <a:t>models</a:t>
            </a:r>
            <a:r>
              <a:rPr lang="fr-FR" sz="2400" dirty="0" smtClean="0"/>
              <a:t> :</a:t>
            </a:r>
          </a:p>
          <a:p>
            <a:pPr lvl="1"/>
            <a:r>
              <a:rPr lang="fr-FR" sz="2400" dirty="0" err="1"/>
              <a:t>Improvements</a:t>
            </a:r>
            <a:r>
              <a:rPr lang="fr-FR" sz="2400" dirty="0"/>
              <a:t> :</a:t>
            </a:r>
          </a:p>
          <a:p>
            <a:pPr lvl="2"/>
            <a:r>
              <a:rPr lang="fr-FR" sz="2000" dirty="0"/>
              <a:t>Compatibility MED/AMR</a:t>
            </a:r>
          </a:p>
          <a:p>
            <a:pPr lvl="2"/>
            <a:r>
              <a:rPr lang="fr-FR" sz="2000" dirty="0"/>
              <a:t>Compatibility of AMR </a:t>
            </a:r>
            <a:r>
              <a:rPr lang="fr-FR" sz="2000" dirty="0" err="1"/>
              <a:t>error</a:t>
            </a:r>
            <a:r>
              <a:rPr lang="fr-FR" sz="2000" dirty="0"/>
              <a:t> </a:t>
            </a:r>
            <a:r>
              <a:rPr lang="fr-FR" sz="2000" dirty="0" err="1"/>
              <a:t>indicators</a:t>
            </a:r>
            <a:r>
              <a:rPr lang="fr-FR" sz="2000" dirty="0"/>
              <a:t> in </a:t>
            </a:r>
            <a:r>
              <a:rPr lang="fr-FR" sz="2000" dirty="0" smtClean="0"/>
              <a:t>3D</a:t>
            </a:r>
          </a:p>
          <a:p>
            <a:pPr lvl="3"/>
            <a:r>
              <a:rPr lang="fr-FR" sz="1600" dirty="0" smtClean="0"/>
              <a:t>INDI : gradient of </a:t>
            </a:r>
            <a:r>
              <a:rPr lang="fr-FR" sz="1600" dirty="0" err="1" smtClean="0"/>
              <a:t>curvature</a:t>
            </a:r>
            <a:r>
              <a:rPr lang="fr-FR" sz="1600" dirty="0" smtClean="0"/>
              <a:t> </a:t>
            </a:r>
            <a:r>
              <a:rPr lang="fr-FR" sz="1600" dirty="0" err="1" smtClean="0"/>
              <a:t>based</a:t>
            </a:r>
            <a:r>
              <a:rPr lang="fr-FR" sz="1600" dirty="0" smtClean="0"/>
              <a:t> </a:t>
            </a:r>
            <a:r>
              <a:rPr lang="fr-FR" sz="1600" dirty="0" err="1" smtClean="0"/>
              <a:t>refinement</a:t>
            </a:r>
            <a:endParaRPr lang="fr-FR" sz="1600" dirty="0" smtClean="0"/>
          </a:p>
          <a:p>
            <a:pPr lvl="3"/>
            <a:r>
              <a:rPr lang="fr-FR" sz="1600" dirty="0" smtClean="0"/>
              <a:t>THRS : min/max </a:t>
            </a:r>
            <a:r>
              <a:rPr lang="fr-FR" sz="1600" dirty="0" err="1" smtClean="0"/>
              <a:t>threshold</a:t>
            </a:r>
            <a:endParaRPr lang="fr-FR" sz="1600" dirty="0" smtClean="0"/>
          </a:p>
          <a:p>
            <a:pPr lvl="3"/>
            <a:r>
              <a:rPr lang="fr-FR" sz="1600" dirty="0" smtClean="0"/>
              <a:t>PCLD FSI : Point-cloud, FSI distance-</a:t>
            </a:r>
            <a:r>
              <a:rPr lang="fr-FR" sz="1600" dirty="0" err="1" smtClean="0"/>
              <a:t>based</a:t>
            </a:r>
            <a:r>
              <a:rPr lang="fr-FR" sz="1600" dirty="0" smtClean="0"/>
              <a:t> </a:t>
            </a:r>
            <a:r>
              <a:rPr lang="fr-FR" sz="1600" dirty="0" err="1" smtClean="0"/>
              <a:t>criteria</a:t>
            </a:r>
            <a:endParaRPr lang="fr-FR" sz="1600" dirty="0"/>
          </a:p>
          <a:p>
            <a:pPr lvl="2"/>
            <a:r>
              <a:rPr lang="fr-FR" sz="2000" dirty="0"/>
              <a:t>Compatibility </a:t>
            </a:r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smtClean="0"/>
              <a:t>3D </a:t>
            </a:r>
            <a:r>
              <a:rPr lang="fr-FR" sz="2000" dirty="0" err="1" smtClean="0"/>
              <a:t>boundary</a:t>
            </a:r>
            <a:r>
              <a:rPr lang="fr-FR" sz="2000" dirty="0" smtClean="0"/>
              <a:t> conditions</a:t>
            </a:r>
          </a:p>
          <a:p>
            <a:pPr lvl="1"/>
            <a:r>
              <a:rPr lang="fr-FR" sz="2400" dirty="0" err="1" smtClean="0"/>
              <a:t>Checks</a:t>
            </a:r>
            <a:r>
              <a:rPr lang="fr-FR" sz="2400" dirty="0" smtClean="0"/>
              <a:t>:</a:t>
            </a:r>
          </a:p>
          <a:p>
            <a:pPr lvl="2"/>
            <a:r>
              <a:rPr lang="fr-FR" sz="2000" dirty="0" smtClean="0"/>
              <a:t>Compatibility </a:t>
            </a:r>
            <a:r>
              <a:rPr lang="fr-FR" sz="2000" dirty="0" err="1" smtClean="0"/>
              <a:t>with</a:t>
            </a:r>
            <a:r>
              <a:rPr lang="fr-FR" sz="2000" dirty="0" smtClean="0"/>
              <a:t> </a:t>
            </a:r>
            <a:r>
              <a:rPr lang="fr-FR" sz="2000" dirty="0" err="1" smtClean="0"/>
              <a:t>elements</a:t>
            </a:r>
            <a:endParaRPr lang="fr-FR" sz="2000" dirty="0" smtClean="0"/>
          </a:p>
          <a:p>
            <a:pPr lvl="2"/>
            <a:r>
              <a:rPr lang="fr-FR" sz="2000" dirty="0" smtClean="0"/>
              <a:t>Compatibility </a:t>
            </a:r>
            <a:r>
              <a:rPr lang="fr-FR" sz="2000" dirty="0" err="1" smtClean="0"/>
              <a:t>with</a:t>
            </a:r>
            <a:r>
              <a:rPr lang="fr-FR" sz="2000" dirty="0" smtClean="0"/>
              <a:t> </a:t>
            </a:r>
            <a:r>
              <a:rPr lang="fr-FR" sz="2000" dirty="0" err="1" smtClean="0"/>
              <a:t>materials</a:t>
            </a:r>
            <a:endParaRPr lang="fr-FR" sz="2000" dirty="0" smtClean="0"/>
          </a:p>
          <a:p>
            <a:pPr lvl="2"/>
            <a:r>
              <a:rPr lang="fr-FR" sz="2000" dirty="0" smtClean="0"/>
              <a:t>Large test case: explosion in a bunker</a:t>
            </a:r>
          </a:p>
          <a:p>
            <a:pPr lvl="1"/>
            <a:r>
              <a:rPr lang="fr-FR" sz="2400" dirty="0" smtClean="0"/>
              <a:t>Guidelines on how to set AMR </a:t>
            </a:r>
            <a:r>
              <a:rPr lang="fr-FR" sz="2400" dirty="0" err="1" smtClean="0"/>
              <a:t>parameters</a:t>
            </a:r>
            <a:r>
              <a:rPr lang="fr-FR" sz="2400" dirty="0" smtClean="0"/>
              <a:t> for FV computations</a:t>
            </a:r>
            <a:endParaRPr lang="fr-FR" sz="2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1484784"/>
            <a:ext cx="3890963" cy="1400171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140968"/>
            <a:ext cx="3744416" cy="281609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464152" y="5957059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smtClean="0"/>
              <a:t>Explosion in a bunker – Pressure – Influence  of PELE</a:t>
            </a:r>
            <a:endParaRPr lang="fr-FR" sz="1400" i="1" dirty="0"/>
          </a:p>
        </p:txBody>
      </p:sp>
      <p:sp>
        <p:nvSpPr>
          <p:cNvPr id="7" name="ZoneTexte 6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Explosions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655840" y="1513613"/>
            <a:ext cx="823040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DONE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11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42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3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2"/>
          <a:stretch/>
        </p:blipFill>
        <p:spPr>
          <a:xfrm>
            <a:off x="7752184" y="1489729"/>
            <a:ext cx="4439816" cy="4891599"/>
          </a:xfrm>
          <a:prstGeom prst="rect">
            <a:avLst/>
          </a:prstGeom>
          <a:ln>
            <a:noFill/>
          </a:ln>
        </p:spPr>
      </p:pic>
      <p:sp>
        <p:nvSpPr>
          <p:cNvPr id="8" name="ZoneTexte 7"/>
          <p:cNvSpPr txBox="1"/>
          <p:nvPr/>
        </p:nvSpPr>
        <p:spPr>
          <a:xfrm>
            <a:off x="5429909" y="5858108"/>
            <a:ext cx="2868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Comparison</a:t>
            </a:r>
            <a:r>
              <a:rPr lang="fr-FR" sz="1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fr-FR" sz="1400" b="1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velocity</a:t>
            </a:r>
            <a:r>
              <a:rPr lang="fr-FR" sz="1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1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fields</a:t>
            </a:r>
            <a:r>
              <a:rPr lang="fr-FR" sz="1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fr-FR" sz="1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1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2D </a:t>
            </a:r>
            <a:r>
              <a:rPr lang="fr-FR" sz="1400" b="1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cylindrical</a:t>
            </a:r>
            <a:r>
              <a:rPr lang="fr-FR" sz="1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piston test case</a:t>
            </a:r>
            <a:endParaRPr lang="fr-FR" sz="1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95400" y="6073551"/>
            <a:ext cx="45472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i="1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Comparison</a:t>
            </a:r>
            <a:r>
              <a:rPr lang="fr-FR" sz="1400" b="1" i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CPU </a:t>
            </a:r>
            <a:r>
              <a:rPr lang="fr-FR" sz="14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times -</a:t>
            </a:r>
            <a:r>
              <a:rPr lang="fr-FR" sz="1400" b="1" i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1D </a:t>
            </a:r>
            <a:r>
              <a:rPr lang="fr-FR" sz="1400" b="1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cylindrical</a:t>
            </a:r>
            <a:r>
              <a:rPr lang="fr-FR" sz="14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1" i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piston test case</a:t>
            </a:r>
            <a:endParaRPr lang="fr-FR" sz="1400" b="1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Espace réservé du contenu 10"/>
          <p:cNvSpPr>
            <a:spLocks noGrp="1"/>
          </p:cNvSpPr>
          <p:nvPr>
            <p:ph idx="1"/>
          </p:nvPr>
        </p:nvSpPr>
        <p:spPr>
          <a:xfrm>
            <a:off x="176516" y="1475611"/>
            <a:ext cx="7647676" cy="3033509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fr-FR" sz="2400" dirty="0"/>
              <a:t>New </a:t>
            </a:r>
            <a:r>
              <a:rPr lang="fr-FR" sz="2400" dirty="0" err="1"/>
              <a:t>low</a:t>
            </a:r>
            <a:r>
              <a:rPr lang="fr-FR" sz="2400" dirty="0"/>
              <a:t>-Mach </a:t>
            </a:r>
            <a:r>
              <a:rPr lang="fr-FR" sz="2400" dirty="0" err="1" smtClean="0"/>
              <a:t>solver</a:t>
            </a:r>
            <a:r>
              <a:rPr lang="fr-FR" sz="2400" dirty="0" smtClean="0"/>
              <a:t> (</a:t>
            </a:r>
            <a:r>
              <a:rPr lang="fr-FR" sz="2400" dirty="0" err="1" smtClean="0"/>
              <a:t>Cong</a:t>
            </a:r>
            <a:r>
              <a:rPr lang="fr-FR" sz="2400" dirty="0" smtClean="0"/>
              <a:t> </a:t>
            </a:r>
            <a:r>
              <a:rPr lang="fr-FR" sz="2400" dirty="0" err="1"/>
              <a:t>Huan</a:t>
            </a:r>
            <a:r>
              <a:rPr lang="fr-FR" sz="2400" dirty="0"/>
              <a:t> PHAN PhD </a:t>
            </a:r>
            <a:r>
              <a:rPr lang="fr-FR" sz="2400" dirty="0" err="1"/>
              <a:t>thesis</a:t>
            </a:r>
            <a:r>
              <a:rPr lang="fr-FR" sz="2400" dirty="0"/>
              <a:t>): </a:t>
            </a:r>
            <a:endParaRPr lang="fr-FR" sz="2400" dirty="0" smtClean="0"/>
          </a:p>
          <a:p>
            <a:pPr lvl="2"/>
            <a:r>
              <a:rPr lang="fr-FR" sz="2000" dirty="0" smtClean="0"/>
              <a:t>New </a:t>
            </a:r>
            <a:r>
              <a:rPr lang="fr-FR" sz="2000" dirty="0" err="1"/>
              <a:t>solver</a:t>
            </a:r>
            <a:r>
              <a:rPr lang="fr-FR" sz="2000" dirty="0"/>
              <a:t> </a:t>
            </a:r>
            <a:r>
              <a:rPr lang="fr-FR" sz="2000" dirty="0" err="1"/>
              <a:t>based</a:t>
            </a:r>
            <a:r>
              <a:rPr lang="fr-FR" sz="2000" dirty="0"/>
              <a:t> on </a:t>
            </a:r>
            <a:r>
              <a:rPr lang="fr-FR" sz="2000" dirty="0" err="1"/>
              <a:t>Artificial</a:t>
            </a:r>
            <a:r>
              <a:rPr lang="fr-FR" sz="2000" dirty="0"/>
              <a:t> </a:t>
            </a:r>
            <a:r>
              <a:rPr lang="fr-FR" sz="2000" dirty="0" err="1"/>
              <a:t>Compressibility</a:t>
            </a:r>
            <a:r>
              <a:rPr lang="fr-FR" sz="2000" dirty="0"/>
              <a:t> </a:t>
            </a:r>
            <a:r>
              <a:rPr lang="fr-FR" sz="2000" dirty="0" err="1"/>
              <a:t>method</a:t>
            </a:r>
            <a:r>
              <a:rPr lang="fr-FR" sz="2000" dirty="0"/>
              <a:t> (</a:t>
            </a:r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err="1"/>
              <a:t>density</a:t>
            </a:r>
            <a:r>
              <a:rPr lang="fr-FR" sz="2000" dirty="0"/>
              <a:t> correction), </a:t>
            </a:r>
            <a:r>
              <a:rPr lang="fr-FR" sz="2000" dirty="0" err="1"/>
              <a:t>available</a:t>
            </a:r>
            <a:r>
              <a:rPr lang="fr-FR" sz="2000" dirty="0"/>
              <a:t> for single phase or </a:t>
            </a:r>
            <a:r>
              <a:rPr lang="fr-FR" sz="2000" dirty="0" err="1"/>
              <a:t>two</a:t>
            </a:r>
            <a:r>
              <a:rPr lang="fr-FR" sz="2000" dirty="0"/>
              <a:t>-phase </a:t>
            </a:r>
            <a:r>
              <a:rPr lang="fr-FR" sz="2000" dirty="0" err="1" smtClean="0"/>
              <a:t>flows</a:t>
            </a:r>
            <a:endParaRPr lang="fr-FR" sz="2000" dirty="0"/>
          </a:p>
          <a:p>
            <a:pPr lvl="3"/>
            <a:r>
              <a:rPr lang="fr-FR" sz="1800" dirty="0" err="1" smtClean="0"/>
              <a:t>Efficiency</a:t>
            </a:r>
            <a:r>
              <a:rPr lang="fr-FR" sz="1800" dirty="0" smtClean="0"/>
              <a:t> </a:t>
            </a:r>
            <a:r>
              <a:rPr lang="fr-FR" sz="1800" dirty="0" err="1" smtClean="0"/>
              <a:t>improvement</a:t>
            </a:r>
            <a:endParaRPr lang="fr-FR" sz="1800" dirty="0" smtClean="0"/>
          </a:p>
          <a:p>
            <a:pPr lvl="3"/>
            <a:r>
              <a:rPr lang="fr-FR" sz="1800" dirty="0" smtClean="0"/>
              <a:t>Solution </a:t>
            </a:r>
            <a:r>
              <a:rPr lang="fr-FR" sz="1800" dirty="0" err="1" smtClean="0"/>
              <a:t>accuracy</a:t>
            </a:r>
            <a:endParaRPr lang="fr-FR" sz="1800" dirty="0" smtClean="0"/>
          </a:p>
          <a:p>
            <a:pPr lvl="3"/>
            <a:r>
              <a:rPr lang="fr-FR" sz="1800" dirty="0" smtClean="0"/>
              <a:t>Test-cases</a:t>
            </a:r>
            <a:r>
              <a:rPr lang="fr-FR" sz="1800" dirty="0"/>
              <a:t>: </a:t>
            </a:r>
            <a:r>
              <a:rPr lang="fr-FR" sz="1800" dirty="0" smtClean="0"/>
              <a:t>Piston </a:t>
            </a:r>
            <a:r>
              <a:rPr lang="fr-FR" sz="1800" dirty="0"/>
              <a:t>(1D &amp; 2D single phase</a:t>
            </a:r>
            <a:r>
              <a:rPr lang="fr-FR" sz="1800" dirty="0" smtClean="0"/>
              <a:t>),</a:t>
            </a:r>
            <a:br>
              <a:rPr lang="fr-FR" sz="1800" dirty="0" smtClean="0"/>
            </a:br>
            <a:r>
              <a:rPr lang="fr-FR" sz="1800" dirty="0" err="1" smtClean="0"/>
              <a:t>Bubble</a:t>
            </a:r>
            <a:r>
              <a:rPr lang="fr-FR" sz="1800" dirty="0" smtClean="0"/>
              <a:t> </a:t>
            </a:r>
            <a:r>
              <a:rPr lang="fr-FR" sz="1800" dirty="0"/>
              <a:t>expansion (1D </a:t>
            </a:r>
            <a:r>
              <a:rPr lang="fr-FR" sz="1800" dirty="0" err="1"/>
              <a:t>two</a:t>
            </a:r>
            <a:r>
              <a:rPr lang="fr-FR" sz="1800" dirty="0"/>
              <a:t>-phase</a:t>
            </a:r>
            <a:r>
              <a:rPr lang="fr-FR" sz="1800" dirty="0" smtClean="0"/>
              <a:t>),</a:t>
            </a:r>
            <a:br>
              <a:rPr lang="fr-FR" sz="1800" dirty="0" smtClean="0"/>
            </a:br>
            <a:r>
              <a:rPr lang="fr-FR" sz="1800" dirty="0" smtClean="0"/>
              <a:t>MARA </a:t>
            </a:r>
            <a:r>
              <a:rPr lang="fr-FR" sz="1800" dirty="0"/>
              <a:t>tests (2D </a:t>
            </a:r>
            <a:r>
              <a:rPr lang="fr-FR" sz="1800" dirty="0" err="1" smtClean="0"/>
              <a:t>two</a:t>
            </a:r>
            <a:r>
              <a:rPr lang="fr-FR" sz="1800" dirty="0" smtClean="0"/>
              <a:t>-phase)</a:t>
            </a:r>
            <a:endParaRPr lang="fr-FR" sz="2800" dirty="0"/>
          </a:p>
        </p:txBody>
      </p:sp>
      <p:pic>
        <p:nvPicPr>
          <p:cNvPr id="11" name="Image 10"/>
          <p:cNvPicPr/>
          <p:nvPr/>
        </p:nvPicPr>
        <p:blipFill>
          <a:blip r:embed="rId3"/>
          <a:stretch/>
        </p:blipFill>
        <p:spPr>
          <a:xfrm>
            <a:off x="1436515" y="4614567"/>
            <a:ext cx="3065056" cy="1376745"/>
          </a:xfrm>
          <a:prstGeom prst="rect">
            <a:avLst/>
          </a:prstGeom>
          <a:ln>
            <a:noFill/>
          </a:ln>
        </p:spPr>
      </p:pic>
      <p:sp>
        <p:nvSpPr>
          <p:cNvPr id="12" name="ZoneTexte 11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 smtClean="0">
                <a:solidFill>
                  <a:schemeClr val="bg1"/>
                </a:solidFill>
              </a:rPr>
              <a:t>Low</a:t>
            </a:r>
            <a:r>
              <a:rPr lang="fr-FR" sz="2400" b="1" dirty="0" smtClean="0">
                <a:solidFill>
                  <a:schemeClr val="bg1"/>
                </a:solidFill>
              </a:rPr>
              <a:t>-mach </a:t>
            </a:r>
            <a:r>
              <a:rPr lang="fr-FR" sz="2400" b="1" dirty="0" err="1" smtClean="0">
                <a:solidFill>
                  <a:schemeClr val="bg1"/>
                </a:solidFill>
              </a:rPr>
              <a:t>solvers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6071702" y="2852936"/>
            <a:ext cx="823040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DONE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12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5742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oneTexte 23"/>
          <p:cNvSpPr txBox="1"/>
          <p:nvPr/>
        </p:nvSpPr>
        <p:spPr>
          <a:xfrm>
            <a:off x="1205" y="1330817"/>
            <a:ext cx="93742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err="1"/>
              <a:t>Development</a:t>
            </a:r>
            <a:r>
              <a:rPr lang="fr-FR" dirty="0"/>
              <a:t> of a </a:t>
            </a:r>
            <a:r>
              <a:rPr lang="fr-FR" dirty="0" err="1"/>
              <a:t>coupling</a:t>
            </a:r>
            <a:r>
              <a:rPr lang="fr-FR" dirty="0"/>
              <a:t> </a:t>
            </a:r>
            <a:r>
              <a:rPr lang="fr-FR" dirty="0" err="1"/>
              <a:t>framework</a:t>
            </a:r>
            <a:r>
              <a:rPr lang="fr-FR" dirty="0"/>
              <a:t> 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EPX as a </a:t>
            </a:r>
            <a:r>
              <a:rPr lang="fr-FR" dirty="0" err="1"/>
              <a:t>library</a:t>
            </a:r>
            <a:endParaRPr lang="fr-FR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err="1"/>
              <a:t>Integration</a:t>
            </a:r>
            <a:r>
              <a:rPr lang="fr-FR" dirty="0"/>
              <a:t> of an </a:t>
            </a:r>
            <a:r>
              <a:rPr lang="fr-FR" dirty="0" err="1"/>
              <a:t>ICoCo</a:t>
            </a:r>
            <a:r>
              <a:rPr lang="fr-FR" dirty="0"/>
              <a:t> interface (</a:t>
            </a:r>
            <a:r>
              <a:rPr lang="fr-FR" dirty="0" err="1"/>
              <a:t>initialize</a:t>
            </a:r>
            <a:r>
              <a:rPr lang="fr-FR" dirty="0"/>
              <a:t>, </a:t>
            </a:r>
            <a:r>
              <a:rPr lang="fr-FR" dirty="0" err="1"/>
              <a:t>computeTimeStep</a:t>
            </a:r>
            <a:r>
              <a:rPr lang="fr-FR" dirty="0"/>
              <a:t>, </a:t>
            </a:r>
            <a:r>
              <a:rPr lang="fr-FR" dirty="0" err="1"/>
              <a:t>fields</a:t>
            </a:r>
            <a:r>
              <a:rPr lang="fr-FR" dirty="0"/>
              <a:t> exchange)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Python layer for </a:t>
            </a:r>
            <a:r>
              <a:rPr lang="fr-FR" dirty="0" err="1"/>
              <a:t>integration</a:t>
            </a:r>
            <a:r>
              <a:rPr lang="fr-FR" dirty="0"/>
              <a:t> </a:t>
            </a:r>
            <a:r>
              <a:rPr lang="fr-FR" dirty="0" err="1"/>
              <a:t>into</a:t>
            </a:r>
            <a:r>
              <a:rPr lang="fr-FR" dirty="0"/>
              <a:t> </a:t>
            </a:r>
            <a:r>
              <a:rPr lang="fr-FR" dirty="0" err="1"/>
              <a:t>CEA’s</a:t>
            </a:r>
            <a:r>
              <a:rPr lang="fr-FR" dirty="0"/>
              <a:t> </a:t>
            </a:r>
            <a:r>
              <a:rPr lang="fr-FR" dirty="0" err="1"/>
              <a:t>generic</a:t>
            </a:r>
            <a:r>
              <a:rPr lang="fr-FR" dirty="0"/>
              <a:t> </a:t>
            </a:r>
            <a:r>
              <a:rPr lang="fr-FR" dirty="0" err="1"/>
              <a:t>coupling</a:t>
            </a:r>
            <a:r>
              <a:rPr lang="fr-FR" dirty="0"/>
              <a:t> </a:t>
            </a:r>
            <a:r>
              <a:rPr lang="fr-FR" dirty="0" err="1"/>
              <a:t>tool</a:t>
            </a:r>
            <a:r>
              <a:rPr lang="fr-FR" dirty="0"/>
              <a:t> C3PO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smtClean="0"/>
              <a:t>Application : </a:t>
            </a:r>
            <a:r>
              <a:rPr lang="fr-FR" dirty="0" err="1" smtClean="0"/>
              <a:t>coupling</a:t>
            </a:r>
            <a:r>
              <a:rPr lang="fr-FR" dirty="0" smtClean="0"/>
              <a:t> </a:t>
            </a:r>
            <a:r>
              <a:rPr lang="fr-FR" dirty="0" err="1" smtClean="0"/>
              <a:t>neutronics</a:t>
            </a:r>
            <a:r>
              <a:rPr lang="fr-FR" dirty="0" smtClean="0"/>
              <a:t> and </a:t>
            </a:r>
            <a:r>
              <a:rPr lang="fr-FR" dirty="0" err="1" smtClean="0"/>
              <a:t>fluid</a:t>
            </a:r>
            <a:r>
              <a:rPr lang="fr-FR" dirty="0" smtClean="0"/>
              <a:t> </a:t>
            </a:r>
            <a:r>
              <a:rPr lang="fr-FR" dirty="0" err="1" smtClean="0"/>
              <a:t>dynamics</a:t>
            </a:r>
            <a:r>
              <a:rPr lang="fr-FR" dirty="0" smtClean="0"/>
              <a:t> to model prompt </a:t>
            </a:r>
            <a:r>
              <a:rPr lang="fr-FR" dirty="0" err="1" smtClean="0"/>
              <a:t>bursts</a:t>
            </a:r>
            <a:r>
              <a:rPr lang="fr-FR" dirty="0" smtClean="0"/>
              <a:t> in </a:t>
            </a:r>
            <a:r>
              <a:rPr lang="fr-FR" dirty="0" err="1" smtClean="0"/>
              <a:t>molten</a:t>
            </a:r>
            <a:r>
              <a:rPr lang="fr-FR" dirty="0" smtClean="0"/>
              <a:t> </a:t>
            </a:r>
            <a:r>
              <a:rPr lang="fr-FR" dirty="0" err="1" smtClean="0"/>
              <a:t>salt</a:t>
            </a:r>
            <a:r>
              <a:rPr lang="fr-FR" dirty="0" smtClean="0"/>
              <a:t> </a:t>
            </a:r>
            <a:r>
              <a:rPr lang="fr-FR" dirty="0" err="1" smtClean="0"/>
              <a:t>reactors</a:t>
            </a:r>
            <a:endParaRPr lang="fr-FR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Neutronic</a:t>
            </a:r>
            <a:r>
              <a:rPr lang="fr-FR" dirty="0" smtClean="0"/>
              <a:t> cross-sections </a:t>
            </a:r>
            <a:r>
              <a:rPr lang="fr-FR" dirty="0" err="1" smtClean="0"/>
              <a:t>depend</a:t>
            </a:r>
            <a:r>
              <a:rPr lang="fr-FR" dirty="0" smtClean="0"/>
              <a:t> on </a:t>
            </a:r>
            <a:r>
              <a:rPr lang="fr-FR" dirty="0" err="1" smtClean="0"/>
              <a:t>density</a:t>
            </a:r>
            <a:r>
              <a:rPr lang="fr-FR" dirty="0" smtClean="0"/>
              <a:t> &amp; </a:t>
            </a:r>
            <a:r>
              <a:rPr lang="fr-FR" dirty="0" err="1" smtClean="0"/>
              <a:t>temperature</a:t>
            </a:r>
            <a:endParaRPr lang="fr-FR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/>
              <a:t>Power as an </a:t>
            </a:r>
            <a:r>
              <a:rPr lang="fr-FR" dirty="0" err="1" smtClean="0"/>
              <a:t>energy</a:t>
            </a:r>
            <a:r>
              <a:rPr lang="fr-FR" dirty="0" smtClean="0"/>
              <a:t> source </a:t>
            </a:r>
            <a:r>
              <a:rPr lang="fr-FR" dirty="0" err="1" smtClean="0"/>
              <a:t>term</a:t>
            </a:r>
            <a:r>
              <a:rPr lang="fr-FR" dirty="0" smtClean="0"/>
              <a:t> for </a:t>
            </a:r>
            <a:r>
              <a:rPr lang="fr-FR" dirty="0" err="1" smtClean="0"/>
              <a:t>thermohydraulics</a:t>
            </a:r>
            <a:endParaRPr lang="fr-FR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err="1" smtClean="0"/>
              <a:t>Process</a:t>
            </a:r>
            <a:r>
              <a:rPr lang="fr-FR" dirty="0" smtClean="0"/>
              <a:t> applicable to </a:t>
            </a:r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kinds</a:t>
            </a:r>
            <a:r>
              <a:rPr lang="fr-FR" dirty="0" smtClean="0"/>
              <a:t> of </a:t>
            </a:r>
            <a:r>
              <a:rPr lang="fr-FR" dirty="0" err="1" smtClean="0"/>
              <a:t>models</a:t>
            </a:r>
            <a:endParaRPr lang="fr-FR" dirty="0"/>
          </a:p>
        </p:txBody>
      </p:sp>
      <p:grpSp>
        <p:nvGrpSpPr>
          <p:cNvPr id="23" name="Groupe 22"/>
          <p:cNvGrpSpPr/>
          <p:nvPr/>
        </p:nvGrpSpPr>
        <p:grpSpPr>
          <a:xfrm>
            <a:off x="518154" y="2757144"/>
            <a:ext cx="7910071" cy="2209188"/>
            <a:chOff x="593922" y="1778101"/>
            <a:chExt cx="7910071" cy="2209188"/>
          </a:xfrm>
        </p:grpSpPr>
        <p:pic>
          <p:nvPicPr>
            <p:cNvPr id="2" name="object 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3922" y="1822467"/>
              <a:ext cx="1875587" cy="1872208"/>
            </a:xfrm>
            <a:prstGeom prst="rect">
              <a:avLst/>
            </a:prstGeom>
          </p:spPr>
        </p:pic>
        <p:grpSp>
          <p:nvGrpSpPr>
            <p:cNvPr id="3" name="object 3"/>
            <p:cNvGrpSpPr/>
            <p:nvPr/>
          </p:nvGrpSpPr>
          <p:grpSpPr>
            <a:xfrm>
              <a:off x="2567608" y="2403149"/>
              <a:ext cx="965857" cy="432433"/>
              <a:chOff x="3447719" y="2229116"/>
              <a:chExt cx="1539240" cy="432434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3447719" y="2229116"/>
                <a:ext cx="1539240" cy="432434"/>
              </a:xfrm>
              <a:custGeom>
                <a:avLst/>
                <a:gdLst/>
                <a:ahLst/>
                <a:cxnLst/>
                <a:rect l="l" t="t" r="r" b="b"/>
                <a:pathLst>
                  <a:path w="1539239" h="432435">
                    <a:moveTo>
                      <a:pt x="1466634" y="0"/>
                    </a:moveTo>
                    <a:lnTo>
                      <a:pt x="71996" y="0"/>
                    </a:lnTo>
                    <a:lnTo>
                      <a:pt x="62625" y="607"/>
                    </a:lnTo>
                    <a:lnTo>
                      <a:pt x="21102" y="21113"/>
                    </a:lnTo>
                    <a:lnTo>
                      <a:pt x="607" y="62632"/>
                    </a:lnTo>
                    <a:lnTo>
                      <a:pt x="0" y="72008"/>
                    </a:lnTo>
                    <a:lnTo>
                      <a:pt x="0" y="360362"/>
                    </a:lnTo>
                    <a:lnTo>
                      <a:pt x="14885" y="404165"/>
                    </a:lnTo>
                    <a:lnTo>
                      <a:pt x="53457" y="429929"/>
                    </a:lnTo>
                    <a:lnTo>
                      <a:pt x="71996" y="432358"/>
                    </a:lnTo>
                    <a:lnTo>
                      <a:pt x="1466634" y="432358"/>
                    </a:lnTo>
                    <a:lnTo>
                      <a:pt x="1510444" y="417473"/>
                    </a:lnTo>
                    <a:lnTo>
                      <a:pt x="1536212" y="378902"/>
                    </a:lnTo>
                    <a:lnTo>
                      <a:pt x="1538643" y="360362"/>
                    </a:lnTo>
                    <a:lnTo>
                      <a:pt x="1538643" y="72008"/>
                    </a:lnTo>
                    <a:lnTo>
                      <a:pt x="1523751" y="28205"/>
                    </a:lnTo>
                    <a:lnTo>
                      <a:pt x="1485179" y="2430"/>
                    </a:lnTo>
                    <a:lnTo>
                      <a:pt x="1466634" y="0"/>
                    </a:lnTo>
                    <a:close/>
                  </a:path>
                </a:pathLst>
              </a:custGeom>
              <a:solidFill>
                <a:srgbClr val="FFD7CD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3447719" y="2229116"/>
                <a:ext cx="1539240" cy="432434"/>
              </a:xfrm>
              <a:custGeom>
                <a:avLst/>
                <a:gdLst/>
                <a:ahLst/>
                <a:cxnLst/>
                <a:rect l="l" t="t" r="r" b="b"/>
                <a:pathLst>
                  <a:path w="1539239" h="432435">
                    <a:moveTo>
                      <a:pt x="71996" y="0"/>
                    </a:moveTo>
                    <a:lnTo>
                      <a:pt x="62625" y="607"/>
                    </a:lnTo>
                    <a:lnTo>
                      <a:pt x="53457" y="2430"/>
                    </a:lnTo>
                    <a:lnTo>
                      <a:pt x="14885" y="28205"/>
                    </a:lnTo>
                    <a:lnTo>
                      <a:pt x="0" y="72008"/>
                    </a:lnTo>
                    <a:lnTo>
                      <a:pt x="0" y="360006"/>
                    </a:lnTo>
                    <a:lnTo>
                      <a:pt x="0" y="360362"/>
                    </a:lnTo>
                    <a:lnTo>
                      <a:pt x="14885" y="404165"/>
                    </a:lnTo>
                    <a:lnTo>
                      <a:pt x="53457" y="429929"/>
                    </a:lnTo>
                    <a:lnTo>
                      <a:pt x="71996" y="432358"/>
                    </a:lnTo>
                    <a:lnTo>
                      <a:pt x="1466278" y="432358"/>
                    </a:lnTo>
                    <a:lnTo>
                      <a:pt x="1466634" y="432358"/>
                    </a:lnTo>
                    <a:lnTo>
                      <a:pt x="1510444" y="417473"/>
                    </a:lnTo>
                    <a:lnTo>
                      <a:pt x="1536212" y="378902"/>
                    </a:lnTo>
                    <a:lnTo>
                      <a:pt x="1538643" y="360362"/>
                    </a:lnTo>
                    <a:lnTo>
                      <a:pt x="1538643" y="72008"/>
                    </a:lnTo>
                    <a:lnTo>
                      <a:pt x="1538035" y="62632"/>
                    </a:lnTo>
                    <a:lnTo>
                      <a:pt x="1536212" y="53463"/>
                    </a:lnTo>
                    <a:lnTo>
                      <a:pt x="1510444" y="14898"/>
                    </a:lnTo>
                    <a:lnTo>
                      <a:pt x="1466634" y="0"/>
                    </a:lnTo>
                    <a:lnTo>
                      <a:pt x="71996" y="0"/>
                    </a:lnTo>
                    <a:close/>
                  </a:path>
                </a:pathLst>
              </a:custGeom>
              <a:ln w="3175">
                <a:solidFill>
                  <a:srgbClr val="C8201D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" name="object 6"/>
            <p:cNvSpPr txBox="1"/>
            <p:nvPr/>
          </p:nvSpPr>
          <p:spPr>
            <a:xfrm>
              <a:off x="2682673" y="2458851"/>
              <a:ext cx="784860" cy="29972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pc="-10" dirty="0">
                  <a:solidFill>
                    <a:srgbClr val="C8201D"/>
                  </a:solidFill>
                  <a:cs typeface="Arial"/>
                </a:rPr>
                <a:t>Apollo3</a:t>
              </a:r>
              <a:endParaRPr>
                <a:cs typeface="Arial"/>
              </a:endParaRPr>
            </a:p>
          </p:txBody>
        </p:sp>
        <p:grpSp>
          <p:nvGrpSpPr>
            <p:cNvPr id="7" name="object 7"/>
            <p:cNvGrpSpPr/>
            <p:nvPr/>
          </p:nvGrpSpPr>
          <p:grpSpPr>
            <a:xfrm>
              <a:off x="5104756" y="2409447"/>
              <a:ext cx="1301494" cy="419835"/>
              <a:chOff x="6688442" y="2241715"/>
              <a:chExt cx="1905000" cy="432434"/>
            </a:xfrm>
          </p:grpSpPr>
          <p:sp>
            <p:nvSpPr>
              <p:cNvPr id="8" name="object 8"/>
              <p:cNvSpPr/>
              <p:nvPr/>
            </p:nvSpPr>
            <p:spPr>
              <a:xfrm>
                <a:off x="6688442" y="2241715"/>
                <a:ext cx="1905000" cy="432434"/>
              </a:xfrm>
              <a:custGeom>
                <a:avLst/>
                <a:gdLst/>
                <a:ahLst/>
                <a:cxnLst/>
                <a:rect l="l" t="t" r="r" b="b"/>
                <a:pathLst>
                  <a:path w="1905000" h="432435">
                    <a:moveTo>
                      <a:pt x="1832762" y="0"/>
                    </a:moveTo>
                    <a:lnTo>
                      <a:pt x="71996" y="0"/>
                    </a:lnTo>
                    <a:lnTo>
                      <a:pt x="62575" y="609"/>
                    </a:lnTo>
                    <a:lnTo>
                      <a:pt x="21101" y="21113"/>
                    </a:lnTo>
                    <a:lnTo>
                      <a:pt x="607" y="62586"/>
                    </a:lnTo>
                    <a:lnTo>
                      <a:pt x="0" y="72009"/>
                    </a:lnTo>
                    <a:lnTo>
                      <a:pt x="0" y="360006"/>
                    </a:lnTo>
                    <a:lnTo>
                      <a:pt x="14885" y="403805"/>
                    </a:lnTo>
                    <a:lnTo>
                      <a:pt x="53322" y="429574"/>
                    </a:lnTo>
                    <a:lnTo>
                      <a:pt x="71996" y="432003"/>
                    </a:lnTo>
                    <a:lnTo>
                      <a:pt x="1832762" y="432003"/>
                    </a:lnTo>
                    <a:lnTo>
                      <a:pt x="1876560" y="417117"/>
                    </a:lnTo>
                    <a:lnTo>
                      <a:pt x="1902329" y="378679"/>
                    </a:lnTo>
                    <a:lnTo>
                      <a:pt x="1904758" y="360006"/>
                    </a:lnTo>
                    <a:lnTo>
                      <a:pt x="1904758" y="72009"/>
                    </a:lnTo>
                    <a:lnTo>
                      <a:pt x="1889872" y="28205"/>
                    </a:lnTo>
                    <a:lnTo>
                      <a:pt x="1851434" y="2435"/>
                    </a:lnTo>
                    <a:lnTo>
                      <a:pt x="1832762" y="0"/>
                    </a:lnTo>
                    <a:close/>
                  </a:path>
                </a:pathLst>
              </a:custGeom>
              <a:solidFill>
                <a:srgbClr val="DDE5E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6688442" y="2241715"/>
                <a:ext cx="1905000" cy="432434"/>
              </a:xfrm>
              <a:custGeom>
                <a:avLst/>
                <a:gdLst/>
                <a:ahLst/>
                <a:cxnLst/>
                <a:rect l="l" t="t" r="r" b="b"/>
                <a:pathLst>
                  <a:path w="1905000" h="432435">
                    <a:moveTo>
                      <a:pt x="71996" y="0"/>
                    </a:moveTo>
                    <a:lnTo>
                      <a:pt x="62575" y="609"/>
                    </a:lnTo>
                    <a:lnTo>
                      <a:pt x="53322" y="2435"/>
                    </a:lnTo>
                    <a:lnTo>
                      <a:pt x="14885" y="28205"/>
                    </a:lnTo>
                    <a:lnTo>
                      <a:pt x="0" y="72009"/>
                    </a:lnTo>
                    <a:lnTo>
                      <a:pt x="0" y="360006"/>
                    </a:lnTo>
                    <a:lnTo>
                      <a:pt x="14885" y="403805"/>
                    </a:lnTo>
                    <a:lnTo>
                      <a:pt x="53322" y="429574"/>
                    </a:lnTo>
                    <a:lnTo>
                      <a:pt x="71996" y="432003"/>
                    </a:lnTo>
                    <a:lnTo>
                      <a:pt x="1832762" y="432003"/>
                    </a:lnTo>
                    <a:lnTo>
                      <a:pt x="1876560" y="417117"/>
                    </a:lnTo>
                    <a:lnTo>
                      <a:pt x="1902329" y="378679"/>
                    </a:lnTo>
                    <a:lnTo>
                      <a:pt x="1904758" y="360006"/>
                    </a:lnTo>
                    <a:lnTo>
                      <a:pt x="1904758" y="72009"/>
                    </a:lnTo>
                    <a:lnTo>
                      <a:pt x="1904151" y="62586"/>
                    </a:lnTo>
                    <a:lnTo>
                      <a:pt x="1902329" y="53330"/>
                    </a:lnTo>
                    <a:lnTo>
                      <a:pt x="1876560" y="14898"/>
                    </a:lnTo>
                    <a:lnTo>
                      <a:pt x="1832762" y="0"/>
                    </a:lnTo>
                    <a:lnTo>
                      <a:pt x="71996" y="0"/>
                    </a:lnTo>
                    <a:close/>
                  </a:path>
                </a:pathLst>
              </a:custGeom>
              <a:ln w="3175">
                <a:solidFill>
                  <a:srgbClr val="3364A3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0" name="object 10"/>
            <p:cNvSpPr txBox="1"/>
            <p:nvPr/>
          </p:nvSpPr>
          <p:spPr>
            <a:xfrm>
              <a:off x="5241660" y="2458851"/>
              <a:ext cx="1164590" cy="29972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pc="-10" dirty="0">
                  <a:solidFill>
                    <a:srgbClr val="3364A3"/>
                  </a:solidFill>
                  <a:cs typeface="Arial"/>
                </a:rPr>
                <a:t>Europlexus</a:t>
              </a:r>
              <a:endParaRPr dirty="0">
                <a:cs typeface="Arial"/>
              </a:endParaRPr>
            </a:p>
          </p:txBody>
        </p:sp>
        <p:grpSp>
          <p:nvGrpSpPr>
            <p:cNvPr id="11" name="object 11"/>
            <p:cNvGrpSpPr/>
            <p:nvPr/>
          </p:nvGrpSpPr>
          <p:grpSpPr>
            <a:xfrm>
              <a:off x="2963572" y="2101168"/>
              <a:ext cx="2826680" cy="1059739"/>
              <a:chOff x="4131716" y="1927135"/>
              <a:chExt cx="2826680" cy="1059739"/>
            </a:xfrm>
          </p:grpSpPr>
          <p:sp>
            <p:nvSpPr>
              <p:cNvPr id="12" name="object 12"/>
              <p:cNvSpPr/>
              <p:nvPr/>
            </p:nvSpPr>
            <p:spPr>
              <a:xfrm>
                <a:off x="4185716" y="1933562"/>
                <a:ext cx="2718387" cy="1053312"/>
              </a:xfrm>
              <a:custGeom>
                <a:avLst/>
                <a:gdLst/>
                <a:ahLst/>
                <a:cxnLst/>
                <a:rect l="l" t="t" r="r" b="b"/>
                <a:pathLst>
                  <a:path w="3442970" h="1057275">
                    <a:moveTo>
                      <a:pt x="0" y="312483"/>
                    </a:moveTo>
                    <a:lnTo>
                      <a:pt x="0" y="3962"/>
                    </a:lnTo>
                  </a:path>
                  <a:path w="3442970" h="1057275">
                    <a:moveTo>
                      <a:pt x="3442677" y="0"/>
                    </a:moveTo>
                    <a:lnTo>
                      <a:pt x="0" y="355"/>
                    </a:lnTo>
                  </a:path>
                  <a:path w="3442970" h="1057275">
                    <a:moveTo>
                      <a:pt x="3442677" y="1052639"/>
                    </a:moveTo>
                    <a:lnTo>
                      <a:pt x="3442677" y="744118"/>
                    </a:lnTo>
                  </a:path>
                  <a:path w="3442970" h="1057275">
                    <a:moveTo>
                      <a:pt x="3442677" y="1056601"/>
                    </a:moveTo>
                    <a:lnTo>
                      <a:pt x="0" y="1056957"/>
                    </a:lnTo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4185716" y="2752559"/>
                <a:ext cx="0" cy="229870"/>
              </a:xfrm>
              <a:custGeom>
                <a:avLst/>
                <a:gdLst/>
                <a:ahLst/>
                <a:cxnLst/>
                <a:rect l="l" t="t" r="r" b="b"/>
                <a:pathLst>
                  <a:path h="229869">
                    <a:moveTo>
                      <a:pt x="0" y="229679"/>
                    </a:moveTo>
                    <a:lnTo>
                      <a:pt x="0" y="0"/>
                    </a:lnTo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4131716" y="2673718"/>
                <a:ext cx="108585" cy="86360"/>
              </a:xfrm>
              <a:custGeom>
                <a:avLst/>
                <a:gdLst/>
                <a:ahLst/>
                <a:cxnLst/>
                <a:rect l="l" t="t" r="r" b="b"/>
                <a:pathLst>
                  <a:path w="108585" h="86360">
                    <a:moveTo>
                      <a:pt x="54000" y="0"/>
                    </a:moveTo>
                    <a:lnTo>
                      <a:pt x="0" y="86042"/>
                    </a:lnTo>
                    <a:lnTo>
                      <a:pt x="108000" y="86042"/>
                    </a:lnTo>
                    <a:lnTo>
                      <a:pt x="5400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15"/>
              <p:cNvSpPr/>
              <p:nvPr/>
            </p:nvSpPr>
            <p:spPr>
              <a:xfrm flipH="1">
                <a:off x="6179811" y="1927135"/>
                <a:ext cx="724291" cy="246140"/>
              </a:xfrm>
              <a:custGeom>
                <a:avLst/>
                <a:gdLst/>
                <a:ahLst/>
                <a:cxnLst/>
                <a:rect l="l" t="t" r="r" b="b"/>
                <a:pathLst>
                  <a:path h="229869">
                    <a:moveTo>
                      <a:pt x="0" y="0"/>
                    </a:moveTo>
                    <a:lnTo>
                      <a:pt x="0" y="229679"/>
                    </a:lnTo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6"/>
              <p:cNvSpPr/>
              <p:nvPr/>
            </p:nvSpPr>
            <p:spPr>
              <a:xfrm>
                <a:off x="6849811" y="2167433"/>
                <a:ext cx="108585" cy="86360"/>
              </a:xfrm>
              <a:custGeom>
                <a:avLst/>
                <a:gdLst/>
                <a:ahLst/>
                <a:cxnLst/>
                <a:rect l="l" t="t" r="r" b="b"/>
                <a:pathLst>
                  <a:path w="108584" h="86360">
                    <a:moveTo>
                      <a:pt x="108000" y="0"/>
                    </a:moveTo>
                    <a:lnTo>
                      <a:pt x="0" y="0"/>
                    </a:lnTo>
                    <a:lnTo>
                      <a:pt x="54000" y="86042"/>
                    </a:lnTo>
                    <a:lnTo>
                      <a:pt x="10800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7" name="object 17"/>
            <p:cNvSpPr txBox="1"/>
            <p:nvPr/>
          </p:nvSpPr>
          <p:spPr>
            <a:xfrm>
              <a:off x="4005253" y="1778101"/>
              <a:ext cx="1078230" cy="29972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lang="fr-FR" spc="-10" dirty="0" smtClean="0">
                  <a:cs typeface="Arial"/>
                </a:rPr>
                <a:t>Power</a:t>
              </a:r>
              <a:endParaRPr dirty="0">
                <a:cs typeface="Arial"/>
              </a:endParaRPr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3533466" y="3167333"/>
              <a:ext cx="1582990" cy="588623"/>
            </a:xfrm>
            <a:prstGeom prst="rect">
              <a:avLst/>
            </a:prstGeom>
          </p:spPr>
          <p:txBody>
            <a:bodyPr vert="horz" wrap="square" lIns="0" tIns="36830" rIns="0" bIns="0" rtlCol="0">
              <a:spAutoFit/>
            </a:bodyPr>
            <a:lstStyle/>
            <a:p>
              <a:pPr marL="12700" marR="5080" indent="252729">
                <a:lnSpc>
                  <a:spcPts val="2010"/>
                </a:lnSpc>
                <a:spcBef>
                  <a:spcPts val="290"/>
                </a:spcBef>
              </a:pPr>
              <a:r>
                <a:rPr lang="fr-FR" spc="-5" dirty="0" err="1" smtClean="0">
                  <a:cs typeface="Arial"/>
                </a:rPr>
                <a:t>Density</a:t>
              </a:r>
              <a:endParaRPr lang="fr-FR" spc="-5" dirty="0" smtClean="0">
                <a:cs typeface="Arial"/>
              </a:endParaRPr>
            </a:p>
            <a:p>
              <a:pPr marL="12700" marR="5080" indent="252729">
                <a:lnSpc>
                  <a:spcPts val="2010"/>
                </a:lnSpc>
                <a:spcBef>
                  <a:spcPts val="290"/>
                </a:spcBef>
              </a:pPr>
              <a:r>
                <a:rPr lang="fr-FR" spc="-5" dirty="0" err="1" smtClean="0">
                  <a:cs typeface="Arial"/>
                </a:rPr>
                <a:t>Temperature</a:t>
              </a:r>
              <a:endParaRPr dirty="0">
                <a:cs typeface="Arial"/>
              </a:endParaRPr>
            </a:p>
          </p:txBody>
        </p:sp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29441" y="1822467"/>
              <a:ext cx="1974552" cy="1949507"/>
            </a:xfrm>
            <a:prstGeom prst="rect">
              <a:avLst/>
            </a:prstGeom>
          </p:spPr>
        </p:pic>
        <p:sp>
          <p:nvSpPr>
            <p:cNvPr id="20" name="object 20"/>
            <p:cNvSpPr txBox="1"/>
            <p:nvPr/>
          </p:nvSpPr>
          <p:spPr>
            <a:xfrm>
              <a:off x="1290026" y="3694675"/>
              <a:ext cx="969010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lang="fr-FR" sz="1400" i="1" spc="-80" dirty="0" smtClean="0">
                  <a:solidFill>
                    <a:srgbClr val="757070"/>
                  </a:solidFill>
                  <a:cs typeface="Arial"/>
                </a:rPr>
                <a:t>Power</a:t>
              </a:r>
              <a:r>
                <a:rPr sz="1400" i="1" spc="55" dirty="0" smtClean="0">
                  <a:solidFill>
                    <a:srgbClr val="757070"/>
                  </a:solidFill>
                  <a:cs typeface="Arial"/>
                </a:rPr>
                <a:t>.</a:t>
              </a:r>
              <a:endParaRPr sz="1400" dirty="0">
                <a:cs typeface="Arial"/>
              </a:endParaRPr>
            </a:p>
          </p:txBody>
        </p:sp>
        <p:sp>
          <p:nvSpPr>
            <p:cNvPr id="21" name="object 21"/>
            <p:cNvSpPr txBox="1"/>
            <p:nvPr/>
          </p:nvSpPr>
          <p:spPr>
            <a:xfrm>
              <a:off x="7176120" y="3759021"/>
              <a:ext cx="829944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lang="fr-FR" sz="1400" i="1" spc="50" dirty="0" smtClean="0">
                  <a:solidFill>
                    <a:srgbClr val="757070"/>
                  </a:solidFill>
                  <a:cs typeface="Arial"/>
                </a:rPr>
                <a:t>Pressure</a:t>
              </a:r>
              <a:endParaRPr sz="1400" dirty="0">
                <a:cs typeface="Arial"/>
              </a:endParaRPr>
            </a:p>
          </p:txBody>
        </p:sp>
      </p:grpSp>
      <p:pic>
        <p:nvPicPr>
          <p:cNvPr id="22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5471" y="1454736"/>
            <a:ext cx="2481169" cy="4696250"/>
          </a:xfrm>
          <a:prstGeom prst="rect">
            <a:avLst/>
          </a:prstGeom>
        </p:spPr>
      </p:pic>
      <p:sp>
        <p:nvSpPr>
          <p:cNvPr id="25" name="ZoneTexte 24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 smtClean="0">
                <a:solidFill>
                  <a:schemeClr val="bg1"/>
                </a:solidFill>
              </a:rPr>
              <a:t>Interfacing</a:t>
            </a:r>
            <a:r>
              <a:rPr lang="fr-FR" sz="2400" b="1" dirty="0" smtClean="0">
                <a:solidFill>
                  <a:schemeClr val="bg1"/>
                </a:solidFill>
              </a:rPr>
              <a:t> EPX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7440949" y="1454736"/>
            <a:ext cx="1314851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ONGOING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28" name="Espace réservé du numéro de diapositive 2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13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208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91344" y="1484784"/>
            <a:ext cx="69847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 err="1" smtClean="0"/>
              <a:t>Development</a:t>
            </a:r>
            <a:r>
              <a:rPr lang="fr-FR" sz="2000" dirty="0" smtClean="0"/>
              <a:t> of a </a:t>
            </a:r>
            <a:r>
              <a:rPr lang="fr-FR" sz="2000" dirty="0" err="1" smtClean="0"/>
              <a:t>framework</a:t>
            </a:r>
            <a:r>
              <a:rPr lang="fr-FR" sz="2000" dirty="0" smtClean="0"/>
              <a:t> to use an </a:t>
            </a:r>
            <a:r>
              <a:rPr lang="fr-FR" sz="2000" dirty="0" err="1" smtClean="0"/>
              <a:t>uncertainties</a:t>
            </a:r>
            <a:r>
              <a:rPr lang="fr-FR" sz="2000" dirty="0" smtClean="0"/>
              <a:t> </a:t>
            </a:r>
            <a:r>
              <a:rPr lang="fr-FR" sz="2000" dirty="0" err="1" smtClean="0"/>
              <a:t>platform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EPX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 smtClean="0"/>
              <a:t>Instrumentation of EPX test cases and </a:t>
            </a:r>
            <a:r>
              <a:rPr lang="fr-FR" sz="2000" dirty="0" err="1" smtClean="0"/>
              <a:t>ergonomic</a:t>
            </a:r>
            <a:r>
              <a:rPr lang="fr-FR" sz="2000" dirty="0" smtClean="0"/>
              <a:t> use of </a:t>
            </a:r>
            <a:r>
              <a:rPr lang="fr-FR" sz="2000" dirty="0" err="1" smtClean="0"/>
              <a:t>statistical</a:t>
            </a:r>
            <a:r>
              <a:rPr lang="fr-FR" sz="2000" dirty="0" smtClean="0"/>
              <a:t> </a:t>
            </a:r>
            <a:r>
              <a:rPr lang="fr-FR" sz="2000" dirty="0" err="1" smtClean="0"/>
              <a:t>analysis</a:t>
            </a:r>
            <a:r>
              <a:rPr lang="fr-FR" sz="2000" dirty="0" smtClean="0"/>
              <a:t> </a:t>
            </a:r>
            <a:r>
              <a:rPr lang="fr-FR" sz="2000" dirty="0" err="1" smtClean="0"/>
              <a:t>tools</a:t>
            </a:r>
            <a:endParaRPr lang="fr-FR" sz="2000" dirty="0" smtClean="0"/>
          </a:p>
          <a:p>
            <a:endParaRPr lang="fr-FR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 err="1" smtClean="0"/>
              <a:t>Uncertainties</a:t>
            </a:r>
            <a:r>
              <a:rPr lang="fr-FR" sz="2000" dirty="0" smtClean="0"/>
              <a:t> propagation =&gt; Influence of inputs </a:t>
            </a:r>
            <a:r>
              <a:rPr lang="fr-FR" sz="2000" dirty="0" err="1" smtClean="0"/>
              <a:t>variability</a:t>
            </a:r>
            <a:r>
              <a:rPr lang="fr-FR" sz="2000" dirty="0" smtClean="0"/>
              <a:t> on outputs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 err="1" smtClean="0"/>
              <a:t>Sensitivity</a:t>
            </a:r>
            <a:r>
              <a:rPr lang="fr-FR" sz="2000" dirty="0" smtClean="0"/>
              <a:t> </a:t>
            </a:r>
            <a:r>
              <a:rPr lang="fr-FR" sz="2000" dirty="0" err="1" smtClean="0"/>
              <a:t>analysis</a:t>
            </a:r>
            <a:r>
              <a:rPr lang="fr-FR" sz="2000" dirty="0" smtClean="0"/>
              <a:t> =&gt; relative contribution of inputs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 err="1" smtClean="0"/>
              <a:t>Surrogate</a:t>
            </a:r>
            <a:r>
              <a:rPr lang="fr-FR" sz="2000" dirty="0" smtClean="0"/>
              <a:t> </a:t>
            </a:r>
            <a:r>
              <a:rPr lang="fr-FR" sz="2000" dirty="0" err="1" smtClean="0"/>
              <a:t>models</a:t>
            </a:r>
            <a:r>
              <a:rPr lang="fr-FR" sz="2000" dirty="0" smtClean="0"/>
              <a:t> =&gt;  </a:t>
            </a:r>
            <a:r>
              <a:rPr lang="fr-FR" sz="2000" dirty="0" err="1" smtClean="0"/>
              <a:t>Build</a:t>
            </a:r>
            <a:r>
              <a:rPr lang="fr-FR" sz="2000" dirty="0" smtClean="0"/>
              <a:t> an </a:t>
            </a:r>
            <a:r>
              <a:rPr lang="fr-FR" sz="2000" dirty="0" err="1" smtClean="0"/>
              <a:t>analytical</a:t>
            </a:r>
            <a:r>
              <a:rPr lang="fr-FR" sz="2000" dirty="0" smtClean="0"/>
              <a:t> model </a:t>
            </a:r>
            <a:r>
              <a:rPr lang="fr-FR" sz="2000" dirty="0" err="1" smtClean="0"/>
              <a:t>from</a:t>
            </a:r>
            <a:r>
              <a:rPr lang="fr-FR" sz="2000" dirty="0" smtClean="0"/>
              <a:t> a CPU-</a:t>
            </a:r>
            <a:r>
              <a:rPr lang="fr-FR" sz="2000" dirty="0" err="1" smtClean="0"/>
              <a:t>costly</a:t>
            </a:r>
            <a:r>
              <a:rPr lang="fr-FR" sz="2000" dirty="0" smtClean="0"/>
              <a:t> model (Polynomial, </a:t>
            </a:r>
            <a:r>
              <a:rPr lang="fr-FR" sz="2000" dirty="0" err="1" smtClean="0"/>
              <a:t>kriging</a:t>
            </a:r>
            <a:r>
              <a:rPr lang="fr-FR" sz="2000" dirty="0" smtClean="0"/>
              <a:t>, neural networks)</a:t>
            </a:r>
          </a:p>
          <a:p>
            <a:endParaRPr lang="fr-FR" sz="2000" dirty="0"/>
          </a:p>
          <a:p>
            <a:r>
              <a:rPr lang="fr-FR" sz="2000" dirty="0" err="1" smtClean="0"/>
              <a:t>Example</a:t>
            </a:r>
            <a:r>
              <a:rPr lang="fr-FR" sz="2000" dirty="0" smtClean="0"/>
              <a:t> use-cases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 smtClean="0"/>
              <a:t>Influence of multiple input </a:t>
            </a:r>
            <a:r>
              <a:rPr lang="fr-FR" sz="2000" dirty="0" err="1" smtClean="0"/>
              <a:t>parameters</a:t>
            </a:r>
            <a:r>
              <a:rPr lang="fr-FR" sz="2000" dirty="0" smtClean="0"/>
              <a:t> of DPDC constitutive </a:t>
            </a:r>
            <a:r>
              <a:rPr lang="fr-FR" sz="2000" dirty="0" err="1" smtClean="0"/>
              <a:t>law</a:t>
            </a:r>
            <a:endParaRPr lang="fr-FR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 smtClean="0"/>
              <a:t>Pipe whip : </a:t>
            </a:r>
            <a:r>
              <a:rPr lang="fr-FR" sz="2000" dirty="0" err="1" smtClean="0"/>
              <a:t>Build</a:t>
            </a:r>
            <a:r>
              <a:rPr lang="fr-FR" sz="2000" dirty="0" smtClean="0"/>
              <a:t> a </a:t>
            </a:r>
            <a:r>
              <a:rPr lang="fr-FR" sz="2000" dirty="0" err="1" smtClean="0"/>
              <a:t>surrogate</a:t>
            </a:r>
            <a:r>
              <a:rPr lang="fr-FR" sz="2000" dirty="0" smtClean="0"/>
              <a:t> model to </a:t>
            </a:r>
            <a:r>
              <a:rPr lang="fr-FR" sz="2000" dirty="0" err="1" smtClean="0"/>
              <a:t>take</a:t>
            </a:r>
            <a:r>
              <a:rPr lang="fr-FR" sz="2000" dirty="0" smtClean="0"/>
              <a:t> </a:t>
            </a:r>
            <a:r>
              <a:rPr lang="fr-FR" sz="2000" dirty="0" err="1" smtClean="0"/>
              <a:t>into</a:t>
            </a:r>
            <a:r>
              <a:rPr lang="fr-FR" sz="2000" dirty="0" smtClean="0"/>
              <a:t> </a:t>
            </a:r>
            <a:r>
              <a:rPr lang="fr-FR" sz="2000" dirty="0" err="1" smtClean="0"/>
              <a:t>account</a:t>
            </a:r>
            <a:r>
              <a:rPr lang="fr-FR" sz="2000" dirty="0" smtClean="0"/>
              <a:t> 3D </a:t>
            </a:r>
            <a:r>
              <a:rPr lang="fr-FR" sz="2000" dirty="0" err="1" smtClean="0"/>
              <a:t>behavior</a:t>
            </a:r>
            <a:r>
              <a:rPr lang="fr-FR" sz="2000" dirty="0" smtClean="0"/>
              <a:t> (</a:t>
            </a:r>
            <a:r>
              <a:rPr lang="fr-FR" sz="2000" dirty="0" err="1" smtClean="0"/>
              <a:t>plasticity</a:t>
            </a:r>
            <a:r>
              <a:rPr lang="fr-FR" sz="2000" dirty="0" smtClean="0"/>
              <a:t>, </a:t>
            </a:r>
            <a:r>
              <a:rPr lang="fr-FR" sz="2000" dirty="0" err="1" smtClean="0"/>
              <a:t>ovalization</a:t>
            </a:r>
            <a:r>
              <a:rPr lang="fr-FR" sz="2000" dirty="0" smtClean="0"/>
              <a:t>) in 1D computations </a:t>
            </a:r>
            <a:endParaRPr lang="fr-FR" sz="20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30"/>
          <a:stretch/>
        </p:blipFill>
        <p:spPr>
          <a:xfrm>
            <a:off x="8250375" y="4890353"/>
            <a:ext cx="1728192" cy="148894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5308" y="1405572"/>
            <a:ext cx="5006821" cy="3423583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 smtClean="0">
                <a:solidFill>
                  <a:schemeClr val="bg1"/>
                </a:solidFill>
              </a:rPr>
              <a:t>Interfacing</a:t>
            </a:r>
            <a:r>
              <a:rPr lang="fr-FR" sz="2400" b="1" dirty="0" smtClean="0">
                <a:solidFill>
                  <a:schemeClr val="bg1"/>
                </a:solidFill>
              </a:rPr>
              <a:t> EPX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9984432" y="537321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smtClean="0"/>
              <a:t>3D computation of a pipe whip – pressure</a:t>
            </a:r>
            <a:endParaRPr lang="fr-FR" sz="1400" i="1" dirty="0"/>
          </a:p>
        </p:txBody>
      </p:sp>
      <p:sp>
        <p:nvSpPr>
          <p:cNvPr id="8" name="ZoneTexte 7"/>
          <p:cNvSpPr txBox="1"/>
          <p:nvPr/>
        </p:nvSpPr>
        <p:spPr>
          <a:xfrm>
            <a:off x="6168008" y="4518844"/>
            <a:ext cx="1314851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ONGOING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14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066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63352" y="1556792"/>
            <a:ext cx="1137726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 err="1" smtClean="0"/>
              <a:t>Error</a:t>
            </a:r>
            <a:r>
              <a:rPr lang="fr-FR" sz="2000" dirty="0" smtClean="0"/>
              <a:t> messages</a:t>
            </a:r>
            <a:endParaRPr lang="fr-F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err="1" smtClean="0"/>
              <a:t>Improvement</a:t>
            </a:r>
            <a:r>
              <a:rPr lang="fr-FR" sz="2000" dirty="0" smtClean="0"/>
              <a:t> of </a:t>
            </a:r>
            <a:r>
              <a:rPr lang="fr-FR" sz="2000" dirty="0" err="1" smtClean="0"/>
              <a:t>error</a:t>
            </a:r>
            <a:r>
              <a:rPr lang="fr-FR" sz="2000" dirty="0" smtClean="0"/>
              <a:t> message </a:t>
            </a:r>
            <a:r>
              <a:rPr lang="fr-FR" sz="2000" dirty="0" err="1" smtClean="0"/>
              <a:t>semantics</a:t>
            </a:r>
            <a:endParaRPr lang="fr-F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err="1" smtClean="0"/>
              <a:t>Process</a:t>
            </a:r>
            <a:r>
              <a:rPr lang="fr-FR" sz="2000" dirty="0" smtClean="0"/>
              <a:t> :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Introduction of (102) </a:t>
            </a:r>
            <a:r>
              <a:rPr lang="fr-FR" sz="2000" dirty="0" err="1" smtClean="0"/>
              <a:t>syntax</a:t>
            </a:r>
            <a:r>
              <a:rPr lang="fr-FR" sz="2000" dirty="0" smtClean="0"/>
              <a:t> </a:t>
            </a:r>
            <a:r>
              <a:rPr lang="fr-FR" sz="2000" dirty="0" err="1" smtClean="0"/>
              <a:t>errors</a:t>
            </a:r>
            <a:r>
              <a:rPr lang="fr-FR" sz="2000" dirty="0" smtClean="0"/>
              <a:t> in 6 </a:t>
            </a:r>
            <a:r>
              <a:rPr lang="fr-FR" sz="2000" dirty="0" err="1" smtClean="0"/>
              <a:t>example</a:t>
            </a:r>
            <a:r>
              <a:rPr lang="fr-FR" sz="2000" dirty="0" smtClean="0"/>
              <a:t> data sets </a:t>
            </a:r>
            <a:r>
              <a:rPr lang="fr-FR" sz="2000" dirty="0" err="1" smtClean="0"/>
              <a:t>browsing</a:t>
            </a:r>
            <a:r>
              <a:rPr lang="fr-FR" sz="2000" dirty="0" smtClean="0"/>
              <a:t> a large </a:t>
            </a:r>
            <a:r>
              <a:rPr lang="fr-FR" sz="2000" dirty="0" err="1" smtClean="0"/>
              <a:t>number</a:t>
            </a:r>
            <a:r>
              <a:rPr lang="fr-FR" sz="2000" dirty="0" smtClean="0"/>
              <a:t> of </a:t>
            </a:r>
            <a:r>
              <a:rPr lang="fr-FR" sz="2000" dirty="0" err="1" smtClean="0"/>
              <a:t>features</a:t>
            </a:r>
            <a:endParaRPr lang="fr-FR" sz="2000" dirty="0" smtClean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60 </a:t>
            </a:r>
            <a:r>
              <a:rPr lang="fr-FR" sz="2000" dirty="0" err="1" smtClean="0"/>
              <a:t>unclear</a:t>
            </a:r>
            <a:r>
              <a:rPr lang="fr-FR" sz="2000" dirty="0" smtClean="0"/>
              <a:t> messages </a:t>
            </a:r>
            <a:r>
              <a:rPr lang="fr-FR" sz="2000" dirty="0" err="1" smtClean="0"/>
              <a:t>rewritten</a:t>
            </a:r>
            <a:endParaRPr lang="fr-F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Long-</a:t>
            </a:r>
            <a:r>
              <a:rPr lang="fr-FR" sz="2000" dirty="0" err="1" smtClean="0"/>
              <a:t>term</a:t>
            </a:r>
            <a:r>
              <a:rPr lang="fr-FR" sz="2000" dirty="0" smtClean="0"/>
              <a:t> </a:t>
            </a:r>
            <a:r>
              <a:rPr lang="fr-FR" sz="2000" dirty="0" err="1" smtClean="0"/>
              <a:t>work</a:t>
            </a:r>
            <a:r>
              <a:rPr lang="fr-FR" sz="2000" dirty="0" smtClean="0"/>
              <a:t> =&gt; </a:t>
            </a:r>
            <a:r>
              <a:rPr lang="fr-FR" sz="2000" dirty="0" err="1" smtClean="0"/>
              <a:t>Don’t</a:t>
            </a:r>
            <a:r>
              <a:rPr lang="fr-FR" sz="2000" dirty="0" smtClean="0"/>
              <a:t> </a:t>
            </a:r>
            <a:r>
              <a:rPr lang="fr-FR" sz="2000" dirty="0" err="1" smtClean="0"/>
              <a:t>hesitate</a:t>
            </a:r>
            <a:r>
              <a:rPr lang="fr-FR" sz="2000" dirty="0" smtClean="0"/>
              <a:t> to signal </a:t>
            </a:r>
            <a:r>
              <a:rPr lang="fr-FR" sz="2000" dirty="0" err="1" smtClean="0"/>
              <a:t>cryptic</a:t>
            </a:r>
            <a:r>
              <a:rPr lang="fr-FR" sz="2000" dirty="0" smtClean="0"/>
              <a:t> messages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Formation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err="1" smtClean="0"/>
              <a:t>Requested</a:t>
            </a:r>
            <a:r>
              <a:rPr lang="fr-FR" sz="2000" dirty="0" smtClean="0"/>
              <a:t> by </a:t>
            </a:r>
            <a:r>
              <a:rPr lang="fr-FR" sz="2000" dirty="0" err="1" smtClean="0"/>
              <a:t>many</a:t>
            </a:r>
            <a:r>
              <a:rPr lang="fr-FR" sz="2000" dirty="0" smtClean="0"/>
              <a:t> </a:t>
            </a:r>
            <a:r>
              <a:rPr lang="fr-FR" sz="2000" dirty="0" err="1" smtClean="0"/>
              <a:t>users</a:t>
            </a:r>
            <a:endParaRPr lang="fr-F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Design of training sessions for </a:t>
            </a:r>
            <a:r>
              <a:rPr lang="fr-FR" sz="2000" dirty="0" err="1" smtClean="0"/>
              <a:t>beginners</a:t>
            </a:r>
            <a:r>
              <a:rPr lang="fr-FR" sz="2000" dirty="0" smtClean="0"/>
              <a:t> in </a:t>
            </a:r>
            <a:r>
              <a:rPr lang="fr-FR" sz="2000" dirty="0" err="1" smtClean="0"/>
              <a:t>progress</a:t>
            </a:r>
            <a:endParaRPr lang="fr-F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err="1" smtClean="0"/>
              <a:t>Provide</a:t>
            </a:r>
            <a:r>
              <a:rPr lang="fr-FR" sz="2000" dirty="0" smtClean="0"/>
              <a:t> a </a:t>
            </a:r>
            <a:r>
              <a:rPr lang="fr-FR" sz="2000" dirty="0" err="1" smtClean="0"/>
              <a:t>wide</a:t>
            </a:r>
            <a:r>
              <a:rPr lang="fr-FR" sz="2000" dirty="0" smtClean="0"/>
              <a:t> </a:t>
            </a:r>
            <a:r>
              <a:rPr lang="fr-FR" sz="2000" dirty="0" err="1" smtClean="0"/>
              <a:t>overview</a:t>
            </a:r>
            <a:r>
              <a:rPr lang="fr-FR" sz="2000" dirty="0" smtClean="0"/>
              <a:t> of </a:t>
            </a:r>
            <a:r>
              <a:rPr lang="fr-FR" sz="2000" dirty="0" err="1" smtClean="0"/>
              <a:t>classically-used</a:t>
            </a:r>
            <a:r>
              <a:rPr lang="fr-FR" sz="2000" dirty="0" smtClean="0"/>
              <a:t> </a:t>
            </a:r>
            <a:r>
              <a:rPr lang="fr-FR" sz="2000" dirty="0" err="1" smtClean="0"/>
              <a:t>features</a:t>
            </a:r>
            <a:r>
              <a:rPr lang="fr-FR" sz="2000" dirty="0" smtClean="0"/>
              <a:t> (Structure, </a:t>
            </a:r>
            <a:r>
              <a:rPr lang="fr-FR" sz="2000" dirty="0" err="1" smtClean="0"/>
              <a:t>fluid</a:t>
            </a:r>
            <a:r>
              <a:rPr lang="fr-FR" sz="2000" dirty="0" smtClean="0"/>
              <a:t>, FSI)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First session </a:t>
            </a:r>
            <a:r>
              <a:rPr lang="fr-FR" sz="2000" dirty="0" err="1" smtClean="0"/>
              <a:t>planned</a:t>
            </a:r>
            <a:r>
              <a:rPr lang="fr-FR" sz="2000" dirty="0" smtClean="0"/>
              <a:t> in 2024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 err="1" smtClean="0"/>
              <a:t>Summer</a:t>
            </a:r>
            <a:r>
              <a:rPr lang="fr-FR" sz="2000" dirty="0" smtClean="0"/>
              <a:t> 2023 : </a:t>
            </a:r>
            <a:r>
              <a:rPr lang="fr-FR" sz="2000" dirty="0" err="1" smtClean="0"/>
              <a:t>Reinforced</a:t>
            </a:r>
            <a:r>
              <a:rPr lang="fr-FR" sz="2000" dirty="0" smtClean="0"/>
              <a:t> user support</a:t>
            </a:r>
          </a:p>
          <a:p>
            <a:endParaRPr lang="fr-FR" sz="2000" dirty="0"/>
          </a:p>
        </p:txBody>
      </p:sp>
      <p:sp>
        <p:nvSpPr>
          <p:cNvPr id="4" name="ZoneTexte 3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User support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248128" y="3864923"/>
            <a:ext cx="1314851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ONGOING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425088" y="1664128"/>
            <a:ext cx="823040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DONE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15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226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4000483" y="802629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 smtClean="0">
                <a:solidFill>
                  <a:schemeClr val="bg1"/>
                </a:solidFill>
              </a:rPr>
              <a:t>What’s</a:t>
            </a:r>
            <a:r>
              <a:rPr lang="fr-FR" sz="2400" b="1" dirty="0" smtClean="0">
                <a:solidFill>
                  <a:schemeClr val="bg1"/>
                </a:solidFill>
              </a:rPr>
              <a:t> </a:t>
            </a:r>
            <a:r>
              <a:rPr lang="fr-FR" sz="2400" b="1" dirty="0" err="1" smtClean="0">
                <a:solidFill>
                  <a:schemeClr val="bg1"/>
                </a:solidFill>
              </a:rPr>
              <a:t>next</a:t>
            </a:r>
            <a:r>
              <a:rPr lang="fr-FR" sz="2400" b="1" dirty="0" smtClean="0">
                <a:solidFill>
                  <a:schemeClr val="bg1"/>
                </a:solidFill>
              </a:rPr>
              <a:t> : MANTA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4" name="AutoShape 3" descr="data:image/png;base64,iVBORw0KGgoAAAANSUhEUgAAAsEAAAIYCAYAAACMgDGTAAAgAElEQVR4Xux9CXgbxfn+Jx+EJHZOO4GEKwkkkMtSuEmABAIUwhHuo0BLW9oCsQwtx6+0vzZp+dGWqyWFQlt6/AuFlkAshwRKTnJCSCD36TjO6Su+JUuyLWn/z8wekm1Juyvtri3r1fPwmI1GOzPvfPPtO+9+841t/tbZAhn0EQSaV+RwzdV7u/lbZ68ioul6f2dW+d7SD7PwwX2BABAAAkAACJiFgED0QpHd9YxZ98d9gYCMgA0kuKsxgARjggABIAAEgAAQ6D4EBCFzbJHjw9LuawFqTgcEQIKjjDJIcDqYPvoIBIAAEAACPRUBgYTiInvJbT21fWhX70CgAwk+P++bZLPZlJ4JgqB67Q7U0P7GZfw3RpDHsYOuoQHZw6X7qdevt72xyle0bKcK73ZD+5GbNUwVP6PaL+JvHV6oD3jD3jDf4L/0PS+BV3y8WgK1tLfx00gOMqvIUfJx76Bb6EVPRKADCb4g/37dbWxurzaNBOtuTBI/MIMEy2Q+iWbhp0AACAABIAAE0gaBQ82fU21rmdzfnU67a1LadB4dtRyBjkpw/jfJRhErNRJUr93tJirBGurX295Y5c0gwbnZw1TxM6r9XJm1EC/UB7xhb+r+EfNb3/MEeAGvQMhPW+s+iFCD6fEih+tVy9kRKkwLBKAES8NsBgmGEpwWcwidBAJAAAgAAQMRqPLupGMtW+U7trbavEOfKljaYmAVuBUQ4AhEjQmWFR455i/etRkxwbKCqqV+FmOlp72xyle27DAtJtiI9jGFxEo8UB/whr2JMb+Yv6LiDXuAPVg5H3bUuag15JGomvC6014yB7wNCBiNQCcl+JuMF0fUwVIIx79uNjEcgr1wVqvfqO/NUYKHWdZ+cdCswwv1AW/YG+abUf4X/gT+pLM/aWg7TGVNaxU+EhTI8YTDpcjDRpMh3C89EYASLCk9UIKh9EDpgtJlpdIFe4O9wd7iv2kpbV5FzW0VMjtb6rS7rktPqoZem4VAjI1xosIR3vgS+9qcjXGigqqlfnEjhfb2xipfYUY4hLIxLvn2WY0H6rPW/oA38LbS38HeYG+pYG/+QCPtalii8B+bYLur0FG8wCxChPumHwLRlWCeb5bn/RVj4uJcmxITzPPraqtfrX1av6/0sjzBO8SgAgOOfx47aCblZg1XxU9r+6zGA/VZa3/AG3hr8bfwF/GfR8Cn9+Fz2PMlnfDtl9lZudPuGp1+VA09NgsBKMGSkgwlGMpIKigjRr35gBIIe4e9yynu8KauJ/uDkNDOU6aFhKAUOi781Okoed4sUoT7phcCUIIlpRtKMJQ4KHHqb36gtPU+pS3emz6MN8a7J9jHCf8+OuLZrLCzbJtt+CMFxTXpRdfQWzMQiKoEKymBpMMX4l2bEROspEjTUD9P3WNAOVM2xkkxwUa0z6h+4j7G2AtwBI6Y11LqNAP8L+YT5pPafNrdsIS8gQaZB/3DaXc9ZAYpwj3TC4EoSrCsCGr76w6wY5OXmxBLq63+cCxlcuXNU4KTa5dR/cN9MA6i0g0cgAPsAPMg9fxAY1slHWhaGbFJLmNaoWPh+vSibOit0QhACZaUZCjBUCLUlAh8D+UPiiX8BPxA9/mBsua11Nh6ROJBwnqnvWSa0aQI90svBKAES8oYlODUUwag6EHRg6KHeQs/kD5+oE3w0I66kjBLE+ghp8P1j/SibeitkQjEOSwjYqMUj/mKfm1KijQeS6ut/nCy8eTKV7aYmCItDn5Gtd9qvFBfcvYG/ICfshET/sFyf4/5l7rz71jL11Tl3S3zoBqn3TXcSFKEe6UXAjGVYPkMCllpiXVtVkyw1vrV2qf1+wrvdqo0JU+w6Gys7g/qE89Q0Tr+wAt4wV4wX+AvUuN5ta3+AwqEWqWUabbnnY7in6YXdUNvjUIgOgmWOZtMIuJcm0KCs4dHKAPhE8WV11462sedmoby5inB2uoPKxMor2W8gFfEa3AN9g28gJeZ/hP2Bfuy0r7q/Qep3P15eJOcLTi6sOCjcqOIEe6TPghACZZigqEEQwmEEgglEEpgaiiBeHMDf72vcSl52k+IbM1GC5wFrrvSh7qhp0YhACVYUoqhBEPJsFLJgHIGe4O9SYsuvMmw/M1nb/A/7rYTtK9paSQXus5pd3X4B6OIEu7TexHoRILv073NVNwYZ3Se4GG625FsAtQK7w4TYoKt70eyOOD3SKTLg9iRdgFpF2AHmAc93A+Uu7+g+taDnKEJRFuL7C5H76Vr6JkZCEAJhhKsKWa6NygHUN6gvGndIwB7h1IPf9Hz/UVA8NO2ug8VbiQItjlFjuLXzSBLuGfvRABKsLTShRIMBRQKKBRgKODwA/ADqeUHIg+6IhJa6rNPGjJ3woK23knZ0CujEehCgnne2ojt+WrX5oRDDJdSigmkVr9R35uzMW6YZe2Xg8qMwgP3ExNVA099/gB4AS89zw/YC+zFCHvZ0VBCbUGPGBYh0KtFDtfjRpMl3K93IgAlGEowYh8R+4jYxx4e+wiFGgo1FOrYCnVD+1E62LQ2HBZhs00qKije2TtpG3plJAJQgiXlG0owlE8ov1C+oUxCmTRCmcSbNOufJ6VNK6m5rVLMmGajjwsLXLOMJEu4V+9EAEowlGAowVCCoQRDCYYfgB9IaT/ga6+n3Y2fhNVgEm4rspcU907qhl4ZhQBIMEgwHn54+KX0ww+viVNrIxPGC+NlVnjP0ZbNVOPbL/OjUqfdNdYosoT79E4EYpNgub/KEUrSP3S6Nmdj3LAw2ir1K5NJY3tjlTc8O8TAqyk3m23wk2LZkmyfAgjuJx1pFd0egTfsTdzZC/uQ3wsDD9hDusyHEAV4yrSQEBTNX6BnCh2uF3onfUOvjEAASjCUYCjBUIKhBCMcAn4AfqBX+IFq71461vKVwo+yMtqHPDp5SYMRhAn36H0IQAk2iwRDCRZnC5RrKNdQZqFMQ5mHP7TwebC74WPyBRtlzN9yFhQ/3PvoG3pkBAJQgs0iwYNmUm4Wjk02K/YL90XKKMSWIrYUfgB+IJofaG6vpNKmVQpHyrAJl8wpKNloBGnCPXoXAh1I8JS8+7hP4efoSn/Urj2BatrfuEIsL9C8Iodrrl6I5m+dzax1Ovvd2EFXU27WcM31q7VP6/dmxATnZA/XjafW9modH9xPnz0DL+Clx//BXmAvsBftfMHK+VLWvJYa245KajCtdha4OMfABwhEIhBHCY5gwTxWKvq1aRvjYtQXXvlra5/W8oaTYJnMK7GGxrY31nho7S9+j/HgD2/YpxQLC3uAPWA+9CZ/0Bpw086GjxS+YyN6oNDuegcUEAjEJMGyEhyH83aZI2YowTlZwy3naJXeHcT+M0zRHng1yUqwHjzBScBJYC8x19y96RkNzgnOCXuWozlMWoNWeLdSlXe3zHkqnHbXSFBAIKCiBMvWqO2v26xwCEUJ1taOMGtOrLx5SnBi7Um2P/g9cBdZFnAADrADzIP09AMChWh7fTEFQq0S77H90mkv/gVoIBCQEegaE6xzrnjaq2l/k4ExwbKCqrMdyT7rTVOCLe5Hsjjg92JIPHAADrADzAP4gdT3Ayd8ZXSkJbwnrr1NOOPHF5VIwcIgg+mOQJSYYH2sDUpw2ISibvCDF019Lwo2BDaEeYx5DD+Qsn5gb9NSammvlTfJvecscN2X7uQP/ZfMYf7W2cpxOlPy7iUb2SKUMEH12tNeY6ISrF6/3vbGKm+OEjxMFT+j2i8+o63DC/UBb9gb5hv8l77nJfDqHrxa2mtoX9Py8CY5m+3qwoLilSCCQCB2irSI9IMyK5YP1Im8NmNjHE+RprF+JeVKkuXNiAnmG/wiFKRo+OH78JsH4CMma4g33/A98IF9iPFK8BfwF3r8YXnz51TfWi6rwZudBa4LQQGBQCcSLCvBssKh/tccJVhWUNXrF1fWyZer9O40ITuE9f0wCg/cxxi7Ao7A0Qj/BDuCHcGOknvOt4W8tKPeFcH6hB867SV/Ag1MbwSgBEvKG5RgKCtQlqAs6VGWYC+wF9hLar2ZqfLtpIqW7TLra3LaXYPSmwKi91CCJSUZSjCUFigtySktwA/4QbGGH+3pfmBnQwm1Bltk9vey0+56ElQwfRHoSoJtNjHWSt5opXLtCdQYfmxy+LAMgWw625NoedM2xlnUfq3jlSg+uL+0EQ7jqcs/wN70+VPgBbz0PH9hL/rtpd5/mMrd68Ob5DIyzyuc/OHe9KWB6d3zmEqwTIPllX2sa7NigrXWr9Y+rd8brQSfM/Bqys0OxwRb3R/UJ9J2reMPvIAX7AXzBf5CVLJ7uz880LyKmtuqpE1ytkXOguJb0psKpm/vYyjBEa/1uPIV+9ocJThiQ5lK/eJKWHt7Y5U3mgSP5Yd+DJOU7OTbp7xmNKi/uJ/02hJ4GjJ/YE+wJ/4aHPMJ88mA57HZ/sQXaKA9jf8NMz+bcLOzoOSj9KWC6dtzKMEmxQRDCYayCGURyiKUxfRQFnu7ctob+3fEs4lq/aWc/dlstKewwDU+falg+vYcG+NMIsGKEmxQCjdsOMGGk56+4QTtw8Y4+Cn4qVTxAwGhlbbXu0gQgpwBCmT7cZG9+JX0pYPp2fMuJDh8LqIMiJy9P/q1u72GSptWiEYk0Lwih2uuXigjjxuWFdSI9xRSDhZt7dHbfrm8uDFupwn9iI9fou21Gh/UZ679AV/gKwUoWuLvYG+wN9gbUY1vHx1r+Vo2hkBmdvbgxyYs8OjlMCifugggJliKYUNMMGIaEdOImE7EtBqzx8LsmE7cH/7aKH+9u34J+YJNYlgECW8W2kseSV1Kh5brRSCKEqzvFuYrwfrak2hp85TgRFuE3wEBIAAEgAAQAAJmItDcXkEHmlYrVdhCoQsLpyzabGaduHfPQSDOxjj5ZYm8sSH6tXkp0rTVH954klx5s0iwUe0Lv7yLPx6oD/iIKY6Smw/4PfATlTHMJ8yn3u9PDjavo8a2o/KkX+EscM3sOTQNLTETASjBErpmkWAzBw/3BgJAAAgAASAABJJDwB9spt0NS8I3CdF9zimu95K7K36dCghACVayQ5izMQ5KCpQkKEm9X0mCcg7lHMp5ar85OO7dStXePbIhH3EWuM5MBRKHNiaHAJRgKMHJWRB+DQSAABAAAkAgxREQKEg76ksoEGrlPbER/bzQ7vpVincLzVdBACQYJBiTBAgAASAABIBA2iNQ6y+jI54vFRxCmaFTHp+0qDrtgenFAHQkwUPv4UenKB9BUL12B06YlydYQ/162xurvCkxwVn5qvgZ1X4+ZhbihfqAN+xN3T9ifut7ngAv4KWHf5hhL/uallFLe63cjLeddteDvZgDpn3XoARDCU77SQAAgAAQAAJAAAgwBDyBE7S/cXkYjJBtunNKcTiHGmDqVQhACZaUbyjBUDahbELZNENZ6m5lC/VLCOBNGd5ManzTfcj9BdW3louGY7N94SwovrRXMT90RkEASjCUYEwHIAAEgAAQAAJAQEKgLdhCOxsWRawfhYeLHCVvAaDeh0AHEuwYeg+xY0NlRUwQxGNU412zVwelTSs4MoJA84ocrrl6YZq/dfYqIprOfnfOwKspV4ql1VK/Wvu0fl/p20ns6GQj+5GTla+Kn9b2MYXKSjxQH/CGvan7P8xffc8L4AW89PCL7rSXCu9OqvLukNRgqnMWuPL0chuU7/kIQAmGEtzzrRQtBAJAAAgAASBgMQJMDWaqsCSOvVDkcD1jcRNQnckIRFeC+bGrEUpYnGtTlODsfM3185WijvbGKs9UYNOUYAPap3U8jMID9Wmzf+BtzPyDvcHelDcP8JeWP/8w/6LPv4bWI3TIsyFMwwJ0tvMCV5nJvAy3txCBTkrwPWKKaMkJafnrbjchHEIiwVrq19veWOXNIMG53dAPo/DAffTNA+AFvKz0V7A32BvsTRTrzMahtHkVuduqZFq20Gl33W4hR0NVJiMQVQmWV+Ra/pqhBMuxtFrqZ0qcEeWqTIwJNqJ9RvUT9zHGXoAjcMS8FmOmgQNw6M120NJeR/ualipUTBCEWUWOko9N5ma4vUUIQAmWVpJQgs1fUZu9Ysf9rVFGgDNwtkKBg53BznqKnR31fEUn/KXyJrkdzgLXZIs4GqoxGQEowZKSASUYig4ULShavVnRgn3DvmHfiT3nQkIbba8vJoGHivJMWI8XOVyvmszPcHsLEMDGOGljnRlKsJIiDRs9sNFD40ZTbLTDRjsjNvpioxM2GmKjoZTi0KDnb413Lx3zbuG0zGaz+YdnZQ28a8KCNgt4GqowEYEoJFhJC6wcoCUftBPtrydQQ6VNK+XVkQF5gq+inKxh/OCmePUa/b3xSnD39MNoXHA/a+0QeANvK/0e7A32BnsTD9LTgsPexk/IF2yS+I7wepGjZI6J/Ay3tgCBjiQ47x6yRey2ZNK/2rXHxOwQWupXa5/W701RgrPzVfHT2j6u7GgYD9wvQkkEXrA/nf4M8wfzR1Hi4T/gPzr5j+a2SiprXq1Qs1BmqODxSYu2W8DVUIVJCEAJllaAUIK1rYS1rphRDnhqUVZgJ7AT2Il2JRLzpfvnS1nzOmpqOyZTsqVOu+s6k/gZbmsBAtE3xvEVsGxssgIZ/dqUFGlcQdVWPw/019HeWOWrDD8sQw6HMKZ9VuOB+qy1P+ANvEUyCH9hhD/HfMJ8Mms+eYONtLfhE4We2QTbXYWO4gUW8DVUYQICUIKhBGuKhYIC0f0KBBQzKGaYh5iH8APd7wcqfFup2rtX2iRHBwsLXGNM4Ge4pQUIQAmWlBcowVAOzFIOoGxpf7MEJRRKMOYL5ktPV/IFIUA76hdRUJCSQwjCT52Okuct4GyowmAEoARDCYYSzF9DQ2GCwgQ7wDyAH4Af0OYHan1ldKRlk0LJAtnZQ380YUG9wRwNtzMZAZBgkGCQYJBgLAKwCIIfgB+AH9DpB/Y3LaOWQJ1I0wT6h9PheshkzobbG4xAJxJ8t3QWPD/bgC+JxRNmYl+LG+OMzxOstX619mn9vtK3k1hIBLdlgZLOd3z2wKsoNytfFT+t7bMaD9Snzf4xfvH9A/ABPvGeH7AP2Ecq24d4TsIqhZYJgjC1yFGywWCehtuZiACUYCjBUICgAEEB0qkAIWwAYQMIG9AWNtDbcSp3f0ENrYckmiasd9pLppnI2XBrgxGAEiwp3VCCoXxqefMB5QrKVSorV7Bf2C/sV/ubbi3zpTXooV0Ni8PUTKCHnA7XPwzmaridSQhACYYSDCUYSjCUYCjB8APwA/ADCfqBKt8uqvTukGlajdPuGm4SZ8NtDUagixKszAL5uED5vV+Ma3fgBB0wMCZYjqWVgpLD71s0tkdv++Xyld5dxE6NMywmeMBVlJudb1n7rcYL9UnHy6rMj0TtEfgCX358L+xLjLsw2f/j/phvyc03op0NH1F7yCttkrM973QU/9RgvobbmYBAzHAI0feGN8bFujZrY5zW+uXXFcmWN+fY5PDGuGTbh99rs0ej7AF4A28t/g/2JoYXYL5gvqT7fKn3H6ZDns8VmpaZKZzx2KSSoybwNtzSQARiK8Ead36YpgRrrN+o9zeVvl2mZIcwqn24T4LvqSy2I4wTxglxBYgrgB9ITz9wwP0ZuduqJTWYFjgdrrsM5Gu4lQkIxFCCw05MVDpiX5ujBIfDCNTqN+p7s0iwUe2TnSruF98egQ/wieevYB+wD9iH9uc75ou++eIL1tPexmUKVQsJtmsfdxSH/8EEEodbJodAnJhg6cZKTFr0a9OUYLlfKvWHY+a0tTdW+UrvTmLB7cbFBM+g3OxhETF9ybVPGWaL8EB9GC+OAOxNikmFPcAeMB/gDySFOw4/OebZRCf8ZSKXINpaZHc5kqNp+LWZCEAJlpRuKMHi5MbKX9/KH3gBLyiLUBbxpg7PD/n52R700s6GxSRQSBLVbHOKHMWvm0nkcO/EEYASLCldUIKhdEHpgtIFpUtd6RKzNcBfwF/AX8TyFzX+fXS8ZaukBgstzoKSXKa3JU7V8EuzEMDGOJkEY2McjoDq7UcboX844gobReHn4Acs8QN7Gj4hf7BJDrF8tcjhetwsIof7Jo5ABxJsH3o3z8Yof+TsjPGuPe01dKBZPDtbEGhekcM1V29z5m+dzW4wnf3u7AFSLK0YT6O7PXrbL5c3QwnOyR5mWful+CPUp9N+E7UX4G3t/ATewNvK5wHsDfaWrL01tR2ng+51yhMpGLSNf+L84j16+RHKm4sAlGAowVBGoIxYoowgdRhShyF1WHqmDkvXcT/oWUdNrcdlkfDjIodrlrmUDnfXiwCUYAkxKMFY+Se78sfvrXtzA6UO8xXzDfOtp7/J8wcbaW/jpwovs2XQrYWTXS69RA3lzUMgjhIsxyPIK9fo16alSJNOcQyvILW1J9Hylb6dVOU1MEXawBmUmxWRIs3i/sinjCaKB35vrr0BX+ArxnvF96/4HviIb1AwX1J1vlR4tlK1f6/M4kqddtdY8ygd7qwXgahKcMRJ7eG5FxGjG/m9GTHBciytnnYoPiJGO9W+rzIhT3B39EOtn/g+rKBZaV/AHbjD3iK4XIJ+GvMI8yjV5lGA2ml3/UcUFNo5P7MJ9Eyhw/WCXrKG8uYgEEUJ1ued3IEaOtBk4MY4RUHV1w5Vtq7iPc1Tgq3tR7I44PcYL2VHaqo9bdBesEywZLDkHugHalvL6Khns8LiMrOzcx+bsMBjDq3DXfUgACVY4jxQguE7e6DvxJoEaxKsSaQsQZifWOOk8hpnX9My8gbqRX4m2N5yOoof1kPWUNYcBLqSYNnKIkKQ5BTPcghb5LXHLCVYY/0spC5e+7R+b9rGOIPap2wEwv0MGW/gKS16YE+wJymFfzT/rtV/Yj5hPsF+xBD/WHykub2KyppXhzfJhUIXFk5ZFJaHzeF4uKsKAp1I8F1kI3asiaD5r6f9hOF5gnOy8zXXr7e9scqzTXFVPgM3xg2YQd3RD6PwwH30zQPgBbz0+E3YC+wF9qKdZ/SW+XLE8yXVtx6S1GBa7XS4+PkI+HQfAlCCpZUblGAoGVAy4isZwAf4QBk25s0jlPP0fN60hdy0u+HjsBpM9ECh3fVO91FA1AwlWFK+oQRDmYEyk37KTG9RmNAP+C/4r9TwX5Gb8Imowml3jQQV7T4EupJgmy0iLaFANpVrT+CE4dkhcrLE44b5pNbZnkTLm7MxLt+y9luNF+qz1j6BN/C20h/C3mBvsDdz+EdICNHuhsXUHvJJzE/4pdNe8ovuo4HpXTOUYCjBumLAoThBcYLilBqKE8YJ4wR/3TP9dUPrYTrs2aiwz8y2tlMfu+jjqvSmo93TeyjBktIMJRjKB5QPc5SP8IFXuH+ib6qgzMI/wT/1Lv9R6l5FnrYaeZPce06H677uoYHpXSuUYCjBUIJ1ZEOBstIzlRWMC8YFyjeU71TyAyyzVmnzyjADzbBNd04uDudQS29ualnvQYJBgkGCQYItT0mYSg8rkCuQK9grFllm+IFjLV9Rrb9MVoM3Ox2uCy1jf6iIIxCTBMv4yJM/1rVZeYK11q/WPq3fG50dYsyA6ZSbzTb4ic7D6v6gPhEB4A/7w/yD/4E/hD/sic8DtjluV8PicN49En7otJf8CfzUOgSgBEMJhhIMJRhKsM5DgqAMQhk0QxmEXaWfXdX499Lxlm0y62ty2l2DrKOAqAlKsEkkGEowlIeeqDxAGYcyDmUcyjiU8Z71fNrT+Am1Bt3ysLzstLueBD21BgEowSaR4LNxbDIUZijMUJihMMMPwA/AD6j4gea2CjroXhdmfZl0tnOSSwoWtoYMpmstHUnwkLtYEGX4w89JjX/tDtRQWfNnvJAg0Lwih2uuXjDnb529ioj4GdqygireUL1+tfZp/d6UmOCsYar4aW2f1XigPmvtD3gDbyv9HewN9gZ7s45faJlv5e711NR2XKRPgm2R01F8i14uhfL6EYASDCUYSg2UGig1UGzhB+AH4Ae60Q94Aw20r2lphAgZutHpWLREP63DL/QgACVYUrqhBEMZgTLSs5QRjAfGA2/K9L2ZBV6pjddx7zY64d/HO2Gz0Z7CAtd4PYQOZfUjEEUJFqMQ5I94UlHsa097DR0wMBzi7AHTKSd7mOb61dqn9XtTSDBPkaYPT5QHXnrmH+wF9gJ70f68wnzBfOnJ8yUYaqNdjUsoJLRLERS2HxfZi1/RT+3wC60IQAmGEhzx+gXKE5SU1FZSMH4YPwUBC/eUSIwFe0B07inCfO06X9nhGewQDekToP6tOc5zPmnVSupQTh8CUIIlpRZKsGg4UEqglPRkpQT2CfuEfUL51vqmOlX9xf7G5eQN1kvPZOHNQnvJI/qoHUprRaCTEnwnD0QJr6QF1Wt34ISJ2SHU69fb3ljlTSHBWfmq+BnVflGJsA4v1Ae8YW+Yb/Bf+p6XwAt4aeFXze1VdLB5TZiLhWx255Ri5UQNrQQP5dQR6KIEq/+kYwl3u4kp0vQ2JonyppDgiNjmJJqGnwIBIAAEgAAQAAJphMBhz0ZqaD0s93iF0+6amUbdt6yr0ZVgWVHU8NcUJVhWUDXUz1fWBpSr8u2mKt8uWeA0Jt9xN/TDKDxwH2PsCjgCRyP8E+wIdgQ7kt68GPC8T4X51Bpspj2N/w0Lx0R3F9ld71vGDtOkIijB0kBDCU4Ti0c3gQAQAAJAAAikAAJMmGPchH9sdMRZ4DozBZqdUk2EEiwpyVCCobRAaUkvpQXjjfFOBUUQdpq+dirYBNrdsJjaQ36JB9PPC+2uX6UUy+zhje2kBN+pO0eWu93EjXEWZss3RwnO140ncuwgx07YZyDHE+YD5gPmg4wA/EE6+oP61sN0xLNRmQaB7OyhP5qwQEwdgU/SCHQgwQVD7iRbRIytIAiq1x4zskNIsbRa6tfb3ljlzVCCc7LyVfEzqv1M0Y75/ZMAACAASURBVLASL9QHvGFv6v4R8zv8hgn2AnvBfEhsPhxoXk2eQI1M+N522l0PJs3+cANRXZ+/dbaSdtE+VFaC5RWn+l9zlGBZQVWvP5zZVs4ImNjfKq8JG+Oyre+HUXjgPonZEXADbmImX+AAHGAHmAfG+IGWQB2VNq1UaKsgCFOLHCUbwGOTRwBKsIkxwVCCoXxA+UhM+cCbBrxpgHIM/wn/GfafRz2bqa71oMT6hC+c9pJLk6eAuEOMwzKkFaxy+ELsa1NSpMkKqob6xeTj2tsbq7wpSrByWEby7eMragvxQH3AG/YmH4aB+Qt/AH8Af9C9/qA12EJ7G5dwtiN+bN912ov/BhqbHAJRlWBxBS5zLlmRiH5tRkywqKBqq5+tFPW0N1b5apaKxLeboykIZEieYFkJNqJ9VuOB+qy1P+ANvMU1rjH+DPYEe4I99b75dMK/nyq80sFxNqpzFrjykqOA+DWUYElJhhIMpQNKR/cqHcAf+Bv1Zg/KNfx5b/Unexs/IX/QLavBv3Xai/8HVDZxBKIowfoOYDNfCdbXnkQPkDNPCbam/Yn2G7/D+KTJAUxIt5q+6VaRDhhp4HvN/G9sPUaHPJ8rrC8UCJz5+AWLjyROA9P7l3E2xoVfJ4nWE/3aDBKcy2NptdUfDpxPrjw/mcWkcIh4+BnVfqvxQn3J2RvwA37y62r4h9jPF/hH+UGI+YL5IoZ3MH9x0LOOmtsqZfa60Gl33Z7eVDbx3kMJlnwMlGAoolBEmZOFHcAOYAeYB/ADPdkP+IINtL9pucL8MjJt186ZVLwscSqYvr+MrgRL+w+VlVeca1OUYJ4dImLlq6M9fKWUQHnxxDhzNsYl0h6r+4/6rLU34A28tfjXRP0Z7Av2BfuSlNME+EAqzJ/jLduIbZSTPjucdtfk9KWyifccSjCU4F4TK9WTV+5QlqAswT6hMMMPwA8Y5Qfag620t+kTCgrtomhI5Cyyu/6QOB1Mz1+CBIMEgwRjwxDCIBAGAj8APwA/kGJ+oK61jI61fC2yV5vNXzi5uB/LspiedDaxXnciwXdIeSrlUz/FE2vYykU8BbTrtSdQS2XNn8nhC4bl141Vn1p7Ev2ebYyrNjwcIk8Vv0TbazU+qC+6/WP84vsH4AN84j0/YB+wD9iHdr4Vbb7sb1xO3mCDzABfc9pdhYnRwfT8FZRgKMFQgKAAQQFKMQUIr9XxWt2o1+q4T2qH6TS1VVK5e53CYDMzbeMfm1S8Jz0prf5eQwmWlG4owVA6o73pgFIFpQpKVXJKFfADfniTaO7z9XDLRmpsFVMF24g+LbS7vqGfDqbnL6AEQwmGEgwlGEowlGD4AfgB+IEU9QOtoWba2/ipwmIFEm4rspcUpyet1dfrLkqwMgvEpVv4PUGMa3Nigtlx2Nrq19veWOVZejRDY4Jzp1NOdp4qfka132q8UJ+19gm8gbcWfwx/IrEYi58fmJ+Yn909P6t8O6naJ0ZB2IgOFtpdY/TRwfQsDSUYSjAUIChAUIBSVAFCbDBigxHTm9oxvUaNXzAYoL3N/6X2kE8iwrafFNqLf5Oe1FZ7r6EES08RKMFYyXf3Sh71q795gtIJpTMiXRHetMmrICjfmt5c93b/Ud92mI56NikM0OcJDXhm2iK3dkqYfiVjbIyTU6Gp/zUrHELckKRev1HlWCiE8SfGySnSrOuHUXjgPtbaH/AG3lb6O9gb7A321jufyweaPiN2kq8YFmH7e6G9+DvpR22197irEiyvKDX+9bTXUpnbwDzBciytxvqVWKwky5umBCfZLqP6h/vIx2njr3iMN3AADrADzAP4gd7mBzyBGiprXq2wwJAQvOhxx0dheVg7P0yLklCCJcUZSjCUESgjvVMZwbhiXKF8w7+nkx845v2K6vzlMold57S7Lk8LRptAJxETjJhgcWcJYsoQU6YhG0xvj6lD/xBzDH+I50GqPw9bQ17a2/iJ+EwTn+4PFNpd7yTAEXv9T2KTYI3bjs2KCbZ6u7rh4RADplNOVkSKNI14Wt1v1Ie0AEgPgvQg8APwA/ADvcsP1Pj2UqV3h0xiq5121ym9ntEm0MEoMcH67uJpP0FlbjH+RBBoXpHDNVffHYjmb529ioims9+Nyb2ScrLz9d4i6fKGk+Bu6kfSQOAGQAAIAAEgAASAQEojwDTgfU3/pdagR1SDbcL/FRaU/CylO2VC46EEmxUOASUYCTyNSgCJ+yARKN4kwZ/AD8AP6PQDje3H6LD7C4U6ZmZnn/rYhAVVJnDJlL0llGBp6KAEp6wNo+FAAAgAASAABIBAFATK3euouV3hve877a67AVQYgTgb46RCSjLu6NemxQTLbVSpP7yRRVt7Y5U3jQRb1H5lSFGftNEvOXsAnsBPeocIe+IbZ2EPsAf+Th3zIcXmg7e9jkqbV4ansEAzCh0uMa8tPtSBBE8ecgfPESB/5D2i8a5bTIwJ1lK/3vbGKm8GCe6fna8bT6P6w8bMSvxQH/CGvYl7yvX4T5QHXrAXEQH4D/P8R6V3O9X498umtsVpd00B/xURiBMTLFulvGs2+rVpSrCSwzt+/eFdzdraG6u84SR4wJWUk5UfEcOUXPvCZxtYgwfqw3iJTyXYm7hrHvYAe8B8gD9ITX/YLvhpX+N/KSgEpAWH7ZEie/GbIMKdSDCU4N2igRiU5QJKsHkrWygHUE6gHGF+QUmHkg4lXZuSXuM/QJXerZL8SR5ngSsXJDiqEqzkV5bBkvMtR71mZ1TLR/QZQh5lBVUeHVmBMfnacCVYTpFmUfsVY0Z9ce1VUfRMtieMh4QA7BH2GBFSjPmn7/kKvICXdN6FJj6mZi/7m5eTL9Ao3+v3zgLXE+lOhDvFBN9ONrIpsTkCCarXLe21hucJlhVULfXrbW+s8uzYZPafsUpwnip+RrVf5Brq44X69Nk38AJe4fOzML8wHzAfMB/k6KjU8wfNbZV0yLNB4b2BYOicH52/6EA6E+EoMcH6Vl5QgsPmE/XQDyhhUMKghIUnCeYD5gPmA+YD3sQZouyqKb/Rvj/s3kiNbUdlwe/jIodrFkiwhMDkIVCCoQRD6YDSkbpKB5RKzF/MX8xfvBmN/WbYF2ii/c3LIoLJM250OhYuSVcijBRp0sibEROMjXHYuIONO9i4g4072jbuYKMj/CX8pTX+stK3k2p8e3llNqL9hXbXOJBgIgorwXKsi/pfc2KC5Vha9fpF5Sf5ctW+PSbGBCffPqP6ifsYYy/AETga4XdgR7Aj2BGej1b7AUEI0N6mT6k95Je575NOu+vldCTCUTfGhZUL0TjjXZtBgnOy88V4FYnc6mmPWntjfW+OEiySeSvabzVeqM9a+wTewNtKfwh7g73B3tT5Tyo/3+taD9Kxlq9FNdhGgtCvta/znE9a040Ix8gOoX1lZgYJ7p8NJdjqlSHqgyIFRUq738N8wXzBfMF8SXU/wNLbtgRqpXgl21tOR/HDIME6wwtAgsMm0zk7RHeQ+VSflGg/yAXIBcgF/AD8APyA+X6ghZ/zsCZMYkI2u3NK8bZ0IsIdleDBt5ON6eJyjK0gqF6zVUSZe7UYvmDYSWuSEqyhfr3tjVXelJjgrDxV/IxqP39oWIgX6gPesDd1/4j5re95AryAlx7+AXtJ3l6Otmym+tZD8u7V1U6Ha3r6kmAlRZr2FQiUYCjBWLFrny9QuKBwYb5gvsAPwA/0FD/gD7lpX+OnCpGxkXBPob3kP+lChOPEBIs53cOTNfq1eSRYW/1q7dP6vXhi3B4DFe0rSEyRJk92a/sjn0mA+oG/6Gxhf1r8GeYL5gvmC/xFuvlLli6tyrdLVoMrnA7XSJBgjbHB5pFga1eKpoRDdMMGPygM1toN8AbePUXRQTugMMMfwR8l4gfYb/Y3LaXWoEfivrZfOO3Fv0wHIhwlJjjiVE+Bp87girCUs6zLNQ+sdouB1cbEBIsKaqz61NqT6PdGK8Gjc6+gnKx8VfwSba/V+KA+UUrFeOnzD8ALeMV7fsA+YB+wj9j8ysr50dh6hI60bFJ4b0arLW/OxcV1vZ0II0WapHhDCcYKOpEVNJQX2A3sBgos/AD8QG/wA+XuDeRur5RFyPecDtd96UWCeXYIfStTKMHRN8ZBCYZyCuUYyrlef4ry+p4/wAt4QUk2Tkn2BuvoQPNnCqkRMoWpRZNKNvRmIoyNcYoSjI1x2DikvhEUG6ewcQobp7BxKt02TqG/6bOx+Lh3K9X6D8hq8Ganw3Vh+pDgwbczFiCPtqa/nsAJOmhgTLCsoOptR7Llq/3GkuDu6keyOOD3+uwfeAEvKY2OJn8Je4G9wF542inMF1F16nE4tAd9tK95KYWEgLxJ7rtOe/HfeisRjqIE6xuTlnZzNsZZbRtGb4wbkyunSNOHp9X9Rn0Ynx7qi8EVeuYzEuOCcemJ3A12aaBd1vpLqcK7XVaDm5wO16D0IMFQgg3LcgEluOetcOElDfSSWD1h9YTVU49U8uDn4OeMWKWUNq0gX7BRIsLCi05HydO9kQjHVILlzsrPuljXZinBWutXa5/W741WgjkJ5odlRGxciJibVvcP9YkIYDxgj8pGGtgD5gP8czgFKuYD5kPEfGhqq6DDns8V3hvKCpz5+MTFR3obEe6UJ/g2aTu3nBBV/a8nUGtCTHCe7naIaS3U2xurXLV/j6EnxolKsPX9SBYH/D45OwJ+wC8ZPwT7gf3AfhJ/jmP+GDt/jrR8SY1tx2Q1eJHTUXJL7ybBQ27XvRKCEhwnRRqUYN32BKUWSi2U2rBPwXzAfMB8wHzorje5/mAj7W9aEcl7r3PaXUt7ExGGEiwpyFCCjV1BYkUOPKFoQdGCH4AfgB9IbT9Q5d1JNf598n6pPUUO1/jeT4LlHsrhBXGuTQmHUI5NloxHR3u4002gvCkxwXI4RALtkS0u0f7g9+I53sAvsfkA+4H9YP7Af8B/wn8GQ220r3kZBUJ+kcmEhCLnlJL5vYUIQwmGEpxULDWUHig9UHpSW+nB+GH84Mfhx+P5gbrWcjru3SLFBlOg3m7vM9c2N9QbiHB0EqxDuYQSHCcmGEowlNgE30xAiYUSCyUWSiyUWCixibzZNuP5Uda8mloCteKtbfTHogLXY72OBE8afBvZIrIsCIKges1AMf7EODGrgpb69bY3VnkzYoL7Z+Wp4mdU+63GC/VZa5/AG3hb6Q9hb7A32Js6/0mn53dzWxUd8qwP896QMME5pWR3qhNhhEMgHALhEEmk1sNrRLxGRDgBwgngB+AH0sEPHPV+RQ2th2Xeu8Jpd83sVSRYVoLFFaDMjeQVcfRrM5RgUUHVVj9bielpb6zyNYbnCb6c+mflcyXYiPZZjQfqs9b+gDfwFtdi8Bfwl9qfv7AXzBcr50tryEP7m8IZ0jJIuG2OvaQ4lYlwjJhg6TxMZXd97GtzYoLzxLNrNNQvxkxpb2+s8tU+Ew/LMKB9VuOB+qy1P+ANvK30d7A32BvsTY45T54/pNN8isykRQIdcTpcZ/YaEgwleI8cTz6vyOGaq3dg52+dvYqIprPfjc6FEgxlC8oelCooVVYqVbA32Bvszdw3CcFQgErdK6gt6JE3yT1bVOD6tV6+1FPKIyYYMcGICUZMsOXHlCOGEjGU6RBDCTuHnfdGO29oP0JHPZsVHtv/5NCA7567yN1TiK2ednQgwaISrI8TtQRO0EH3WhMUVH3t0NvuzuXNiwm2th/J4oDfY7ywJsCaAH4AfgB+AH4gnh8ob15P7kC1lDtY+KfTUfItPeSzp5SFEgwlGN4e3h7eHqwPfgB+AH4AfkCzH2hpP0Fl7jUKlw0JGRc97li4qaeQW63tgBIsKd9QgjXbfm98u6P7DQh8JewFnAmcCX4AfiCd/UClbyvV+g9KfFP4wmkvuVQr+ewp5aKSYD3JDMwIh8jJyrd8s6Xxh2XIG+MMSV5hOR4WJ+dA/7BZHZvVsVndqGQ/8CfwJ/AnFviTdsFL+5uWU0gIiCGxRA8W2V1v9xSCq6UdsZVgmbvJkynGtRkkmOfX1Vi/shJPsnwNS5HmNyM7hLRSTrJ9VuOB+qTEeyr2b5T9AW/gzRM1wd5E8gJ/KWpRsAfYQw+fDzW+/VTl2ynFBlOd0+FiOW5T5gMlWPK2UIItTcsMpQZKDZQaC5Qag9KoY75ivmK+Yr7GfFPDUqb5Ak2c+Npstv8rLCj+Waqw4E4k+FbpxCJ5JS6enR1emXe9Fk+MMyE7BFcC1OtXa5/W781RgtnJd/Hxw/fAJ978gn3APmAf2p9HmC+YL5gv1s+XprZjdKTlS4X3BgMZI564YGFlKhBhbIzDxjhsdJNW+Om8wQEbfLDBB/aPjX7wA/ADifqBQ+6N1Nx+XFSDiT4stLvuSEESLCvB0jGCihIb+9ocJVg6NllD/fIJQfLaJ9Hrat9eYhkieHC3QEmfGDcq93LKyZKVYO14Jtr+ZPuP34txMcBfPHEK9gB7wHyAP4A/hD/U+jzwBerpgPszhffaMmlG4SRX+B96KCOGEgwlGEowlGCkiNN5SBAUMyhmiSpm+B0U997qP6p8O+iEv1SmuzucdtfkHsp9w2R9/tbZTPbhn0mDoQRDCcbKV+vKF0oZlDIoZfAX8Bd4c4Q3Z+KbsyC10f7GFRQQ/FJYhO2RQnvxmz2ZCMfeGMeVkYiNaTGuzQmHyJeUKfX6lY0QGtsbq7w5h2VEbIxLsn3iytE6PFAf8Ia9Yb4Z5V/hT+BP4E/Sw5/U+suowrtN4r2C32kv6ZtSJDgiQ2P4lAf59Iwofz2BWio3MDuEHEurtx3JljcrJjjZduH3SsZQTfYIvICXlHEY9hLHb2OeYJ5gnoQVbMwHY+fDQfcaagnUyXusXi1yuB7vqUQ4hhIcfs0pv+6L9dccJTi8oUytfqO+r/HvpWqfcRvjRueyE+Os74dReOA+4mte4AAcYAeYB/AD8APwA9r9gCdQTeXuDQrvzQyGznns/EUHeiIR7kKC9a6IoASHh3X+1tmriGg6+5fuUrT1jh/KG7sCBp7AEwobFDb4AfiBdPcDx1o2U0PbEZEg2Wz/dRYUX58SJFjvRg+zlGCrA83NCofQiyfKY6MNNtpgo43V/g/1ISUeNvpio6+R/MMfbKLS5hUK7w2R7abH7cWLexoRjqMEy02VV3TRr81TgrXVH15xJ1eehUKwkAijs0MY1b6w4cQfD9QHfEQFIrn5gN8DP0nCkWKrgQfw4JIe7AH+VfPzpdq7h2paRV5lIzpYaHeN6fEkWFkJSIns1K5NU4I11q/WPq3fV/v3Ejs62WgSrLV+OVEryktKsMXjD/zFRLmwP9gffxOB+Yf5AH8Af2hLzh+GhCCVuldQW7BF5r5POu2ul3sSEY6iBOtrnvlKsL72JFraPCU40Rbhd0AACAABIAAEgAAQSF0E6lsP0XHvFqUD9Q2NfefO+ExMJNwDPl1JsHyUifL2SzpKKca16SRYZ3uUo680tl8ubxoJtqj9ii2hPvEoK53jj/ISArAf2A/mD/wH/KeIAPyhIf6w3LOePO01MqZvOQuKH+4B/Fcc4s4nxultmOkkWG+DEixvGglOsD34GRAAAkAACAABIAAEUh0BT+AElbvXKd0ICuR4wuHa2hP6BSVYWumZRoKxkjRkJQmlFkotlBkoU1Dm4r+ZBT7Ap6e+CWUhESw0Qvqsc9pdl/dMEqyzVVCCw4BFzxOsE1AUBwJAAAgAASAABIBAL0KgLdRC+5tXkCAERT2DhHsK7SX/6e4uIhxCGgHTlODuHmHUDwSAABAAAkAACACBbkagxr+fqn275FZUO+2uU7q5SR1jgicOnk02ngdQ/AgkqF6z86HL3WvF8gLNK3K45urtVCwFVUv9etsbq7wZJLh/1lBV/Ixqv9bxQn367Bt4AS89/hD2AnuBvWjnD5gv6TZfiEqbVxE7SIOrwTaaW1jgmqeXMxpZHkowlGAj7Qn3AgJAAAgAASAABIBAVAQa247R0ZZNyncZfWx5c84rrusuuDqQYCjBxp4YByVY/U0ClIB0UwLQXyiFUArx5k7bm2Y8H3qnvzzcspGa2yrkiIN/F9lL7u0RJHjS4Ft1twMb48KQYWOcbvPBD4AAEAACQAAIAIE0QsAbrKey5tVKj21CaFqhY9H67oAgqhIsx+Jq+WtGTLCsoGqpn60UjShX49tLNX5zlGAj2mdUP3EfY+wFOAJHzGvxTQ9wAA6wA8wDvX6gwred6vxlMu/d4rS7pnQ7CYYSbCwJzsnK644xRZ1AAAgAASAABIAAEOixCARCfiptXkkBoZW3MRSi7z0+xfVXqxsMJVhSMqAEYyWrdyWL8lDAoIDBb8APwA/ADyTmB5gSXOnbIfNej9Puyu0RJJiFrPNUxkqKtNjXZoRD5GQN1Vy/GDivvb2xylebGA5hRPu0jodReKA+bfYPvI2Zf7A32JuW5w3mG+YbnqfJ852e5G9ZbDCLEeYfm/Cis6DkaSuJcEcleNBsstkiGL0gqF63BI3PE6zEBGuoX297Y5U3RQnOHKqKn1Ht5ytRC/FCfcAb9qbuHzG/9T1PgBfwUpR1PM/Sgj80tVXQkZaNCu/NCGWcNWfKwsNWEeEYKdK0rzSgBIeHqnN2iHCKNO14QumA0gGlA/OlJyk1sEfYI+wRb2rMfFNztGUzsfzB0ucjp911c/eQYCjBHHejTr7rDyU4LVayUC6kmEAoN7B3nW8SofxC+YX/hP/0B5vpQPPKSN57ndPuWmoFEcbGOGyMQ4ojKfYdG1ywwQUbXBLb4ALcgBv8J/xnMn6gyreLTvj3y7x3v9PuGmc9CeZKMFdCNf9tCdZSuXudgQrqNOqfmae5fr3tjVWe5Qg2Nk9w9/TDKDxwH33zAHgBLz1+E/YCe4G9aOcZmC+9f74EQu1U5llFbUGvtEnOVuQsKJ5vNhGGEgwlGEowlGAceoBDH+AH4AfgB+AHutUPNLQepuPeLWKiCCKhrsCeNdc2N2QmEY6SHULeBhGx8hAbFFaII65NUYKz8mLWx1eEcdqT6PfGZ4eIUIJNaG+s8Ui0/7ifNnsHvubMP9gf7E9RRuEvLX/+Yf5h/vWU+VfuWU+e9hMi7xXoDafD9ah1JHjw7IiVoPywk2Odol+bkR1CzKqgrf5wDEpy5U0hwZzMx8cP3wMfMZYuOfvF74GfKA5gPmE+wZ/AH6auP3S3V9Mhz4Yw7w0JE5xTSnabRYSjK8GK1BqO2ZGf0nJsjnxtihKcmSdJz+r1d25PotdGxwSflTuNciJim2Phl2h7cT+RNQI/UcGAPcAeMB/gD+AP4Q97w/OgwreF6luVVMErnXbX1daQYCjBxm7wgxIMZQrKnBRjlrrKBJRFKItQFjF/8abFujdN7UEPlbpXUUgIStzXdrvTXrzQDCIMJVjKhgElGEoalDQoaVDSoKT1BiUNb4bwPEv151mNbx/V+PdIm+RsxwvtxadZR4J1bEwwJRwCG+OwMSLGRkxsTMPGNDM2xmJjEDYG9ZSNQbDv2Bvx4f/Tx/+HQiEq83xG7CAN9smw0bNzCly/NpoId1KCb5GkIO0s2BOso0MG5gmWY2mtZoHmKMFDdeMpBrlqxx/lgRfsBfPFan+J+rBKj5ouCs8vPL8N5C+N7cfoWMtXYd7rbx3ovOQTkRUb9ImSJzhiDMP7bSJ2r3f8viVgwmEZshKsof5wrJa+dnf+nXnZIZJrl1H9w30wDhH752LOZ9gJ7AR2ouwzxTxRstZgXmBedM+8OOT5gtztVVLKNNs/nY7ibxnEf8VQi/lbZ7Ox5Z+Jg6AE89R0As0rcrjm6gV6/tbZq4hoOvudqGhDCYZSDaUaSjWUaijHUI6hHMvpjOAP9PgDb3sdHfSsVehYZlbGRY9NXLhJLz+LVT7mYRlimoTw2/xY12bFBGutX377kmx5o5XgDinSZPQ14GlUf5LFA7/XZv8YL1Ehgr3AXrQ8LzBfMF/gL+Av9T4vKrzbqb71oPyk+dJpd11sEgmWleCIBKwqh3abExMsK6ja26EkjE3wkPEaP9uJuFccG8OVYOv6kSwO+L2ULiRBOwJ+wC+seGHeYz5gPmA+wA8k6wfaBT+VNX9GAaFV5s8PFtldbxtBhLuEQ9hs7MQheaUikNp1S7COyg3cGDcqdxr1z8qTlCX1+tXap/V7c5Tgoar4aW2fzM5RXp99Ai/gpcefwV5gL7AX7c9/zBfMF6vmS62/lKp8u2R22ui0uwabQoL1MnYoweFhiB0TjJWgXrtCeShIUJDgN+AH4AfgB+AHZD9Q5llDvkCDJJLannc6in+aLBGOsTFOO+ggwSDBcFLa5wse6nioY75gvsAPwA/AD+j3A82BSjri+VIhXcGTMkY8MX5hZTJEuAMJnjDoFv76Xh4cQRDDEeJds3AI4/MEizHBWupXa5/W782ICe6fKYZD6MET5YEX7EV0jlbOf9QHvGFv6s97PJ/wfOru59PRlk3U1HZc5r0LnXbX7YaR4HCKNO0MHUowlGCsaLXPFyhAUIAwXzBf4AfgB+AHEvMDLByizL1aIV4Cha4qsi9i6WkT+sRRgmUBUzbW6NfmKcHa6g+vTJMrL54Yt8/A7BBTqX9mXoQSnFz7WF498VjP+OOB74GPaCiwF8wX+Av4Q/hD+MPe9zyo9u+mE/5SztdsZNtVaC+emBADjn1YhnaGDiUYSjBWtNrnCxQgKECYL5gv8APwA/ADifuBgNDGU6a1Cz6RgIXoUecU1xuJEOEoSrCkIMnHJYYXkuLBT52u2WEZh9zrjVdQNdbfuT2JXp8wWgnOmcpTvSXaHuX4WhX8cX999gq8gJcklEf1Z7AP2AfsI+J4XDx/ZCEZ/iIK/+tOf1nbWk5Vvu0S77W1O+3FJyVNghETjMMyoFBAoYBCkbhCgfmD+YP5g/kDP2CNHyj3rKeWQK0YFmGjVwsLXI/rJcKxlWCNfTBNCdZYhOjOugAAIABJREFUv1EHexmuBOfKMcFKcgj4RvhG+EaL57VR/gH3gR8TY8yBA3CAHfSUeeAJVNNhzxfhTXJCYGyRY7EYLKzxg41x0mh218a4Xz30/0gIKWeuaBw2sdj5M8bRrG9dyh0zNkJhI1gqbgQr23GcFr65hs4cN5zunDODMjIzlPfxqdifaBux6qua6Q9Pf0h9c/rQ03+8r9f1DxuPet/GIzxP8DxJFf973PMVNbQflbnTp0676xt6iBRigqWVveFKsMaYYEaCf/CrW2j4aYM0xxw1nPDQ/B9/wMf5vAvOpNseuZKysjL478t3V9Lbv/2UJk8dQ7O/f3nMmGR3vZd+98T7dPo5w+ihn93AfJ7m+hONmSvdfozefXk5fW/uTTRy1FDT64sWw96dMUxye96fv4r2bD7Mx++GBy+hC64+twv+jBz+66VlvMzw0wfTD5+7heO18I3VtPOL8g5z3JZho345J9MpZw7h4z7x4lGUkSEe59m5v/u3HKEtq0uporyOvJ5WOrnfSXTKGYNp0qWjadJlYygjk+WLtS4mMLI/hS/eTkOG51pWv1X2WFflptcUEnyvZf3rqfZvpX31hPmO/lrnTzDe6RfT7w+4qcz9GQkU4s/FDLLdNMdevFgrEY5KgsWnZ/i1T7xrM8IhcjLzNNfPVVAd7Y1V3jwlOH77GAn+4a9uoWGnD1LCJdT603jCQ69KJJgN9OyHp1HB5Wfz38skmP37Td+ZSlOmnxMVn+YGL/3ucZEEf+dnN1iC9/rFO2j5+1/Rw3NvohGjh2rurxoeqfZ9ZxJ84dXndsH/QGcS/H+3cLyikeDOk33MxJF074+u5qqqbO/tbQFa8PpnVLr1WEzfMGLUULr/qWupb/8+ltgD68+B7ceo+M21dMa44XRXIVOCmePR7n+Smf9W2WN9lTtCCb7Xsv7Jr62twhP1iYtO4G3N/IW9wd7k+RbJ30igw06H66ykSLCelasZJJjn17VAmYxUSlJVCWYDfcvD08g+7ewOSjD79+w+WfT9X95EQ08Z2AXP7lCCF//jc/pq1T4owQYpwY4rzqGxjtMp0B6kykN19OWyPfz/2WfqrEl09V3n84dyKCjQv15aSgd3iadL9h9wMl18zXgaPDyXmutb6Mtle6mpzkOnjx1GDz17PfesVs+/7qjPKnuEEgwlsDvsG28Cur4Jg1LcO5ViEoJ0wLOaWoNu/owTbMJTRQUlL2khwtgYZ1Y4hMaNcUo4RIQSrLbxIDIcQiHBUZRg+VU6Cz/Iys7osDHPHaEE83AICzZ8vP3CUjq4s0IkwRFKsFp/e9v3UcMhOuHfJRwiihJ83TcvokuuG6+MKwuT+PCP4kk6LP70yT/cw5XVzSv30ZJ/fM7/feDQ/vSdn8+iAYP7Kb9r8wc4gWahFAOGhP+9t+HeuT9W2WNUEmzBfOvt44f+YYOWFc8t2Flq2FlD6xE67t2i8N7cgYP6PjTqH341ItyJBN/MTt+Q3+aQQILqdUugjg55DMwTLMfSciVYvX697Y1V3hwleKgqfr966J8RMcHa+ttQG44J7qgEC1S+q4refuFTOu3sYVwdDAaCdNE159H191/cAc/oSnC4/vJdlfTFp7voWNkJavO305BhA2jipaPosusnUmZ2JlcK5ZjKfrl96JH/m039B56s9Je9al6x4Csaf+GZNGJ0Pm1avodYCEbnTYC3P3olTbh4lKQ8du2/z91GnxVv4TG0Lc1+EphHivgwUlf0yp0dfs8Uz8i2Dx42gCZdOoouvX4CZWdnKfa9fUMZFf9pLY+pHjNhBK9n79dHyOv2U96pA2naTZNo4sWjdc0HLfb4/h8iYoIfuIQumCnHBIf7Hz0mWKCFf1xDOzeKMcGcBF87XmlfIBik57/3joLx47+7k5Pd+U8tpMYT4gr5jkevpPFx8NbS/oO7K2njp7vo6AFmGwHKHdSXzik4jabeOJEGDslR2rNuyQ5a+cHXdN+PZvLY40/f/ZKqDtdT/shB9P15N3F7LNtRwWOfR47Oo+/+YlaH+XJwVwV98eluxQYHD8vlscuXXj+RsrMzFXvevuEgFf9pDd32yBU0ZsLIKOM4mcdJy/5k/cc7Ndsjm0+x50FGh/aGhBBtW1tGm1bspdqKJso6KZPG2U8nx/Sx9PfnPhY3xr1+r+H2JEWPWOovRWVTm79C+2QlHHhp8S+wF9hLov7lcMtG8rRXi2ow0V+L7K7v6STBt+hWBE0Lh7BYKTGcBHezEjzlynMob8QgWvreJm4D9/5oJicq8so5nhK82rWNPlu4hTIzM2jE6DxOYGqONVBTXQuP3Xzg6Wspi5EQgei9V5ZT6bZjZL/ibLr5u9P4/RnZfe3phbzex35zKx0traF9Xx+h/VuPctLEYlb75pzEf3/JdefRyDHDotqd39dOf/7fRdRQ4+bEiZGg6iP1vB3y56xzT6EHf/IN5fdrF22jVR92bHv10Qb+2p+1/cFnrqWMzExefvt6kTydd+GZdLzsBAUDIRo5Jp+a61qo6kg9r+K+H8+ksyeHcTNCeTBLCWZhD88//DbvB/sUvXIHtXrb6M2fLeLXffqeRE/98R7KyBBjhRNRONZ9tJ0TW7YZ77Qx+Ty0gtlGfbWbxxLf/9Q1dOoo8ZCYdWwh9P5XPIsJW3AMzs+h/JGD+Qa+aTdO4vXLZH/kmDz67s9vtGQcmWKuxR71zAPW34/+toG+/mw/x4bF2jM8jh04QYIQIq+7VcoOIW2MSxD/RMcNv0vM3oEbcEvET8JuusduvMFaKpcOb2PPvKBAjiccrq3xiHAMJVhesar/NUcJlhVU9frFlWXy5U7491GNf5+4ghBoXpHDNVdtBdH5+/lbZ68iouns38/iirZ6P0Ql+GYaftpgzf1oqHXT/B9/qFQfjgkOK8FTrhxLsx66hN57ZSXffMTUWlbPgMH9eT3uel9EdojrJUVLoEO7q+ifv/2U79L/5pPXcAWYlReCREv/s4k2frqbrr5zCk27cTL/d7bp542fllAoGKLvzZ1FI87Ko0V/W88zEFx1h4Muv6lA6df8pz7khPZ7c2+kkaPyVPu78sOvae2i7XTBVeN4FgUm94YCIXrvdyuobGcFzfr2pXT+9LH835kdHNxdQW//dilv+/1PXkuDhuXwfw8GQ7T8P5u5qnj1nedzxZL9u6wEMyCZSnzVnVMoK1NUGFd9sIXWfrSd2GYx1l6j7Izd5/0/rKQ9m4/w8buBK8HjutxfVkhZmXB2iFhKsGj/xw6eoL/OW8Lvy+LBn37jXtq5oZxK3lrH/42lIfv2s9er4h5rPsn4MjLNyC4jrqxepoCuLdlOnxVv5eEWc164jbKyMokpwYwEs8/lN02mGXc4YvYzUgm2ahzj2aPeeVC65Ri99/sVfKHxwNPX0MjR+RznQFuQSt5aT7s2lkcowcn7KyPt0Qj/ifYY8xwCjsAR8zE5/1jh20b1rYdkfrTOaXddro8E26QUSVypEIjlvQyvhLpetwTrzDk2WWP9au3T+r05SvBQVfyUcAgeE6yON+tP7Jhggcp3V/EUaYwE3/idS/mr/Td/uog8TT4aNf5UruIyuS26EizQOy8u43G7DzxzHY0af0qH9gcCQXrpsX9TzsC+nOjI7V3278204eOdfGMVy1v8p/9dxFW/R56frSjGbGU8/0mZBMsxwfH7+84LSznZfXjeTZyMyvXJsa9X3mqn6bfaFfuUYzwfePo6Gj3x1A54hkIhevHR93jbH/vtbZISLIZDnHnuKfTtZ7/RoXybv41+84N3uar37FsPiCnoNI5PvPnCxi9SCday0OIkmMcEC7TwjTVKijQ5Jri9LUhVh+u4EnnieCO/5eTLxtDsH0yj9Ut2KkR0/EVn0Z1zpsedz/HmC7MNptzOvPsCmjprYhc8/vzzj3gIzq0/uIImTx2tKMGD8nLI+dLt4mKlkz9RwiG4EjyLfx8ex2tp9MQRHdobCgkR43grLy8r+uFxlGPYBB7KEx7H+zk5l8cnnj2+86IYvy7Og1MlhVq010AgRC89JtqSOA+Ih3QwbC6/eTLNuH1Kh/KxY4K1zXc1e8L34fHW6u9FpQ74Ay99fAd49Xy82oJeKvOspmCoTRQ1bbZ7iwqK/x3rWRtTCZajUuSVaaxrs5RgrfWrtU/r90wFZmqwWUpwrP7ISvCw0wbzKBYt7Y2mBBdMO5v/Xo4Jdlw5lm76zqWiQrqrgpNb5vRlJbS53ke/V/IEX89z2gSDQfrN9//FX6ezEAH+2lzK0iEbEHvQ+71t9NO/PkCZWWJMpN/fRq8/XcyJNttY1VzvlcIvRnbozx8ilOARo/JU+8s2eTEFjRH3URNGKOW/XLGHPvnnxg5KczAo0G++/06HtrM2R7Y/3Pb7KTMri3ZIMcHnFLCUYtd0ac8Lj7zL++p8+XYalJer2l6t4xepBGslwT947hZef2RMcKzfshhdtvkwd3BfWr94J4/NZh82pnfNmcEVSr3zSwgR/eYH/yKWau2R52/hYQ2d+7tKUu6ZLbK3E+slJfj8GWNp1rcvi4pf55hgFtLx64hxzMwQ81/LHzaeLH2caIOM1GYpij4bx/t+dE2X/v02YhwH5+Uq38eyRxZbLc8DFtNuy8joUD9rj2xLP/vrA3yh9JsfvkvtrQF69PnZlDdyYAd866qbeXhQOCZYP/56xwvlxZmvxZ8mMh+AL/CFffXc+VXrP0DV/t2y36512l352kkwlGBjwiF4THD3K8HyynXlgq+4MseyBTz0MzE7gJwnWM4OwXMHF72vysuyT8qip16/h2/8ke+/Zc1++uivG/hvR004lR585rouSoteJXj3pkO04A+f8XCA2T+4nIc5VJbX0YdvrCFPo4++/6ub6JQzhnAlztPkpVec2tr+5Gv30EknZ9H29aISzGKlWexvZ2XohUffI5+nlea8cDsNPYUd4mCMchSpBE+ZPpbXL35kckR8A9lqKZQplhLceaDY2J53wVl07b0XSlkeBNqyplQZF6bUs5zQiSiH7I3CS3PExfQzb97H48Q74yFnoTjrvFPpWz+5rkNM8I0PXRoVv85KMFtIaR/Hu+mkk7MVJZiT4B9f06V/4XG8jYaeMkBVCdY7D1r9AXq5UMTmJ3++n4eiRCqNUIKh1EJ5hvJu1PMjEf+dbvZHNoHKmleTP9jE/bLNRnMLC1zzopEbKMFSTHFvVoKZ0hEKEv39uSV0/GAtDcrPoXufmElvPOuSTowTlWCfx08vPvZv/hBnD3M9K92l727iMbfs0z/3ZJrz4u3Up29WUkowq3/5f77ioRaRH0b2Ztw2RYntZf3zedroxcfek9r+TU1Kp5oSzO4nkuDbaMjwAbrwiKcURYsJ7ly+c0xwNCVYzhPMToc7uX8fvljoc3J2ByWUkWkWpsA+jPg/9dq9lJnNlE19Sk5Lc6tC9J55817q07dPFzxYDmiWiu2s806hB//nGxFK8Dgevx3NnjorwX5PG70QMY5alDw5tjuWEszuJ4/j0OFijDvrfywl2BsxD5798/2qynlzo7h4ZAvC//37gyK0EfhCCYbyrXe+obw+/wS8gFfn50tz+zE62iK+BWWftkAw/8kLPqrtTIS7kmCuBEcEJqtcmxMTHLGhTGd7RGVSe/vl8qZtjFNpT5eNcRra33Aizsa4TjHBkXiw3/3pfz+iVl8bjZ5wKj88QTw2WdwYxzY4vfDIe9Tqa6cf/f4uyhncV1J64+NZW9lEbz5bQgOG9ueprljMLkulNvMedlhDeDyibkSK01/2Wvr9V1cRIxHjLziT3I1eyhnUjwqmjaH8U9kx07IyK3ARlb32Zm1/4vcsNZi4ATCePUQjT5Hlo5GnRO1L2fDCY4IjNsbxY5MjNsZJeMTcGBclJjievTNcfvfEAh4Dzj63fI+dLjgmvEFNg73xtHQhol9HhEMMGylt5Iz4vbyRkYVDsFMM5Y1xLDvEjd++NOp4dCbBrI2//WHEOA7przqfw4q+rAR3tNeuSrD4fSx7ZPHjyjx49S7KGdQ3Ll4sROTX3/8XT0335Gt3U79cOVWgaH91VRHhEH9k2SH0+6dI+8HvgR/sQdpAp9F/Aa/0xOtoyyZqbhcPibKR8O9Ce8m9qiS4YxRlWNEI/7BjlKh5McFyjZ2jUs25Nl4Jvoz6Z7G41/jtZSS4c+7caJJ9vH9j8ZeMGLJPOCb4HLrpOywOs2P9uzYeUg5UYOVlEizfn4UfsJy87LQxtvlJrf3s+3dfXkYHth+nW394OZ02Zhj98X+K+fsHFjsqK6js/iwukqXSYtkW2EY38RMbn91fHqIPXl9N19xzAc/eoFZ+Ac+/eySi7fHvv4Pnl2XhECwmeGaX+zNVPKwEs5hg9fmgBa8FEdkhrn/gErpw5riI4RXxEFOHLef/zhTeHzx3M///D/+4hsdJsw/bGHfxteM7RW13xXP94u20YsHX/Dcspdl3/vcGnm5O7g+LBV/+78389LlR48XY6/AnfD/WHtYutiHxytkFHfBgxOyNn5QQWxDd+oPLadJlo5VNeYwEz/r2JVHx60qCbSTjI9rgJNX+RVP0I9sfTdFXs8fothR7/P/4ExfPDXzHY9Np/EVndsCvoryW3pq7mMcEP/U688HR8TXKvnB/4Btt/sK+jPHfmF+pM7+8wUYqd69RpoNNyJhW6FgoHmwhP5Hmb52t9GjCoJs1KX+RSgSU4DCYUVOkqaxU//LzxVR5uC5yTHT/f4cUaXGUYFkZXfTWeh4ryj6RSjD7nsXcvvXLJTyrw12F03mOXHm8m+o9tKZkO0+1xbIPsPKM/L778nI69cyh9L15s/hmuo//+QVtWr6Xxk05ne55/Grl92/NW8zDMe547EqacNEoaqxz8w1nsZQtlleYpUNjG49GnDWUx7n26XcS9R/Ql5gSOdZxWjg2lWx0nKUI+9XHUttn0JhJIxR7Zpv11pRsozPPHc4PXIhMkRb5Gj2eEuxp9tG7Ly0nphR+88fXKEq539dGxW+uJRaWcNsPrxBjpeXUfVHG30olWMxmEKS/zftYsTOWv5YdoJI/ciD5W9roq8/286wOLJSCHViRN4Ids91VOQinSMume4quojPPE7OHMDxYSjkWcx4tRZoeJZjdj+Vs7jKOUnuUcRw3nBNtMTuEHNutTwmOZ4+VB+vorV9FzINJpylKNjtiWpkHU8dw+13DcmsXb6X8EYPo2z/9BvXLOZmXZyows+H6quaIPMFQMqHMpacyZ8SbNLwJgf/Q4z8qvTuprrWM8x2BaGuR3eWIS4K1KFmRKyEowbFIsDYl2N3go7/+cgk/zCHRjx4lmI1ve2s7/eUXi7lq11kJZt9/uWw3ffqvTfzhzjaesRhi9jq94lAdV62vmF3AU5Ox/LssDII96L/51DU0ZiJTEW3U0uylPzy1kB+MIadaY31jOWNZyq4+fbP5IRxH9tXQ7O9PowkXnxVVeWT3f+eFZZwUZWZl8jCOyA9TNb/17PWUdyqL1xU/Xy7bS5/+68uItueSu6Elou0srZqoYupVgretO0AlfxEXkTd86xKev5j1d+9Xh3naM/YRT8CL3h+xhWGlk11ZoQSz+dri9tO/X1nBFyGxPmxD4z1FV1N2n8yo48H+ce2iHcSyQPDDMs7Op/65fXlatrqqJn44xH1PzuQhMewjp2fTqwSz9rJjnLXYIMMzUSVYzR6jt8FHFYdqI+YB86csFVuAzymGA9s0yDAItAfp6IEamnbTZGInKLJNfFCCzXmTFzZY3B9KZeoolXr5Fsrrn98BwU8H3aupPSSeoGyz0fcKC1x/lX1GzJhgJdBcUrJiXZulBGutX15ZJlve+HAI6bAMFfxY+9mJZuxYVRbPmshHJMFSijRJCVZSpMWov/poI/3z1//lqh+LCe6M39HSE3xD2tHSamr1tlO/ASfTGWOH0UUzz+P5gFn5L/67k5a+t5nOsZ/GN9rxwHSpvg1LdtLy97/ir/K//8ubeJqpVn8bT21WuvUYJ6ns9fvMu8/n+VajjR/Lvco2dj3wzLUkp5BjKbTqq5s5od635Six7Aos80Dk74/sr6YNH+/q1PbhdOHV43hOYPHo5ejkKdKeOr9GZ2T6n7/5lP/+gWe+QQOH9uP9ZRkN2PixUI+7i67iCng8e4ymBHcuH3NjXIyYYC32L4RCPJMCi4WuPlpPrb4A9cvpQ6ecOZgmTz2bv8ZnSr6MT+R4Rt5fOc6YHZvsa+cxsyzDBTtmeuDQHOX34RRpERvjOtljl2OTI75ntvf5J7uIjWfYBsVxPGPcKYq9RVOCI9sbLSaYfa/FHtmJb4zMd54HF159Hp0xjp10KMa8s/uxDCUsrKR0+3FOgJnts0Nl2BsLdohJfY2bnpZigrWMVyz81cYH30dsxNPgf4EX8MJ8lDbW9dL5UtdaTlW+HTK98jntrn4xSbBeEtYSqKVDHjE1ljEnrckKqt6WJFfeeBLcPf1IDoWe82tG0v70s4/IcaUc29yxbXLM7OSpY7ia3N0fFjv8+x99QI+/cgd/7Y0PEAACQAAIAAEg0DMQKPesI2+gXuKqtpeKHMVPcWU4Vkyw1pURlODwAMeLCdaKp1HKdqrXx45jfu2ZhVxZ/PZPr6OBQ6XDKmw2YimsPnhtNZXvrqS7i2bQuClnxFVerVB6Pnn7S65MsuOdragv1ccX7e/dygvGF+OLNxkR2YvklIm9VGlNhfnubq+kIy3sOS1+MkIZZ82ZsvBwFxKsl7NDCY5FgqEE67WlzuVZ/C2Lw2V5gdkJcyxsgimuLDaZnc4lnkTGQiG699NU10L/eXUlfevZb/DNZfgAASAABIAAEAACPQuB496vqbHtmNgoG33kLHDdDBIsjRHCIXqWsbLWsE1429aX0bZ1ZVRztIFYFgZ50xHblMZiinvKhx01zY6RxgcIAAEgAASAABDoeQi0BpupzL2GHR8m8WDhGyDBIME9z1LRIiAABIAAEAACQAAIGIxAjX8vnfDvl+9aChIMEmywieF2QAAIAAEgAASAABDoeQiUuzeQNyimCrXZ6NVOJPgmaYOR3HA5dUrsazFPsFnZIdTrFwOytbc3VnlzwiHYqWjGtE/soXV4oD7gDXvDfIP/gv824vmK5wmeJz3heVLfepgqfdtlcww6Ha4sKMFQgnveUg0tAgJAAAgAASAABICAQQgEQ21U5llD7SGvqAKT7ZFCe/GbHUjw+EE38eNSZcbOj9lVufaaogSLCqqW+tXap/X7Gv9+OuHfJ+qtAs0rcrjm6sW+Y4q0y6hf1lBV/LS2z2o8UJ+19ge8gbeV/g72BnuDvanzGzyf9fHBnoxXlW831bUekGidsMtpL5nIyXDnPMF6iR9SpIUR60yC+2eJx8fiAwSAABAAAkAACAABIGA9Ar5AIx30rFEqtmXSjMJJrs+6kGAowVCCe/JKDsoFlAvYZ+9RZjCfMZ8xnzGf9UQeJGovx7xfUVNbhfimn+jDIrvrDpkRx9gYFz5LXD4JJNZfczbGyRvKtLdDrZ1q35sRDtE/y/p+qPUT34edTjhQ3zo7A/7AH3aH+QY/AD8AP2CNH2Dk95h3s6ICBwMZI564YGFlVBI8fuBNxI/t5bHAPDZW9dobND47hBhLq61+ve2NVZ7FA8u54wyLCc4cqorfc995mx8KkciHnZjGjumlDMmlahgvo/Cyenx6Q307NpTT4n98Tt+bO4vyRwzUNL8wXvr8USJ4lW4/Rq4/raMzxg6juwpn8Pm0/+uj9J9XV9GZ44bTg89ep8kfHdheQe++vJxGjs6j7/7iBlPGt2xHBa384Gs6cbyR+vQ9iX7wq5uo+lgDvfuSXO8sXf47Eq/SbcfJ9WcZh+k8f5Aang01Hnrt6YXUN6cPPfna3arl1e4X6/udn5fT4r9/Tg/PvZGGjhigaTy0PL8SbU9v8EfAR53fwD7M9796+GYi43HQvYZ8wUZOsWw24f8KC0p+Fsm3oARLG/+6Swn+1UNv8wfZsNMGR6RAi79Caqx10/wfL+TjeN4FZ9Btj1xBmVmZ4Q2NoRBtXrmftqwupdrKJv7dsNMG0eSpo8lxxVjKYEWlfssP7u/NvZFGjBqi/HtPUCoObD9G7768gpNGdmxyKq+chRDRH55aSENPGUDffGpmj8I5lXE1wk4//OMa2rWxnM+nwhdvo8HDcmhfBAn+1rPXaRqvsh3H6V8RZNRoXOX5wB4Ep48dRoPzc/gi+Mj+akPqjYaDGr711WES/NTrd2vCSS8uQihEf3iqWJo716S0H1DDE99DIdY7P1A+Nl+qaz1IVb5dIucVqMnpcA3qLDhGzQ6hMHMxjURYWYhybUZ2CEUJ1lC/Wvu0fm+KEixlh4iH53MKCR4kZQGOjzfrT0Otm/4gkWA2oLc8PJUKpo1Rfl/8p7W0Y8NB6tv/JE4e21oDVFFeR8FAkCZdOppm/3CakvPj8yW7aPn7X3GieeooMZuFnvE3s/z6JTtpxftfSyR4qGZ8ekr7xakp4rl302Fa8Npq+uaTM2n0pBEROVd6Dt6R7Q0/inp/+/ZvO0olTAkeNzy+Eqzijw7sqIhQZG8w3F7/9twndKz0BN3w7Uvoghljlfsf2HE8uhKs03/u33aMSv60ns4YxxTx6UQZzHrjj39DBAl+8vW7Vcur3S/a97s3HaIPXltN9z05k86eNLLH+Kd0nS890b+mk78C/lKkgop/axd8VNa8loJCq6gCEz1QaHe9o4kE6wlUNoMEy7G0Vm6cMEMJ1pIiLUyCB2tOCRepBIdJ8Nn896VbjtG/f7+Shp8+mB74n2upX87J4hKozkufvP0FFUw9m8678AwlBd3H/9hIX63aR0wJPnXUkB6V0m3JPz6nr1btV5RgK+3B6BRSf3/uv+RraaVHnr+FvWW2PAWg0f3p7feLpgSr2V90MmrcxpcXH32PfC1t9Myb9/JQCLk9sRRotfYa8X00Eqzn+aG60ejfAAAgAElEQVRlo8vfn/uY9/uHz99MGbYMXSk8tdzf6PbifuLywAj7wvgZ5z/SbTzYoRj1rYfkzXAbi+yuS6KFnXZUgnlMcIS4zmNM41+bHxOsrz1q7Y31vSlKMI8Jjt9+FhMshkMMkmII1fvbUOvpoATf/PBUsjMlWCBa9NZ62raujGZ/fxpNumy0av3/emkZHdxZKSrBZ6m3V60/Rn7/zgvL6OAusW0jRg3VjI/yckSD/RrZXjHGruv4HT9YS3+d9zHd8K1L6IKrZAVPjnlXH++e1p90aE/smODY4xU9Jti48f3lt/5Jtgwb/ezvD0TExBJFV6Ctsa+GGje99nRxREywcf1l86myvJbemvcxzfr2JTRl+lhVf2bFfE4H+w/HPBs7nhgf4GnF/PEF6qhcOsmYS06h0IWFUxaFd8dFsOE4h2XIgyWvRKJfm6cEa6s/vFJMrrx4bPJ+cdVgymEZ0dsXLRxCLBm7P9GVYDEc4r2XV9CB7cfpjseupPMuOjNC2e14vw0f76JNy/dSc4O3y8a82x+9giZcfBaxcISVH2yh+350NfXpdxItfXcTVR2up/yRA+nheTfy+lYu2ELrF++gqTdOpKvunNKhPneTj37nXECZWRn007/eH349LIRo65oD9NVnpXyDT4bNRqecNYQuvWECjS04nTZ8vFO1bSsWfE3rF++kqTdOoqvvdHTAy9PkpVeUeh+QkCRN/WH2VL6rgr74dA8dKztBbf52GjwslyZdOoouuX4CZWdnKfeTX4eqjdfCN9ZQ2c4KKnrldjqpT3bc3zOQtq4p7YLNZTdMoLMLTuuAb/nuKvri09107ABrZ4ByB/WlcwpOo6k3TqABQ/oreLP2sQ1VLF71+gcvpnGO02nZvzfTwZ0VlJGRwRdLM+8+n2yZNtqx/iBtXLqHaiuaKLtPFo21n8a/65fbR7kfi59l8aO3/vByGn/hWbRu8Xa+8HI3eGlwfi5dOPNcuuDqseLGKinwI7YtDaKH581Sxu/QLqlPnbC/9PoJlJmd2aH/h/dV06oPt1JleR1/18UWcVNvmEjn2Ecq9zu6r4ZWfrilU5kJdI79NKU/0ZTUSCWYxXCvW7yTtq+P7OM4umDmuR3aEyscguFfvquyi01NvHQUXXb9RMrKZupm7Pn+rxeXcfuJ9nn6jXvpeNmJKDHBROE5MpGuvnNKB3vwNPki5sj9/Nbx2i8IAm1dW0abV+zjtpF1Uia3DUZM//7cJyIJlsIhWE+O7KumlZ3GhtnwWPvpuuZP8Rtred8ff+V2yuqTFdOfxcNPbX7i+/jPG+ADfFJtfh1u+ZI87dUyn/t/RQ7Xt6M60M6HZYh5giNWKhq2OZhBgjvGBOtrj972y+VNUYLlLBdxcOxKgtX7G1MJJqIlf/+cvv6slCvL33z6Gsod2Fd6+HW87+6Nh2jvV0epdNtRTqDGTBxBJ/fvw+3komvPpdPPzuekkcXkTpkxlscYD8rPoWEjB9EpZw6hqbMmSiRYJqMyCQ7XE50EEy18cy2x3d5sw94ZY/MpIzODjh2opVZfG939+AwKtAVjtu3ia8+lkWfn00qFBGuvV0t/1pZsp88WbqXMzAwaMTqPTu6XTdVHG6m5voXHjD7w9EzKyGJkTH2cmOv0NHj5JsZLrh8vLRLi/8715lraIWFz+th83o5IbBiBZfddt2gHrfpwC1cGTxuTz0kqW1DUV7t5LDiLPT51dJ7SzoMSCWbjXH20gfr0zaYhpwygioO11NLsp8tvnkwn9z+Jlr23mU49awj1yz2Zk+tWXzsfb5btgI0T6/fOjYdo4R/X0PlXjaOqQ3XUWNtCI0YPJU+jjy+SGGGadtMkmnGHQ6l/g2RLLKPJ9g0H+aauvJGD6NQzh9Blsybycms6Yd+nXzbVRGB//9MzKSsrk/f/yN5q+udvl3IwTzsnn07qk6Xg9J1f3ECnjc6jQ3ur6e0YZVh/2PiyeqORP1kJZm8gWL9ZFgTWx+a6Fo4f+1x+y2SacZtdmV+xFFk9/YpmVwyvbWsPEFv0sM+5F5xBmZl8dyvd/N1L6fD+miixyLFIsGh/LREk+Nm/3h8TB7k9sl9h9nb6OcO4jTG7FIQQed2tESSYNOOuliCJLdDZ3gc2d8IkXtu80zo/UQ54qtkhvk+t7ZoNbceowrtF4byZ2dm5j01Y4AEJViEtvYUEVx2qp7fmLeHqLosbPH/GOWS/4mzKO3VgVDL82lPFxF5phjfGhZ2iTBqZ8XQmNfLDQy8Z3b6ujEr+sp6rlg/85DrKO2UAb1ebr522rCmlC64aJyl+LJtCuG08HCJiMaG3XtZetf4wksFI05DhuZxEDhqWy8lBMCjQ8v9spo2f7uEP48tuFEmbFue48v2v6fP/7iLnS7dT7pB+cX+3dV0ZLfrLesoZ1Je+9ZPrOEll9fh97VwdZqQzOzuTDu6upHd+u4yPL1MpR44RyVxIEGgdI5LF22jg0P702Au3UlZWBm+nTILZWDJyOu3GiVypbfW20V9+sYQTmVAoRNfeewFf9LD7NdV76a2fL6YWt5/unHMlnXshe7MQJsHsXo4rzqZvPHgxbxerRyaPGZk2Xv/gvBz+7zIJlm3pqjscHfA7FIE92wA1ZFgu/14ICrRMwp69aWDtZv/O1FEWxnPTdy/j9s3a1eoP0KHdlTR2yun8+p2IMqyd7Hft/gDH79wp4mJCjQSz9rJNp+x1vKhEEyfxJX9eTyw8dc5vb6WB+Tkx76O3X/HsioVDsM9Tb9xDffuxmODY7Wf3ia4E6yfB+7Yco//8fiW3N7YIlBdXbW0B+uitz3lmjbASrB13tfmz/P2v6Yv/7qLCl26ngUP6aZpvWuclymnzX8AJOKnN0570PVGIytxrqDXo5r7SRrafFNqLfxOLAPMykccmjx94o5TnUfqJIKhee4P1dEiKvTAyjEDWscW8cNrbk2h5o0nwmTmXUf/MIar4Pfedd3hMcP5pg3gchpb2R1OC2YNa/v3Xq0vp03c2UXtbQBn7UeNPpavvcvBsEZF4vva0K0yCz+rY3g2Ld/IH6aC8HJrz4q08Hq9z+1i4hBiWMJEYsYn83tPopd8VfcDDIZjaxNrHCBdTC1kcc8FUFrMce3xfe2ohV+Bkgh6JT2cSHGkv0RRo9r1af/4lxSDf//Q1NGrCqR3GIxgM0cuP/YdyBvalR387W8RVZbza/e306o8X0ugJI+i2Ry9XLf+X/8/ed0BHcSTvf0ogFEBCIDKIHI0kcs7G5JxsnBNgQGBssPHd3+HnO/sMGBswOGPfORGNyGCCyDnnILKEQCihHHf/r2p2dmd3Z5O0KyHc854fXs1Md3V1dU/1119Xvb/BoBtFf5raP9EaiN7QZ2wrdBogOYVKeb7/YAPibiZh2IQuaNmpHt+n5ymWLFEGXtXRD2T5d0eexu41pzk0GIUIU5a37Y/jTLlo37cp+j7ThvtLRoIJIX7tw4EcRUBZ/y9ztvH2P9EoaAtc6QTrbYneUehPdmqfm/UkQkj3Cv3mK3Q/+bNhXN7Xs9fytvwbnw5FUPUKqv0hPzPp06GoRM9Y6C81BJfoECsWRKFyjQBM+NdgRtyV78u0oz5jWqHjQE5Bj2tnYjmkH8UJJjSanqe+ImedbapZVSN7p2gtn09ZYbApG/b0scIJ9vYpo5dHTX6ShxZgtPCTqUpK+YkOIVOVeGxakJ/6+7e525mSQAthefEi948UJ1jmBI/h9i3R9c2kT4aw/gozf+fl5GPBjNWGsWPHeLM1HsV9+74vhekve+ZDoX+hf3v8m6LYX0LOVRC1VXfFRIRFEv/K6qXCCXZs5SPoEAb9Ljw1LApAD/pLiF8n2EPrcDYdQl6507bt0R2Xce7gdaQmZbKQtLU+bkYv1GthCNFlDxJMyOCgFzuoIjGOILLZWbmYO2k5b5e/tWgMfMp7W0VGXYUEq7VHU6DBf17/HQX5GjRtW4e5sqYXcUezM3Px3o/j9dvy1pCSY1FXsOnnQ3j5/QGoWV9afFh6PjcrF3N0upmxaAz8ynurPg+NFv+Z8AcvcCZ+MhTBNcwRfuLAEl2CFkYUPk+JBMsOmlIOWjRtWHoQDUJrMP9bKeeRrRex9fejHGN66OtSaD3ZCSY7enZmHzM55e1/4ryOmNjVyAnmBC8vdjDSAzm5n9mp+3/8OJ7pKISYEw+5VsPK6Pdce6ZVmOqXdhzoGaJLDHiuParUoegn5vObNTqEUbIMRf/Rwo9sv3n7urzAUUOUC9OuRw0JZnub+AfIKVWzt+T7ioNxzAkG7/TYo3dr4+FE1BVs1I0deafjUUKcBELqmJ8g9CX05erxm61Jx420PdBoC/jT7abF8KnhkZEOOsGDdHEe5dek3OZ6z5wzyRn/zsx3IRKsUp8teQp73yVIsKcUcsya/v71kgIJtrO9FpFglfep8iunYrH1tyNIeZCO8hV9EPH5SAnZghZfzVQgwboQabK8Sh4nOS70vGl7pINxMtpEHFBDe+mA2hcRBiQ4Me4hlry7lpHh2T+Ml5BlK/oxQ4IV9asiwbr7FpFgBS/VtD3EZ/1i2kpb4wVeZTzx1ldj+NCYmj7k9pCjT0ikd7kyEiooQSUW22uuG6l/zMZbag4+n7qCS5v1zVh4l5MOrCnLp7By5ECENK2K59/ta4QE61FKhTwyDaNReE2Mm97LqLxj269g8y+H+fDcsAmdWR6DE1wNz8580qx+4qRTdi/iHxNdQ4kEy06wUt40B3T/9ldj+IBUZlo2ls3fCYq8QReFBCRaBNFp3D2lBUxmWhaWzY8ye4ZoJWSDsn6tIcGyE2zaf5SIhhYOtGNAKC9dtEj6fZ4BCZZ3QmwZlcGmpIN/luYLMyRYZx8WkWAT3rzSnlSRYBP56flMhb298+3TKOvtZSSfFCJNhwQvHsPyE31GrW9a92qkXzxaGw9E6/l69jp4l/OSMu+Z2Lf4bf/32db3R9y3/n0W+ik9+rmbeQopuXekweGG7RGhkdLEbOMSSLAOGXK2E1zSSLDpypuQYfpYEdJJXM2gKhLn0h4kmBwX4kSqreQcQYIT7qViyTuRfCDuvR+e0UUPsLxCdhUSrNae7PQczJ28nJ3bd797xm7OryWEI/p0DP6YvxMUaaNZ+xCb5SXdS8VinW5m//AMR8xQ03dmarbCCR7HTrbpc2pOsMwJVkOCDU5wLYyb3tOovGPbLyucYPuQYKJP/PX7MY5U8fQMyak2XVAp9ZaZnoN5Ot3P/u4Zq4i58j2NRovo07E4c/A6Lh+/zbZNFI0X/9GPD8qxs6TR4srpWN4RuaR45qV/9NNFG7B+MM4SEkxREjb/7zBo4TB2ei9VJLiw7bKEmJQEJ1heHNI25j9+etbMLtWQYHv1bqmdlLSDnOgRb3RDi/YhdtuDq5EmUX7pOiAl+uvv018Z+fG4lX5Y7+665Rc0ndpm/SVbDjD7y6acYCmSv8585MCnVn5nFCThlhM5wcyl9dSl77WjfkfltfQ8hUdzZog0mRNsSz6JEzwIlSltsp3tpRBpi95ao+/fIa91QmiXBjbfJwc08V4qJn82FBWrShxJU06wUl6ZQ6tH71Tk2/XnaexddwYd+zdjDqjyfVNOMB3CmvuGRIeY/uUoPhxnTT8GJHgAqlHaZEX9u1Yr6h3XWtqo1t03RaBle7bWHnp17qRlHA1h+pcj4R/oa1Of1vqLeJQJsQ8x9fORhjTVVvo3Jyuf65d0Y7l+KuIzmQ7x7yESl9xkfFLUCJkOQdxrun/tbJw+gsDLH/Q30tfpfdFY9/0BvUOnLO/ojivYIiPBr3fm/qKDUH8u2Yt6Laph/ExFGltd+yiUHh0iJOSPYiNTeQc2nudII5IttTeqnyIMEE1G0v0o+AeWM7pvz3yUkZrD4QHjbiai//Pt0KZ3E7P+o4gIf3yxk8OlUag4itlM7TFFcKm+yydimBNMEUFeeK+vmTzbl53Awc3n0a5vUzw1vg3fN+UEU7pfsnd9u2zYu63xb0CCx8Lbp6y+fWrykzy7Vp/E3nVnpbE5ro2RPtIfZis4weNV5Sd58vMlmhAdtJ2xcDR8K1DfGL4PSfHpWKzgBKuN54zULF4Q6vVO4fMU49W0f4kfTnzvqfNGcGQOe/rfWnniffu/57a+V+K+Y/6R0Ffx6OtW+iFk5Eu7goTtRYRFTrXHATZ3ggMMdAhJdMN2rKXfrqJD2Fu/vF1R1OddgwQb6BCW5CM6BH1ginLpk2VAi7SkLI4u4O5uyNhDpefn5GPOG8v4ozJzyVjdtqQWi2dFclgt6fCZsbxyNAUDcmpuDyeirvLWO8UVlriRBgQz+UEaFr29RhEnWIvv/rmBQ0w9Nb4th2Kz1n+EXMuySdEhDPXLnEGp3m46pFW6n/wgHYve/tMkPrEhOoSl9qxYtAuXjt1G7zGtdCHgbNu/mvzxMSn45h/rFOXIK3Lr5X37z/V63dBBNEvjTz4Y1314KLoPC1UgZVr+3i+ZvQ5Er1AejFNHgiV51OgQsr3aS4eQn9cUaDkkHMUMHj21O5q2qWMFCTboY9WiXbio070cMs2e+Uep/2NRl0EZECmm8JPjWqvqT7ZXeqbPOCmutf2cYEleQqCJ6kILyrHTeuqjUUgZ4yQ6hLSNr8WqRbsV7Wpu1d5ttdccCZbksRSaTdYH7USMeqObkT4ePkjHQt0YMYRIM5efypcPuo2c3A3N2ymRWS3ibiThhw836qJDSHQIAwJnPl4lvbc2Gq/K5x/EPNSPnU4Di6YvW/oU9ws3v6n1b1G/v+J9+/wtZ/k7j5O+k3JvIS7zjEyD0ESERkrxI+28TOgQg+yIDGy8AZyR70IkuBg3wlyCBMuItpV2fP++FC2hKJeMBGelZ2PxO2v5JDyFjgqq6s/9WVBQgM3/PQLiMYb3aIhBLxE6J/Xj0o82M2dy5OTuaNauNqdXrhDkw/fVOMGmGyxxN5PxwwcbmCv72scDEUQIM7Qc1WH14j2MzOmjQ0CLk7uimS/qW94b42f1QZVahPprkZacxTFqKWEGxamlepZ+tEknWzc0axeCh4npqBDkx887Wq897aGYuUs/3gxPLw+MntoD9Z+gKAWSnuhwIR34ou3xJzrVtTpOiCt67tANTJs/AuV0aavt2Zg6uesKNvx0SKebJ1GlFqG8bkhLzsC2P06g44CmqBZSCTf0IdK8MGZaT4Q0rSKlKdVqELXqFHO0pRBpw5h6YhEJ1tmlRSQYWhzdrkCCJxCqbECCy3h7YtyM3qjTOFiqX6PBjpUncXDTeU4wMuk/Q3TxbC0gwYpxcfd6okL33VH/CUp4IX1uU5PSsWftWa7niU71+e+ENNNijw6m8edDA6z6ajdTHga/2glhXRvg8NYL8AvwQfP2dfTyrfpqj+IZKss6Ekx2PXZ6D9RtXl2qRwtE6SKiUDSNSf8ZBg8PshH1chxtlzU7MUOCdfqxhATT2Pvhg426sTlIPx8kx6di9eK9irGpQ4JVOMEkzx5d9BCaV4hqUs6vDLeXFlrLvowCUXmkEGlj+O/26l2NCLVh6SHd2Bmpr8cyYUrhjmkASkpDsa2Hvt4ZIU1p7GqZIrPsi528mB41pTtHR5H7kcLc3bx4D4Nf7Yj6LQz2ZlpfTnYuIr/Zx4dlaWHpVZbGlDjqZU+/CD0JO3GlnRRo8/kwXK5GOvyvdXebMq3lmsWO+FNmTrC00pBXiLb/dQ0SLCOStut3VF5LzzvbCZY4wbbbkZ6chR//bzMnYyjsRU5wWJcGyEjLwvIvohBzLYEPvtFhIaIcyMkegqqVx8v/bwC8fb10iI0WO1ec5DBKlDyBkgfcvhyPoa93Qov2dfVxdc2RU+N+WfblTlw5GcN82toNg0HhxG5fuc8OCmWvo6xrUsY4CalcviCKnydnk5zKAo0GsdcSkJ9XwIhVk7a1Wb7tK47zNrpStmGvd9JxbN3gSL1UnmVk29Ceo9suY+tvR5mWUKV2IGdAI1Tz7s1ERuy7DQtF9+Et9foztSeKt7vgzdUcmYG2/R2xT41Wg5ULduPyyTusm9qNg7lO6k/SDfOL2xKyqsW+decMyTIaVIavvzcnyyB0khIZUKxdSu4g13/9bJw+qxjRIZRynVLQIaSDcQZ9qCPBEh2C6qEYxoTS+wf4MIpNMafJDijUWY0GFL9Ymk9M6RBqejmy7SK2/naMdV+1dkVOzmKs+5boMTwMubl5WDwzEnSgLqhqeV700fY5tZ2yGXIIOK0UZ5o4rWrPUMZDDy9K/kFIqjkCeuVEDNspcYwT41I5+Yx/oKKNZTx5EUf2LutLrRwq39522Zp3DUjwWJTzoQORMhKsjuDS/RVf7mJ7sjY2KdqJJT3Q33Oy89iZJv1SaDZCuske70THo8vglpwxsoy3FzvBlOjGXr2btpfmrwVv/qmPy2xLH8r7KfHpXC9dhqgkWtAihFKW00U7T/3Gt2O90bz7xfRV/HdKPjJmag+L372Lx29h5cLd/KzE8ZcycToin3he6EvYi/P9ufisS0jIida5TtpLEWFrmzrqR1nhBMtAjLySUf/tOk6wffUbODdFe97ZTnAdv47w9QhScF4ty/cgJhk//WsLcwcLc0lIMMUJlmh/Zw5cw5l919kpoWxwhOxS2C/K8kbpj6WVmfRPTk4+tvzvMK6eiuF36aAP0QEIZTuw4TzHCdbzOBl4MbcHine6Y/kJznRGDi85HW2fbMKJFH6du51TqNKHVgKu3EDhyCg1L6VOJsSYsrLVaVKFY8oy91cnH+ljyy9HDLKF1UTvsa3hF+DN4hfkaZhnalZv9wb4dY5cL8VAldprb3tirsaD0krfuRLPfUKh3Go1Ckbb3o2ZI6rUn6k+iINJMXcnfjKYE5Q4ap8aDXD4rwsK3ZRBnSbBoK3hanWM7YlTDP91UUqbnJXHfUaplbsMltImy/qWkGCKEyxHLiBOsMEe1ZFg6b4tTnC7J5uC4gw/iElhR4siUvQcGQZacCnrN+cEq48HykJGabPvXI1HTqaJ7hsF6/VJzu2eyDO4cioGdFiQ+qhFhxB0HRaKst4UuYOy9WUxem/8TF10HfYERzmQ5VPnBFOc4F2c5Y+QdrJvWghRmEGyVWojxcBV9u+1M3cVcYL7G7U/5uoDyaaU7WoYjLZ9yKYISbc9f338wi/82MyviRNMcYKl8aSOBEvlUaKXHcuPq4+Rz7bzYpXHJscJtiw/RZPY/sdxpl6QA0wLbJpPKDEJ7dgkxaeBIneQPHQWQLVvhrbkhBuWxs/etYqxw3Gd1ecbtfdpsbj8SwkAGDGpK/PV6X3iNP86Zxuj1URdoWyTEhKsZceW5iaik9G8Z6k+4jT//K8tjCbTzkvjVjXt6i9H5Len/0V59tuD0Kft+aS021N2/kNcT9+rd5nc3dBnSmjkDkd9KItIsLyNIa9gLf12FRJsb/225LP3vvOdYOmAn731F3d7RX3KEGSGbdWi9BfRTgihJGSp7zNteRYqSnmP6vvnFAfjpBBpztHfo9pe0T7X9y8564tnrtGNHemg4aNkD1npuZy8Y/r8kfDW0UEeJfkeNX0JeR4t+30c+yM24zge5t2Vfd7IiLDI4Y46wPS8ChKsKEae++Q/qfzOKEjErfSD0sJLi4+mhUd+6KggyiQTjKB6Em9LTwk0FGeHPDx3WpHX0n3nO8EyElw4eYq7/aK+4rW30qzv84dvKqJD9CnUeCvN7S/M/CLaW7rHF+1I0Vqv3/PthL0X4vsq7L902/+j1n9pefdwJ+OYfix6wavmpLCVsY76nuZOcIDyYJxcnGL7m/9k/Nt1B+Psq99UnsL+dokTzM68df2J+0I/+u1dlfH1KNqHeoi04h2vhslO2E9ps5/SJi8dyCVqzPPv9UVZbwWdo5SM19KmbyGvMlqUmN/U7OFG+n5k5SfrfHPtf6aFrZ1dGAfY3AmuMEj65jqw0hNIsEFdZog2c4Id06d4XujLkfFXEvYikGBdD7lwZ+pRQ17+7vJQlAnig5fEeHvU5wMhn5gPinN+SMq9gXuZ52WzS40Ii6SQVIW+rIRIsw/ZEUiwFSdYIMECCRc7AYaDUAI5E+NBjAcxHuSD2WI+EPOBg/NBviYH19P2IF+bI/ndWrcXp4Wv+W+hPWDBCdbZIMDZ4pybMU5wgvXnpRzYWRBIi0DCBbIkkKXiRJaEvQl7E/ZWOjjLcdnnkZxzQ2ewbkcjwtYoSPqFc4VVkGDHCsrId+HBOMdEKdLTLnGC5QN+RZJMvCw0IDQgNCA0IDQgNCA08PfVgDISGWlB46btMD107eGiasTICW5aYSDc9HFgKQOV1ubvzALKGOfs6BBSxjB76ndUXkvPP8i+6nQk2Mejok39OUv+4taXqK947VPoW+i7OOdDYW/C3oS92fZ/xPfbkBHP1fZyO/0o0vPvSz6vG36JCI18vqgOMBe18NQw/VHEZhwdwrFLIMEGfVkM9eaYSsXTQgNCA0IDQgNCA0IDQgNCAwBScmNxN/OkXhdl870CJrRZ+dAZyhFIsA75FkiwQD5cvZIV5QtkRSBHxYccifEmxpsYb6V/vGlRgOtp+5FTkMo+r1ar/ee08LX/doYDrIIEDzScFJOqs/lbig7hbDqELlmGHfU7K2aNazjBEq3DcNnWp3he6EvYi6wBMV7EfCDmAzEfiPlA0sDfcz5MyL6K+OzLshHcjQiLrOEsB9jMCZY5wZQmlNO96jjB1n67ghPsI6cbtqN+Wuk5Iq+l50nRzo4OIXOCnSGfvf3hLH2I+uyzf6Fv54w/YW/C3uz53ojxJsab+J7a75+V9vGSp83EtbQ90GoL2O/VaDBqeqvI1S5zgpsFyEiwIVe8IWOVAVY3rEi0cA0SLCOo9sthS05b911Bh/D1tN6O6DOxiPx2P2o3Csboqd3h5s7rEsWKr/jaXxrqFfoS9lAa7FQ5Pwp5xXwm7EHMW2IeKNw8cDfzLFJyb+t8XreoiLA1vX8iessAACAASURBVJzpAAskWIE0lwQS/OeSvaDsW3RNmTsMAZX9OJpEYVa6187cxR+f78SrHw5A1boV7UbyC1ufq5C7a2cV7QiRomvI+nCmvlwl/6OmTyFP4caTsA+BTAtkWuIUF+Z7JMaPGD9FHT/pefG4nXFE7/Pmo6DFjLD1+lRxznKGjQ/GBQxk50leucrGb+03xW5zPidYFyJNR8twRB5H5ZefdwUSLNM6LMl/9XQM1hIS3JiQ4B4AZ+V0TP/y8wc2XsCOFSfYCa5Wt/j1xyGVnNBfBxXtkJ15WX/O1Jez5C1sf4n6nWMvQv+Fmy+E/Qn7c8Z8LcafGH+u8s9upR9CRn6CTIf+OiI88g1nOb7KclSiQyg2b7QABU/Qb2ao/M4soGQZh3Sn9vDRtPDIDx0V1Di0WAf4eAZJrqAd9duSz977CZwx7qpz2+ERZFN/9spnSx+bfz6C41FX8OqH/VG1bvHrz5Z89t7f/F9FO0KKT3/2yues/hL1Fe/4FvoW+i7O74mwN2Fvwt5s+4+WvqcpObcRl3VW70ruveLluXLMSokY7ORLIME65LUkkGBnrsR/m7sD18/FlXok+HdFO0yRYGfqSyBhAgkT9iQdsHEVkiP0K/Qr7EuML0fnlwJtLq6n7UOeJlNyd93cpkWErlnoZN9XX5xAgnVId0kgwdE6Hm/1ekF45YP+jHyfO3iDD8sNn9QFdZtXw541p3H5RAwy07IRVLU8ugxpgWbtQ/RI+aHNF3B0+2WkJmdCq9HnPeEOHj6pK1p0qKNH8q+fv4cjWy8i5loCcrPzEBjsjxYdQ9ChfzN4eXnokff9G88jatUpjHuzJ8r5lsFfvx/HvVtJqFSjAl77aACXl5edjyPbLuHi0dtIup/K79asXwk9R4eD2mOKhNADJ3dfw8ndV/Eg9iHc3dxQNaQiOg5ohgahNXBok5V2vNEVLdrXgZq+5JXkrQv3cGiL3LZ8+Ad4c7mdBzWHf0VfI3nOHtDpeGIX1GtRDbuVOq5WHp0Ht0CL9iFmOxG3Lsdj1+pTiLuRyEvcanUqotPA5mgQVqPYdy4E0iSQJoE0FR5pEuNHjB8xfh7N8ROfdRkJOdGS/wtcmRoW2dhVDrD5wTjmBDt2ljUz34V0iGKMleASJ1imdVhoRzQdApu3k51GdoIBnNM5aE3b1kbstQQU5GtQvX4lpCZm4P7tZLaFcTN6omFoDX7+4uFbuHT8Dogvm5udj/otqsPbtww/17ZvY9RqUJmf27f2LHb9eRoeHu5cX1mfMoi/k4LUpAzmJD87qzfcPT24/8kJ3rniJFr1bAhyGOnAXuUaFVC1TkV0HtgcCfdSWe6UB+koX9EHwbUCkZ6SxY6yp5cHXnq/H6rWDjTQaABEfrOfHXwPTw/UalSZ5YiJTkBOVi7GTO+BgtwCm+1Q0xfJu3fdOXZO3dzd2BH38ffGg9gUJN1PYyf+6bd7o0a9IL08shOs1HGN+pXwUKHjp2f0RP1QnXML4Pal+/jls+08OGo2rIQyZb308r/8QX+j8sVZaHEW2tF5VDzv2HdH6EvoS8yzj988SwkxrqftVfq8T0WERf5VfE5whYESh1Xm4trxr0s4wTKX1o76HZXX0vMJOS7kBFtohzUkmDq9Q79m6DUmDO7u7twvO1edwv7151AtJAivfiQhx3J7Fs+KRHJ8usQJlrm0uvs3zt/Dr3O2M/I7fmYvBFT25/cKCrTYsfw4Dm+9hF6jwxnVpL/v33AeO1dKKQq7DG6BHiPDjOziYVImVi/ajdBuDdCqewMWgt7btuwECJlu0qYWh3yT5Tu19xrW/3AQfgHl8PzsJ1GxSnl+PjszD6f3RqNVz0bwKiMh0dbaoaavmxfv4dfPtqNsuTJ45u1eqNmgEpdDn4i9a89i95ozqBDki8lzhsLdQ9Kj7ATTUx37N0OPUWHw9HTn98iZ3kc6ristTGT9/j5PopsMfqUDQrs24L/nZOfj5oV7aBRe0+Fx4yy7FeU4Nl8JfQl9OfJ9E/Yi7EXYi8HPcPV4oNTID/Puyj7v+oiwyCGudIAFEqxAaB81JLhOkyp4bvaTRsh8dlYu5k5cwYjn7B+elpw6HXK/eKbCCZYPxunaJ/OFx8/qg3rNqxohtJoCDT6fvBJ+Fcph0mdDjJDgCpV8MXXuMMBdyeyyjECkJGZg0Yw1KOdXFm8vHq2v5/v3NzFKPOS1TgjtUs+oflNEx1o71JBgQqQprFqfsa3QYUAzs52MHz/YhLibSRg2oTNadKrL92UnmHRMTrkSUcjNysUcnY7f/eFpeHq48/1vZq9Hwt2HmPTpYARVr+DwjolArgRyJZCrxw+5EuNajGsxrp0zrlPz7iEm47je59V45teZ3mKDHCTYZb6wCSd4gC4uoK5R+ji6ln9LGeNcFR1CjlNovzxSXEPHn3eJE+whx7lVl8cc2dTi3MGbzAkmPuu4N3uY9ce8N1YiOzMXUz8fjgpBPvr7qs6jVguNRovPXl/GtIqmbWqz42x6kRNJZc7+YRw8vTwNdIgeDTHwpfZ265Mc6n+//DsX/8+fxnOjiXs8d9JKzj745sKR7Gxb65/Fs9YqEG1j/Znqi+qbM3E58nILMPGTwahUnRBm4/4nCsi+decQ2qU+Br/age/LTnCD0Op4ekYvM3nmTloh6XieFLuZ5F3//QGc3ncdNRtWRr/n2jIf2BAH0XF7kziJxWffoj6hb2FvYrwV9vso5g8xf7h6/riRvh9Z+SmSe6LVzo0IXzvLZZ6vomCV6BCOrewEJ9igTYuh3grBCWYneEZPM8SRUNus9Bze3g+s4m8TCc5IycIX02xnGSQ6woyvRqNMWYMT3LpnIwx4sZ1F5DY/X8NcWUJaiU+bm5OPs/uvs0L+sXQ83DzckBSXiiXvroOHpzsIWaUDcdZWzo4gwemp2fhi6iqub9Y3Y1CmXBkzfZ2MuoqNPx9GSNOqePbdPkZIMOmYuL+m8sxT6LhiFX++n5WWjWXzdyH2uhS3sEqtQIR2q482vRrB3dOAyAtkyLH5Q+hL6Esgac5B0oQehR5L63yalHMD97MuyM5UekRYpH9xOMDmdIgKOiRYQYLhlaOV3y5Bgj0q6kkotup31v0HOVdBWeOkRUjR4x3X9usAXxkJtqA/OcsbHVSjw1VUsSoSrHj/8ymrDE5wsC7DnFYLUwRVJqlmZ+SCnDqvsp5459uxElJqo39lTnDrng0x4MX2Zs8TAntw80Uc3HyBZVG73ls6Hu7u4MNpS94hJ9gD734/lvnN1uqX2/HKh/1RTc4Yp5PXVF8ZD7PwRYTk4M/8ZgzKenuZte/krmiDE/xObx0SfB2R3x6AHgk20ce8ySuQlZ6LyXOGMH9ZlldboOEIFYQkXz5xh9F1Oiz4wntPwsvbi/vPHv3a0r+4byC7C33aHq/CXoS9yPO9GC9ivJS2+SCvIAs30vchX5urcyXcXokIW7O0ZJxgER3CaU5wHT9F0o8SRILJMaPt/ZysPEz7ciTKByroCBbkkqNDWEKCty8/gYObLjAS3b5vE6YIBFTyQxlvL3zy8m9GSHBuFtEhVrAjOe3LESgf6OM0JJioHnMmLDPQIWqYc3X5oJtMh3itY6GRYNMVdmZqNv6YH8Xh0vo93w5tezey2q7SukIXcgukViCMAmEU84CYB1w1D9zLPo+k7JvsN7gBJ6aGRbYuLgfYMhIsf871nEVd81V+uwQJ9pTS/uqRNQfkkXOdO/o+JctwGRJsQX67kWDF+6pIMAgJXofk+2m6jHHG+lu5aDcuHbvDESAobi4FsbemH4MTrEOCTZ6fM2E5Ux+mLxih4/gayvvXi5ITLCPB1B/f/XMj7t9JRt/xbdhptlY/ocaEHhshwbr61fT1x+dRfDCu2/CW6Db0CX2ue06GodHgm/c2IDEuVToY1zFEHQk2aZ8ZEmxBX8d3XgFluOvQvyn6jGtdrPbqqH2L54t3PhH6Fvouzu+XsDdhb6XR3rIKUnAz/YDe59VqtZ2nha81/KEYvGETTvAAziAkZ/qx59/MfFccjKvosByOym36PDnATk+b7Gm9HebRDrQ4d0BxMG5GDzM9fD5ZQYeo4qe//9NHW5mvOnJyVzRtVxupiZkoTwfn4MZ//+njrRzDd/TUbqj3RDX9e2lJmdiz9izqNK6CFp0oCYeb/mCcng4BKfORbA/zp65CRmo2JnwyCME1AvjvFKN458pTOLb9sgIJpqnZDSd2XcXGnw7Dt7w3xs/qjeBaAfx3SvCx/Y8T6DCgKaqHUBxfLay1Q01fNy/c14VI88Load1RtylFv9Dysp0SfhC1Qx8izZNqpYNxJnQIk/apOcFHtl6Cb0A5KYkGFa4BVn61B5eP3+EDd2FdGzg0bopqr+J9x+YpoS+hL3u+Z8JOhJ0IOzH+3rtSHxQNIi3vvoQCu+H3qaGR44vB7zWqwiw6hKMBTzMKknDbidEhZC6to3IU9XlXcYKtyWUPEmz6vikSLN8nB/TAxvMoW84L1esG4faVBxjyWgc071CXEcqj26/gr9+OMS2hSu1AjnqQnpyFuzcTOdNc12Et0X3YE2yJB3RxgskJ7v9ie7NAkZt+PowTUVe5rjpNqyA/p4ATe4Q0q4L0lGx2umUkmMojRHblwj24cjKGHXFKzkFUBnonP68AI97ogqZt63A91tqhpi8qf9+6s9i1+rSULKOBlCwjIfYhEu+lcuKQp9/qiRr1K+vbcU7hBI+b0cusfZ8rOMGBVcojLyefOdeUEISy9gVVK8/oMpVPSUQItfYs4ykCaoqAmsUXUNPVATtF+WI8i/EsxrML54HU3FjEZp7SO6T5Xl5BM5qvTCpZJzhAIMHOOhgncYKLDwkmJHbz/44g+lQsJ32gBA6UaMM/gDi40sruztV4HNx0kf/NycyDT/myqNUoGG16N2IkWH5OjQ6hREhyc/LY6bxw5DayM3KYG0z84Va9GmBv5DnsiTyjiw4hIcFUrrYAOPzXRZzac41DoHn7eKF2k2B0HtgCVUMC9c9Za4caEiyXf+vCfRyilNDRCSAeMiXmoINvlOzDv6KEiMvtKwwSnJGSjd2RZ3D1VAwyU3NYd807hKDbsJYo4+1Z7DsXArESiJUrERphX8K+hH0VHyL6dxtv5GfdSN2HbE2qzAV+f2pY5MfF7QCrcoIZWWQOpJw/2fpvlyDBzAm2r35H5bX0vPM5we3h6xEkrSQd0Kd4XuhL2Iv9848YL2K8iPEixktx+wuivqL5Z4k50YjPuqLzebX3IsLWVisJB9jcCVYgwfJ5WHmFYum3qzjB9tZvSz577zvfCe4AXwUSXNztEfVJzoG9/S/0JfQl7EWMFzFfSAi4mA/FfOiq+TBXk47raXuh0WokFNjdbczUlmtWPhpOcIUBDseCyShIxO30w9LCyCnxdWUEVV5pFM+/zucEl0w7RD7f4rEXoWehZxETz0KMRVfFUhLlOvx9FvOUmKcetXkqLvMsUnLv6HxGtz3Twtd0LykH2AYSLIllWBmr/3YdEmxf/bbks/e+85Hg9vD1DLKpP3vlk41EPC8jFcVrH0L/Qt/2zIdifIrxKSGpYryI8WLbf/q7zRdShmEJNJVQYG3LqS3Xnn10nGCBBJd6RFus/MXK/1Fb+Qt5BGIq5iUxL4l5QMwDdzKPID0vQQew4rupYZETStIBVkWCHRUoI98FdAjPIEfFKPLzrkKCiyyYKEBoQGhAaEBoQGhAaEBooBRrICXnDuKyDKBv2fzgMhPafJdX0k0yiRPcXxcXT16xyDnZLf+WokO4ihNsu34pTq798lp63jWc4IoO69NZ7ZGQl+LTn6hP6FvYmxhvYv5yzvdIzKdiPn2c5tMC5ONG2j7kaTJ1KLB2xtSwtV+UtAMskGBFDwgk+FEwRyGD0IDQgNCA0IDQgNDA46QBCodGYdEkvimiI8IjGz4q7TNCgptU6A83BbJK2cVs/c50IRJsT/225LP3viuQYB+Pijb1Z698hAwUpz5EfULfwt5sz39i/BqQT2Evwl7EeBDjQd6Zl+eDnPw0XE/fq/d53dwxYGrLyM2PpBPcNGCAw3IJTrBBZQtPDYsC0IP+UttPig4hLqEBoQGhAaEBoQGhAaGBv6MGYjNOITXvrgQCa7FpWnjkwEdJD6pIsOzB2/OvK5BgGUG1p35aeTrjuYScaCRkX5U76qNp4ZEfOtpRpk5wSbTDWfoQ5TjHroQehR6dMT8JOxJ2JOxIQtqFHkqPHtLz4xGTcdyAArsV1Jsauv6Go76VK583PhgX0F93wkyuUj5xZvl3Rr4LDsbpEVTb9UvRw+2X19LzruEEU/pn6/L9+6U/oNUY4ko60tmtezZEv+fbUsYV3WvFp6/k+2lYPGsdyvmVwVuLRxd7/VKF9rc3+sxdrP12P2o3Csaoqd10OrP/fart2tm7+GNeFKrXC8LLH/RzqH5H5XX289fOxuGPeTsVskv6iz4Tp9BLV7i5uztlPBVG/ugzsVj77QFFH1EpzhnfhZHHEfsS5Ts2HoW+hL7E+HLs+1Ma9XUr/RAy85Plr/X8aWGRbzni4xTHswIJ1q0sSwoJ/uTlP/DaxwMQXDPA7hVuyoN0fPX2WraPJm1qYdjEzvD08uD383IKMGfCcr43bcEI+AeUs7tcR1bYKfHpeid4xlejXL5CJydu2edReOXD/qgaEuhwfZFfH8D5wzdZL2/MGYKKVfwd1gs50iSD7AQ7oq+SRjCun7und4Jfev8pvf6coRdH9GCtH/9csg8XDt/iPpo8dwgCKvs53M8lrWdRv0DqHBkPwl6EvTyu9pKYfQPx2RdlPzYjIizSrzicWkfrsIAE25+f0jVIsIyg2i9HUfNJPsh2Ph3C19N2OwgJfv3jAahcM8DuaOoPE9Kx6C3JCaZryGsd0bJLPX4/N9vgBE9fOAJ+FcrZXa4i1pzNqN7J9w1O8FuLR9l8vqj9c2DjRexccZKd4Gp1Ax2uL/r0XUQSytg4GKOnyoinY/ZlGQl2rBxH9FxUvcnvXztrcIJf/uApvf6coRdH2mOtH6NPxyr6iNB6GQl+9PXrrH4S5XBsR4fHt9Cb0Juwm0dn3ORrcvkwXIEmV7fp4/Z6RPia7x11UIvjeStIsBxmVl6pqf92HSfYvvoNK+miPZ+QcxUJ2VIID60WLuAEq8tnQIIr6MICWtc3tVeJBJO8g1/tgNCu9fh9y0hw0fTDQUM4DKokX0o80SHWMx1CQoKdW75peVv+exTHo64qkGDX1qfWHqIOGJDgp+zuL2mlX/zyKvvr+jmiQ0gotoQEl4w8hn7sh6ohUvSUR0E/JaUP0X7R/8L+S35+FOPfud+D+KyLSMqVdl61wKlpYZHhxeHQFqYOgQTr8nmWbiS4A1p2qf9YI8G/z40COXKFRYKdgRQ9jkiwM/TiCALzKPSjI/IWt35EfQLRFPb56CCaYjw6Ph6z8pNxM/2gwR8t0HaLaL3WECOtMJ6qC99RQYIVicbkBEhW/nU9EuyYPIYVnWPvuQ4Jti6HORJsW+6UBxl6TrA5EpyPORNWKDjB3oxYnj94k7eah0/qjJDmVbF3zVlcPhGDzLRsBFUtj85DmqNZuzoKhFCSgybk03uu4/jOq0i4+xCeZTzQMKwmwnvUx3//tc0ICd654hQObLyATgObodeYMEPCGy2QkZqNLyP+hIenO979YZxRPbcvx2PX6jOIu5HIGfaq1qmITgObokFoDRzafBHHtl9BanKm2QFCakvzDnWwf8MF7Fp9GmPf7IFyvl7Y9vsJ3LuVjEo1KuDVj/qxHJaQ0LycfBzddhkXj95G0r003oitWb8Seo4ORbW6QUZyqiPBlvsrJzsfx7ZfxsUjt5F0P43lqNmgEnqMDEWN+kF6/Zw/dAtrvt6PoRM6oVm72ti//jzO7L+BtORM5sW26dMIbXpTbHE3vTwXjtzCmiX7MWxiJzRpUxsHNp7HmX2Gd9r2aYRWvRrC3Z2QNsvtt6QX6vdTu6/j5O5oPIh9CHfql5BAdBzQDPVbVtfLYa/+7OlHa/q9dfE+Dm25hNhrD5jy4xfgzfbReVAz+Af6GPXT2QM3+YAdceXrtaiK3WvO4ops69XKo/Og5mw3+oSKuvnNmh0Wdl4R79mez0z7QfzWJRq14/sr7EvY16M2Xu5knEB63n3ZbV0eERY5zoU+bJGLNnaCA/rTZ1bHyZLXo9Z/Z7okOgRxae2r31F5LT0vRYdwMh3Cs6JNfX6i5wRX0DHhbOvfnBNMSHA9fj9PwQmetnAE/HWc4HMHJCe4advaiL2WgIJ8DarXD0JqYibu35ZOb46d0QMNQ2sY9f+mn47g5K5ojqZQs2FllPMtg9joBN7CzkzL0UWHIE4wsHPlKRzYcAGdBjVDr9FhRu1Jf2hwgmf/KI0Jkvf2pXj8+tkO/lGzYSWUKeuJmOgE5GTl4aUPnsLDBxm4fPwOrp6ORW52Puq1qMYy0NWmb2PUalCZHUBywMN7NgC1M6CyLyrXCECVOoHoPLA51yRFR5APtREnFki8l8Z/I3pJ+Yo+CK4VgPSUbNy7lcQHDV98vy+q1iZblKJ3RNPhPEUZEl6h3l/qZWexc05lv/R+XwTXDuT36cAeObStezXEvZvJSElIZ9pCWkoW7t9KZl13HtwcPUaF6us7f1hygqV3kpCSkIFq9YKQkSLVIb/Tc1SYxfaT/NcVXGHSt9yeyG8O4NzBm/Dw9ECtRpXg4eGu75cx07ujUXgNh/RHB94uHY8B8X7lfvT2LcP1te3biBcHlvS7b905XuSwDdavBB//soiPfQiKUEJlPPN2T9aX3B/nDtxgW2/SthbuXktUtfVxM3qgfmh1fXtvWbFD4lAry5ftwVr/F/f8Jeor3u+F0LfQtxj/5t+/tLw4UFxg/aXJCY5otflBkT1VFxYgkGAdN/LvggSTLXXo1xQ9x4TC3d2dEbSoVacZfawWUhGv6JBT+vuVk7FY8eVulC3nhfGzeumR0dycAmz88RDIEVNygguDBFPYLopcMOiV9gjtWp/lIQT11oV7aBheU4/wLZm1Dsnx6XjlQ5lLakAACAmOWikNPHYWR4aaIdpqiGdqUiZWLdqLsG71Ed69PsMvVP/2ZScZgabIG6OmdtUjho4gwYTiymVT+e4eEiK7Y7mh7JFTunJ9MhJM8tOzTz3XBl5lKNoHcPVkDFYs2MPvv/EZRUzw5b/LSDC9E9qtPvo/34YdViqPEP6V9I67G0dZKB/kaxEJV9PL6b3Xsf6HQ/ALKIfnZvdGxSrludzszDyc3nsNrXo2ZPkc1R/Jba0f1fR76+I9/PrZTrbBp9/uyc6yvEOxd+057FlzFhWCfPHGnMFw95DsWUaC2db7N+XFg6enO79HzjTbet2KHOZORtLstUOBvAnk7VFD3oQ8Ajl/JOYljRY3MveDMsTxItENH00LdTzfggv9XdWiBRKs5wT/PZDgOk2qsGOjRDJysnIxd+JKRtqIquDhIcVmlfmbXYZIjqVy5SvFCZYOxknRIQqHBH87eyPTLCZ+OhBB1StYRFYXz5SdYDk6hAGJkJHgCpV8MWXuUF1UAWOkQg0JtrSSf5iYjkUz1ipiIDuOBFtCigh5XzQjUlo8LB5lhARXrRPInGcpKoJB/t/m7MCN8/fQe1w4OvZvxndkJJioI698+BT3nbI9v83Zye/0GdcKHfo3UUXCLSHBP7y/idHkwa91QKiOa+4I8mVJf1TfEn0/9kPVusY7JWpIMCHv1He9x4ajw4CmZvbx4wdbGAkfNqETmncK4fsyElynSTCem/2k0c5GblY+5k5cwfp654ex8PTw4Pvf6O1wECpVL2+kf4H8SvYvkC/LOz9CP8I+/u7jIyHnGh5kXZEdzfsRYZFVi9uhLUx9Agn+myHBDUKrM3fWdOX4+RurkJ2Zi6mfD2XkkGCzORNXgjifE/49EJVrytErJCRILTpEYZBgQhzP7LvOVIinnm2LaiGBZlxNWwiijASH92iAgS+1U33fcnQEc2RLU6AFcbXp+sdPT+sRYkeQYEsrcxKOwuLR9d7SpxnhlZFgono8M7OnmfyEeO7+8wxadAxhDrASCaZ3CCE1rY8oBPI7xDW21H7Tv+dm52HepFVMp5BC7EmcckeQBkv6s9WPpvqlcshhzcstwIRPBqISLZL0US2kftv952nsW3ceoV3qYdCrHYyQYLJ1oj2Yyk/tI1ufMm+oHlm31w4d0YOjehPPO2ZnQl9CX2I8Pho7M3naTFxP3QstNPxtc3dze3pK6JplhXFKi/sddSdYjtIof/ys/HbJwTjm0io61wF5eFAU4nlKmex0TrAHhYCyLo/qwTgb8hP/8ytFnGAJsZNDpKkcjANwXscJZid4Rg8z/c6fvApZ6bmYPGcwAqr4IzM1G19M/ZPtcea3Y1DW29PgTABIUSDBEqIJ5uXywTiZE6ywnwwFJ/jdH8fp689Kz8ay+btx93oi11WlViBCu9Vjrqu8va2OICroEBsvIGrFKd6mH/BiW9X+v67gBEvcV8P7+fka5ibH3UxCamIGcnPycXa/lNmRHFU3D4kpa9EJttJfmgINiG9KaOVDk7JnL32aUXcZ1dU7wSblndgVDeJmK+8Tx5Y4wewEz+xp1p+ndkVjo+4dum+p/aZOcNK9VHz97gY+wPjO92Olg3U27NFe/Vl0gnXlm+pX5pGzDX4zGmW8vczGE/HVN/18BCFNq2D8O73VnWAT+T/X2TpRKDhpCoCsNCt26Ole7PNRcc9/or7i/d4IfQt96xdxhfBXHjX7uZ91Dsk5d2T/dV9EWGTX4nZmC1ufiRNMHDmJuyjP+rZ+ZxYk43b6YWm7zInxde2t35Z89t53Nie4ll97+HrImc0s6/OTl5dxxjhCWkmB9sirFh2iZdd6/L4UJ1iODjFclzEOfMiJTszLSLCpfudPUTjBwf5If5iFBdPWsDyzl46T0gwr5EuOT8MSGaczGgAAIABJREFURZxgKo8cUTk6RM8xYUbPp6dmY4EiOoSyfkL8KBsbbWMTn5UO7RE14Pn3+rDjo+Y8Kd+XkeBWPRtgwIsSEmzavmvnDIfaKE4u3dcWaHBo8yUc3HwRWek5qmOInWBquxtwjTPG7ZJi7VLCCSv9RUjqwU0XuHxLZZNe6cCZAQmuimdm9jKT//CWS9j2xwnuOxnZlDnBMhJs2t4jf13iKBlyf6u1nyqSMsnJ8YP7Iul+Or5+Zz3zi9/5fjTzxi3NB47qjwoimyFu98sf9mPUX2nvpvrNeJiFLyPWcL+8/c1oXoiZjo+Tu66xE1ynaRU8+04vvi9zgpX6UurHzAnW2Qu159qZOH7/8ok7Cjt8El7ennaPT0fmT3vGuyjP/u+R0Kdj32+hL6Gvos4v6XmJuJNxRP/99NAifHJ4pOJ0XGHd0+J5T4UT7FiUQldEh/CRkeBizBvkEiTYjnZQdAgpbbIcHcK2/i0iwRwdQoEEc3QIb0a6VJFghX5NkeCCvAJ89voKDks2fdEI+JWXypFjIaghwRTmjLbh6TBSn3HhRs+rIsEq/UsI9LL5uxB3Iwn9nm+DNr0bcTnmXFKDnvZbQoIV5ashodvpkNqmiwis4o/2fRujRsPKCKzkCy9vL3yqo0MYIcGq0SHU+2vn8pM4qCu7HUWxaFgZxFku6+2lp1rYRIJ18v/1+wkc2XqJ0fH+L0hItyoSrGgvOcDyO/1eaKuOBHN0CEUSjQ+eQm6WgQ4R8eUwlA/0sZi/y1H92epHU06wRqPF3AkKOkQN4owb63v3agUd4rUOfN/MCTaxMzUk2LRcS3boeNRM2+NZREUV0ViFXYlxUlrngVsZR5CZJ+3kaoEfp4VFvlo87qtzarGABBtIgHJGI5mMZ/rbNUhwoJ7sZKt+Z91PyKG0yc4LkWaMBFvWJyHB5GgW5aKMcdaRYC3OHbylQIK7m+l3/pTVBjpEsB/f/3b2BiTcTcWIyZ3RtF0dBRKmRdzNZCz9cIsuOsRIfv7EzqvY/N+jHOt2+OQuRs+T47747XW6OMFjrfYvxSSmcvTONCGI72zgkFhSdAhj+9i/4TyiVp6GAQk21/e1c/f04c0oPBnJO3eCxHmetmAYfCmUnB7Z1eLfLxp4u3xQzc3NChJsXt/ciau47OkLh3NIL+X4+dcLv3N3W0aCDeWRI0jUl7TkLFA0iaZtazFf98KR2wY6xNs9jMrPzy9gXdM7FN2iceuaUGu/GhJM4+n7f27C/Tsp6Du+Fdr1bcL1qY1/R/XHSLCuH42RYKl8NaSdkHc6GNdt+BPoOrSFPsMcPa/VaPDte5uQGJfKMZZbdKQ414QE38Dabw8qkHNj+c2RYPX2yfZMdkiHEpX2YWk+dNZ8JMpX7jzZ/z0S+pcy8An7EfZTHPPVw7xYxGWe1bsv/hUCyr1U9+fsovgzxf2uuhOs333Sbc9b+e0SJ1jPCbZdP096Dshr6XmXIMEyHcKKfHy6/ZYUp7ewl4ETbIEOYZETbNCvKRJMyMSeyLMcgooOJL3wjz4ck5X0lxCXyqHTKLmEIcoBGL398cMtHD7r1Y8HoGIVP34+KT4daxbvY84tJ8vQc4K1OPLXZQ7F1bw9JS/Q8lJy1Vf7ODYwhU2jkGHUvz9/tBWx1xMxcnIXNGlXm7m7FNuXyjcgwTo6hIq+1ZBg4jxTEg86dFW5Bh380zIfmBxqStBhzgk20CEodqyU7lTd/r5UlE1JO0ifFIUjatUZfdl6J1jH76UYyePe6oFajYP5eeITU/g6RpSD/TDh04Hw9PQwQoLLeHsyx7tO42C9/nasPCUh3MF+mPifQcytVucEm9MhqD0yB9m3vDeemdUTwbUonjE4JNqOZSc5SgOF03NUf6Svn//vL0M/tq3FZdJBTIlzba5fSpIhh0gbHdEVIc2qSlGbtVrWDcWlNoRIoxB3KnQIE3tQQ4IJNferUE5KokHla7RY9dVeXD4ewwfuwjgtefHNRxLnT9TnrPld6FPYkxhPzp1PNNo8XE/bjzxNlo4Oq505LXztvML6MSX1npkT7NAxcK0WGQXJuONETrCMoDoqR1GfdxUSbEsuSohAjgE5A4W9lEgwxfClLWS6pi0Yzg4mOQyWkGBZPhkJpsNC5DzR3ylSwNIPtiLxXiq8fcowFzY/rwAxVx+g85AWOLDhPMgJm/GVhARTPRSfluILe5X1ZApAQYEGdy7Ho1mHEFw7IyVKePcHCQkmpJQ4oukpWZy1LqiaPxLj0rg+chwp9JdnGYmLSY4p8Y0pXmz1ukG4feUBhrzWnsslOWQkuP+L7VSPy6ohoZt/PoITUdFcJnFKSZ7Ya4kIaVaFZaLDekRZcLeCBFvqX0Ky9WU3CUZeXgFio03LHscO6gVdxjhaZFCSkOp1K8IvwAfxd5KZP0u6fGZWL9SsH6TXs4wEG94J4ixq8XdSDO/M7MkJTkh/lpBgtb8Twrpq4V7uR0rsUbtxZRAiTbqh/h/xRmc0aVsbjurPVj+qIcGk3/2cLOOMlCyjgZQsIyE2VbJL3zJ4+q0eqF6/kr7fiVsuI8G0QDANDyEv+NjWq/g7ZIe2xrO4bxK+QxzffzSO74t+EP3g5HAqFA4tMeea5La44VpEaGSDwvowJfmeCSe4H8fZ1EJr97+Z+S44GOcpZdJyRI6iPk9UCGfSIWr7tYePne2Ij0nhFMTkABXm0iPB0Ooyxumc4IXDOWMc6fH8gVucRUuKDtHdTL/zJyvoEITg6vSf8TAH25ed4AND5ABVqRWAjoOaoXF4TSz9aCvogNyMxSP1z2vytZwQgpxucqIrVvVH2ycbIbx7A1DsWkpN++6PYw3lp2Qz4nz1VCwyU3PgU74smncIQddhLdjBluUg53nL/47i6qm7jBY3DK+BXmNC4R/gg/0bzyNqhYIOoWK/UmY03QGwD/pyubk5edi1+iwuHrmF7IxcdoiIUtGqVwPsizzPckmcYCk+aPTZu1g2TzoYx0iwlXGSn1OAqNWncfHIHWRn5OjLJl4vlbs38pyBDqGP9FAVbZ9szPcfxDxk5zekaTC6j2yJStWIM24YlxcOG+gQpF/lO3WaBqPnyFBUrOav159a+6k8S3/XFgCH/7qI03tusFPt7eOF2k2COSU20VEKoz+qz1o/WtPvrQvxOLT1ImcrpFi/tLgjW6bkKP4VyxnZsxkdwqSfzJFgLTLstMOizjPi/eKd14W+hb6L04/4u9hbbkE6rqft07srGrgNnh62ZkNh/JeSfkcgwboVckkhwQI5EsiRjATXa1EVT8/sZRdiYYkTLOxJ2JPDgZ2djBCJ+h0MrC30LwIelzKk/m7WGaTm3tX5r9otEWFr+5e0M1vY+i1wguWYQTKHxPJv13CCAyUWn54TZ788EofM8eedjQQbHYwrhDzF3X5RX/Ham1LfhjjBuhBpdtiLEgl+emaPYh8vwl5Kzl4KM7+J/hL9VZzfU2Fvj6+9peXdR0zGCb3P6VGgaTi59TopqkApvFSQYJMYRDZit2QUJOFOuhQjzhlxgmv5tYOvR8Vij5njfCS4ZNphFkNKxN555GPvXDh0G2u+psQXhAT3tEteAxJclTPGiX53bN4S+hL6shj7r7TGqhJyi3mwGL73t9IOIqvgocwF/jIiNPLNUuj76kW2yAmWrUnmuFj67SpOsL3125LP3vsuQYIVnODibo+oT5oN7O3/ktSXRSTYivyqSHApaa8eyRTylgr7FP1l8C5Lw3wi+kv0l6u+Zyk5t3Ev64LsQGZGhEX6lmYHmM/0LTw1TB+ktkmFfg6vpAQSbDCBhaeGRQGgvWmUFKItEC6BcAmEqxiz7BQD8iL6U/SnmNfFvF7S80C+Jgc30vehQCMf4NdOjAhb++1j6ATLs7psdNZ/uyREmidxgu2rnw8CSZE9ddvIhfvtfCRYpkMUTp6itke8XzR7EPoT+pM+OmL8OmN+FeNJjCcxnkr3fBKfdQlJOTdln/d0RFhkWGl3gAUSrOBQCU6wWGmX9Epb1C8QP4H4iXlIzANiHnjU5oFsTQpuph3S+7wFWvR8Mzxy1+PnBAf0c7hNGfkuOBjnWdFhOYr6gkuQ4BJoR1H1IN4XGhAaEBoQGhAaEBoQGpA1EJtxEhQVQtrRcVsVEb5m9OOiHcEJ1u12CiRYIDACgREIzKOGwAh5xLwk5iUxL5XkPJCaE4e7Waf1Pm92bm61We023Xu8nWC5dTJdwMpvlxyMkxFUO+pn43BAXkvPuwQJlkO9OUE+A6fOOe0V5Sk+rqJ/dCt83cdG6EPogxEfYQ/O+r6I+VbYU6kcT5RVNH0/KEOc7vpXRFjk/3tcHGBqhxES3LjCU6BkE3LGH60uWYW135Qsw/lxggP5QIo99Tsqr6XnE3KuOTVtMkWH8PEIdFifzmpPcetP1Fe89ir0LfRdnPOjsDdhb8LepORhjvhHpf35xNwbSMi6wj6vGxA/NSyyyuPkAJs5wfoQaQ4gQQIJNpiExRBpDuhTIA8C6XbGzoZAngTyZA/ylHQ/DXl5BahSK0AgvwL5lkKkFuF7lZWRi7ibiajXopqwp1JuT7n5WbiRvhdaaHQ7Y27PRoSv+e2xdoIFEixl/nNW5jt7kOBPX14OrUYfqtkh+2rVswH6Pd9GiuJUzMi5qM8+ZOjysRis/mofQppVwTOzehYZSbh6MhYrF+xF7cbBeHZ2ryKXV9JIRUp8BpbMWo9yfmXw5lcjSm17Lin6efwsyuBnn304S//JCj3O+GqE3fUvm7cbd64+wFtfj4S7u1up1X9x61vUp27fK77cg9sX4zFpziD4VvAW9lSKkeN7meeRkntH55O47Y8IW9PFIQellDxscjDuKUVcTAPsr1/SabVm96U4wU5Om8xxgu2r3xDHs2jPJ2Q7nw7h6yHROqzp75OXl+O1j/uhck1CYsz1q/b+w4R0fPXWejaxJm1qYtikTvDw9OD3o0/HYfkXu62aX4PQahg7o4fd9VmT31b7/u731ZyjoujzisIJfm52L5v29ajrX815K4p+XNnea6fvYtn83Xj5w76oVjfIaPxcOmpY7Ix/p2exz1/J9w2LiRmLR9hV/7Uzd7Hs891o2aUuBr/WQd+eM/uuY/33h63OIcPf6Ixm7Wq5dL45s/c61v9gW44TUVdx+9ID9Hk6DO2eamJ1vv3xw624dzMZQ17viCc61XFo/Jw7cBNrvz2I6vWC8NIHfS3On9++txEJsakYHdEVjVrXZHnO7LuJ9d8bQkzJyi3j7YXAyr5oGF4DbZ9sBJ/y3lblz8stwKnd13D5RCwSYh8iOyMXZcp5omIVfzQMq4FWvRqinJ+XXf1v7/fGkfF47tAtrP3mINr0aYSnnm3lkH5dIY8r54PHWV4pE7Dk1zEw6I4201pGHi8lfq1DYqpygmXujz3/uoITLCOo9tRPSIoznkt0ISfYmnyEBL/6cT8E1wywux0pD9Kx+G3JCaZr8Gvt0bJLPX7/ms4Jpsm1QWh1VWOoUicAnQY2s7s+Z+jXWf1U2spRQ4KLok81JLgo5ZW0PtWQ4Ee1PQc2XkDUitN46cO+qF43yGj8OLufHe2Xwujxl0+2487VBEz4ZACCqpXXt+f03uvY8MNh+PiVRUjzqqpzSNu+jVCjfpBL5xt75SBncOPSI6hY1R+TPhtkcV6LiU7Afz/eBq+ynpi+cDi8ynowUmmvvZ09cBPrFE6wpfdkJ3hURFc0bl2Tyz+7X3KCacejbvNqep3mZObi7o1EZKXnomw5Lwyb2An1Q6upynXzwn2s/eYA0h9mw6uMB6rVrQhvnzJITc5E/J0UaAq0XMagV9qhSdvadrfL3vbb8xxRcL55dyPSkjMRsWAYy2fPe470gyhP4ia7Ug8xmceRkZeg84Dxc0R45EsOeZal6GGBBOuQ2tKKBCudYCUSzB+E/wwUK3EbSLyrkQKBBFvfCSlNSPDmn4/iRFT0Y4EEP0zI5IW0RNOhTO+GnTQZCa7ZsBJe+OeTVpFJeefJFfONjATr5bCwU5aTlYsvp0YiP68Ar/2rP4JrVVBFQrf9dhxH/rqCFp1CMHRCR4d3wpyBBEsoMunUoO+CggIc2XIFUatO83Q0/p1eTHdSIo03L8Rj2bxdKCjQoNOgpug8uAXKlPXQz+8ZqTk4tPEijm6/iiGvt0ez9nUcbp+zkM2DGy9g54rTGPBSW4T3aGDVflw9/4ryrc+/qjvNuTGIyzxnWKi5+fvNDP0loxT5tQ6JagUJlseQvOJQ/+06JNi++g0roqI9n5gTDXKEGfrX4qNp4ZEfOqRJAMYH49rCx6OiYsWmLp8BCa6gm4Os65vaa4oED3q1PUK71uX3ZSSYPkoT/zPQZv3O0p+B+mRbfmkFW7T+Ki3vW0YIC9d+AxJcGc/O7l3q+9cyglk4/bjSnn+fsws3zt/TIcEVjcbr5WN3sPqr/Qrud/HKnxKfjiWzNii41dbrP7DhAnatOoOBL7dDaLd6RuNRRmBl59PaeHXlfHN67w1GpCU5+lidHyO/PoALh2+j8+Dm6D7yCbP5hbb0F725nhHKcW91R/2W1eyeb+X2nz1wS4EEP2nxfXUk+AZTTMgJfvH9J1XnvwMbLiJq5WlUqOSLN+YMgpuOo52bnYevZ21gBLj32DC079/E4vxZkK+Bh6d7ic6v8veJHPnn3uutQyyLdzyUlu+DK+crac3o2PeYDsHdSN2LPG22TIR4NyJs7WeO+kKl6Xn1EGm6Y8X6kChWfrvCCfbVcYLtqZ8Pljggr6XnXYEE6w/GWZGPnGCZE2xve5WcYEt0CKUTbEk/tIVI/LJuw1ug67AnDCHpdPL+9dtxHP3rCnPt2vdrqr9PjsCRrZcRey0RNEEHBvuheccQtO/XGF5lPPX9wR/a1WcwdkY3ePuUxbbfT+D+rWRUqlEeFYJ8cfl4DLoNfwJdhzVnZETZ/r2R57FnzVl0HtIcPUY+YXafnpc5jf2eb41G4TWxfdlJXD93jw/4ENrTa2wYPDzccXb/DUaAEu8+hFdZLzQMq4ZeY8PZYTC1B9pyNG9bHXTo31T3cTHY2+3L8dy+ezeSGJGpWieQaSYNwmi7U2qP0gkeMbkz9q07j4tHbiMzLRdBVf3RaXAzNO9QW7V9avagpEOMe7s7Dm68yFut9HEPqOyHNn0a8n9KfVIfHdt+leulaAA0OdZsUImdhRr1K5mNnzuX4xGlbFdIIDoNaKbfppXtyZIddOjfGJ5enkb9SXWe3nMdx3dGcz94lvFgDmN4j/r477+2Gx+MszBeSqq/D226iGPbryA1OcvsECtzY9vXgpITPHJKZ+xdq+jnav7oNKgZmrWvbWZvZH83L9zDYRpP0QnIzS6AX4A3U5k6DmzK40Q5fmm8E0J6bIdlPcqcYGvzyR9zd+P6uThMWzgcfhXKGtmLJSRYrTw1J9gZ8zHZr7ozrj7fXz15F3QoK7CKHzuQpvPJnSsJ+N+/t8OvgjcivhwKN3d3s/nO1vxriQ5h2l5TJ1jJCVYiwab1aQo0WDJzPR4mZmL4G53QtJ1kL0f+uoxtv51AcK0Aps7xJ89kvnzUfn/73mYk30/DzO9Gw8ODT247rG9b/SHu60K2OcH/kfuHQsUmZksBAtzccH1qaGT90uTQFkZWFSfYsIsi7z5Z+zezgNImH3UBguqYHIpDmPpdHXvkl99zHRJsvR3mSLDtdqc8yDDiBBsjwXex/Is9zI+TkGDL5d269AC/frqDP7RT5g820htFrPgyYg2yM/Mw5fMhKF+xHN/fv+48dv95lp3LavWIk+aF+DsPkZqUiVqNKmP8Oz3g7kFcO0BGNsjROXfwFgIq+aJyzQqoUjuQJ/Tl83fDv6IPpswbDHcPmiSl3T2NRssH/9KTszBpzkB27tTace1MHB/sqdeiKnPiypYrg8Cqfoi7noSM1Gx2oMv5emH7H6dQNSQQPv7e7GjkZOWxw/rC+0/C05M+hlK95LjsUbStrI8XHshta1wZz8zsAU8vD36eHODfPovi7x85lGW8PUGcQyqbkB7iS9JzMkJYuUYF0KEWckjpQ5iekoV7t5J53Iye1hWNWtWwy25lJ5j4gO4e7iAEkP6f9E86oKvLEAkNo/rpQ/THvN28e+Af6IMqtQP0dVNbSFbqC1m/9rbLETsgOYhKcHLXNUa3SF+0AImNTuQPY2ZajgqCaW63JdXfhDBePh6L6FOxyM3JZ3vz9iXHEWjbtyEvJArbzwfWSwtF0gvZjI9/WTyIeYjk+HR4+5bB02/34P6V+8cZeqT+mD/5T+aVkkNoOk+qI7Dq8wgdFrR3vnFkPqb2OiKHRqPBwoi1yEzP0dFVZKRekvuvX4/zQrBd30bo80wrq/OiJTnVkWBzvXz73iY+GCdxgqVxTQtxdSTY+H1CgmlhS4v4Ia93YDn/9+8duHPlAfo+24oPzzmqx5J4nhD8M/tu4JWP+qJKHYP9FvU7Ld637R8Utr+zC9JxM22/3o/Uat2GTQtfs7YwjmVpekcgwS7kBD/qSDB9OBa/tZ4dqJc/fIodRRkZJQ7ab5/t5O1d+bQ7IX+/z4litOXpt3sioLIvP08Ixo7lpxhB7Tk6lDlrtLIkJJgmdboM25QSkqPVAItmrEVachaH+qrTpIoeKSAk8n+f7EDtJsF4bnZvi0i/jAxS+T1GtWTkzN3dHdmZuVj6wVZ2rsihJiS7Vc+GXD451j+8v4XvjZjSGU3bEgqrhdxeqW09EBjsz8+TnDuWn1S0rRk///vcXbhx7h4GvdIeod3qcntzsvNw60I8GrWiA4nGSDDJ2KpXAzz5TCt4ernz/V2rTmP/+gvsmL76cX+7kBLZCaby6FR//xfb6suTP7Ru7uADQrStSu1dtWgfwrrV421vcpxJ/h3LTuPQ5oscXWTkVIp8I8n7xzxDu1p2rcv9S4476adheHX+TcglLQBoB+DpmT0RGExopRvzFXcq7ID6g56/ejIGK77cy4d2KExc9XoV+XlyKDf+eAQXDt9yCAkuif4meRfPXM+LDjk6hBKJkpFgkq11rwbsaEnb0ub9rETSaTyRXkiPpBdp+1KDfWsv8E5IhSAfDjdF0V+unIzBSoUeJefYDXm5+djwg0GPtpDgjNQs5tDWe6Ia27opklkakWDqny3/O4bjO67yPNBrTJjh4BA5yG+u48XfKx9J81xhkElXI8FkT5eO3sGfi/crQAw3fPbqCuY70xxNfe4spN2VSCrtvBF6TdzrFhSFQyDBds3vztrZLoy+72acRmpenIQCA1unhkX2K03ObGFlFUiwDil93JBgSwZBk1LzjnX0SIiMPNB2LTmS8kp76y/H+YNCKDM5W/R3mRNJjkzd5uS0Sggq/UsO9ReT13BsSBmBVnLcJs8dxA8rV/LESSQnkBy0ga+005e35X9S3VLUC4nrbA0JrhpSkREH5XP71p7DnjXn2FEjJ0L5/rbfJaeWTrj3Hd+K35OdP2obOf7K5/PzNfhyitS2SZ8N5Oe/I7TnbiomfCqdrLeEUMgIoTkXEIyyfz5pNaOA73w/So+gW1vJy04wIcu0NapE0Ok9QtcJMe01JhQdBpATqo4cpCZl4KsZyvi80nP2tMtRO/hj7i6mqXQeLNmYsn2WuayWkeCS6G/S4+KZG9gJlqJDGCONhelnQuivn41j2k7HAU3M7PzHD3ThvCZI4bycpcfEuDQ+wS8dEOtgEQm2FB2idZ8GqN2osu4MgoQE2zvfOILkyUiwPXJQuTHRiRz9gRZ/Uz437GzduhiPX/+zE5Wql+fxWlikTEaCTSM8mLadFue0I1QYJJh2Yn79dCfvAtBihhag8yau5iqmfjFUvyPniB4L296ivHf+IIWTO8ToNYVLe9Tl/bvLl5H/ADEZJ/SmrHHTNJkeuu5yYR3L0vSeuhOsSxmvHwRWfruEDuFZkRPX2FM/G68D8lp6nngwrjkYZ10+VTqEjfakJGQwgitfg15rj1CdsyhvT1oKkdamTwPUbFRZr9/4mBT88M8t7MjRB4LpCFotFk1fxzEopy8ahjLlvBjtnfv6KtDBiyZtazHianpdP3uXHbt3fhwNT08PAx2iZ30MeLGtWX8m30/H1+9sBNEOpi8cyk4gPbRg2lpGPmirlmgGlvpX3h6XeXZKezm9+xo2Lj0Kiok8ZkZ3I3si/uX230/qnYD8Ag3m2dm2d38cDXdPD2z4Xtruo0M7fZ9rjWp1AlXtVfXAlKJ/57+xWkc5GQzPMp7461fDRCTrt2n7WmjCoZYA84NxxvZFJ7OjVp7h0+HDJnWUPj4q9gSNFp+8tJyrmP3TWOZRU/nyNia369nWqBYSaPQ+LXb0dtCmlg5ZNrYEvR38QHxAd8yduBp5Ofl4/d8DULlmeaPyVJ1gC/Zfkv1N85FFJxjA5aOKg3Hv9DSbv+ZPMvRz+Uq+NMgwd8Iqpsi8/skAVK5BIcp0iz1d++VFIi0EKeyVXo8qz6fcVxyMWzzC6vwZez0RP3+0TYrl+lwrM/s4ve8G27ela4jOKSd5HZ1vHJmvZSfYphwKe/n6nQ2geYUiMFAsZ6pv08/HcDIqmhdgtBAr7PdCdoLt/cDrnWAAZ/cp6BAfPGmxf6w5wVPmD+GdAVP56ZzBg5hUvVjkpNM5ieL8fpp+r9ku5u9B9xFPoPPQ5sX+PS9u/6G013c77TCyCiQ6nRuwaGpYZIS9dl7anxNI8GOKBNvDCZYnye/e24wHsQ/1H2P5EEmTNrUwcmpnnkwzHmaxc2rrIp7h9EXD2XmVkWDKbNf/xTaqCAxRLgipIV4sBYy/SZSLubv4wBRt9VtboVt0ihQcvEbhNTBqWlejcogbSEi3jIQRJWPhdPva9uZXw9lZzUrP4Un+7vVEVgmlnW3ZrR5vhRPlQJbbctQAaZH3xZQ/OUaofBpcGf9Z1nX3kS3RZQjFdbbgBCuQcjp8RgceCamnLXY9Ul+gwa1L8Zwo4GFiBjthimoMAAAgAElEQVSldKCOrneXjuXDK1S+rXY5age0VU9b73S9/e0olKVFjULewiDBZoueYuhve5FgQ2ZAYyRb2c8BwX7ITMvW64WytRG33hR5OxF1jbnUdZoG80EpZ+kx7kYyln64Fa17NzR2lnT94ggX91HhBMt2Lu8Ate/XBL3HhekX1UR/emPeID6XUFiEszg4wTIdIqhqeUz4jwRKzHltJS+WlGcNlPPiqoX7+JCxfPkHllPlehe23YV5T16s9xxNNLVmAgm2cjanMPp1JnKdnHMb97Mu6sxHmx0Rtracre/843RfIME6pOxxQ4KNnGAbyPKBjRc5CQCt2rsMbQ6ZLqBEMrLTc6XDNGU9MfO7UXat7C06wQp55G2zpu1qgU7akwNHjtwL/68PHziyhhxZQwZl5IWd4OldjeQ1dYIz03Pxha5ts74bZTdSRMHpaevz7MFbuHI8hlFyOnD33D96o0xZydmzhQSbOke2kDJbSPCJnVdBdBJaUNDCgoQ4uOkSDm2+xA6u2qV0gnknQENJV+6CPvpXTija9V5vbqPeDr4dZbV/lIsn4rq9u3SMhDgr+t9ZSHBx9HdRkGCyL3mxE1DFD5mpCif4m5HwLqdwgnX6UTrBwyZ25EUo6/GnMXBn7rABOXYECU6iHZhZG9C8g7RbYIosykiwPjSZlflD1Ql2ws4cIWsWnXEr5cv2VL6iDyZ/PpgX2MS7rt1YDilY+J1Di06wiTxmB+McQILpnADNmy061gEh7jQef/l0J25fiufwaB2INmOh/TnZ+Zg3YRXMnGAn9YcjyLI8Hvu90IbPQpR2pPRxlV+DXFxP248CTa6EArtpJ08NXbvkcXJybbXFxAnuqzuYIXMw5cwkln9LIdJcFR3Cdv3SQRL75bX0vGs4wdJBM2vyffryCl3GOIoTbF97LUeHkDPGydEhCEmwrR+iVyx5ewMokxwdHKHIDMRpm7ZgiC7UFZmRFp9P+pP/buCmWZdXOhh3BgYk2Px5cqoWRFCgew2mfjGE6REUxkji7lkv39wJNjwvHxIzRoKl+6ZOMDl989+Q2kYUDL+Acjrkwr7+oP4lZG/553sQdzMJTz3XmsOUGUKkyfFje5j1xxdT1hico2DpoKE1e6FQUCsX7NV91HuZPb9zOR14u8R85yefCeeg9Yc2XeLDjHQyvmbDyhwNhA5jERXHGAk2by8haMp2te7dQGEHFDXEx6q81L9zXl/FocWmLRwKvwpSlBEJydBCihMsx7cdbrX9Jd3f5k6wQV/qiL/hvulih5Sgp0PINBETe1fSIWgnxaDHYTxGlONDHVFXt1/qU7I76eBpL7P+s4wEm5cnhUhzbL6xd742l8O+8fjz/23j8I3P/6M373ZQVBIpHrJ00NPe+k3nH+lg3CFd2mSKE6wuj8EJ7qLLGGcpOoTx+0Q5+/qdTRzJRQqRVovlPbrtKke3YMraJ/0VZyuM36eDufMmrFY4wfbpq7D6sDY/y7QsCgtJ9Dl5vBdF/7a+B+K+4/39IPsKknKkHUFaq0WERba05TQ+bvcFHeIRoEOQg1CUq7Ah0pTbML98ugN3Lj/AqIguoO01NToCRRmguLdyBAhb2zj20CFocpQPwlEcVQpHZemgkGl9zqJDULl/frUPlN2t55hQdLRyoMzaNhTFwN3y32MczL7PODqdbgEJVtABVJFgCwcBbdEhCJmmD3DSvTQ9vYQO1RD1gRxQChGnlP/fLywzo0Ootc+0XY7awbezpUOEwyd3RrN2tYy2o+/dTMLSD/9yKERaUekQhe3vJTM3cOgyawfj7KVDkJ7lg3Fdh7XgWN1K+6ZF57ezNyMxLpURQToY5yw9Uj2LZqxDXnYeiIphOq5KMx2C9Co7jbQQvHDoNi9u+WyDt1eRtuVdTYegHRuKrlI+yAdvzB3E5y6oPUSF+OadjRzFh2yF/lMbpxaRYCvziTO31ZV2JM+ndJA4sIp/kfRu6zsj7qsfHLell6z8h7iVfkjveri5ufWeGrpmZ1F8kdL4rgUk2DBq5IwjshWb/nYNEhyo71Vb9TvrvhQk2tkZ42Qk2LI+l37wlz5ebGENiCM4dK3LW9/qyIzt/jyx6xq2/HyMQ/OQE/Xse71RuxHREaTQWdT/cXSg5uPtHCuXuMIUL1W+T4kE9kWeQ50mwRx9gp4/qECC+73YhuVT66+4G5IjRBdFO5g6fwh8A8pZfF6W57ouTjCFlnrxg75Gz5/Zf5MP90hIcBcje6LEB1t/OaE4Ha8F8SR//nib1LYpnVGvZTV9ecSh3bfuAuvjic4UrULLyTcIjaMtZQ6lxo70fubm0SEm4gfTH6VkGaZIsKE/ZCSYIlhQqDFb9iwjwcS9Hj29K+o2ryrVD2D3qjO8lUqcU+ITeri7YUHEWo6ZTIevKlWnj5EbKM3srlVnGRGXkOAx0gE3rZaTo1AUjGYddGlXtWD55XZRmDXiQZvagTw/EL96b+Q5RhlpS5fqo98UqYNO5xM6Ryff6XlKmrFywT62NzrMQ3xra+0vyf4meekwGbV9+GQpkQElrQmo5Mf6pwUU9b8+DbHOu5DbY4r4U3nMf5+zi1F54q3XaVJZCjmo0WD36nMcYpAOQk38bCA8vDx4fMl6JMpNOV8p2UuCih4tzdeyPKu/OsBUnYmfDUDFKv5G40MNgbVUniPzTW5WLtZ+e5gpMUMmdOA4xdb6+4wiY9zz/+xjcz6Q55eMtGwsmrYOXmU9+NAphQEcQWEATeYfR+WhtMkSEmw+3yj1Y44EayHPR1KUmD5G+iYEmOYT2rWhi+KR12lWxUheQrZ/+08UHxim3ZhuI1pyDHRZfxoNOBnO2m8OMhI89cuh/D4tgCO/Psjjm+IO80FjhXckv09/ilxyADHXEjHktfb6+km2FV/sBVFoRkzuxCHa5Plm/XeHcevifY7sQ+H2lPqlyDO0+Hjr6xHSZ81kPIjfEvpma7535f3Y9BNIz38gd8/qqaGRowrrg5Tm99SdYD2HSNdJVn67xAnWR4ewXT8biQPyWnreNZxgnRNsRb70lGzQ9h2t8gt7GaJDGJxgKTqElLnMcEmaItpDp4GGDHD01+z0HHaYKNYrbXFT8gxp7jLWLzlO2347yRMhxbelRBbk+BANgBBtRiqGt+BaLdIhVPSx9P2tvBhgLquew2u9/y1ujys4eMacYHU6hGw/R7dRbEvLbSO+NPGmc3ML8PXMDRx3lA6wBFX3R+LdNCTeS+VseC9/9BS8OKmGBSdY0X5VOoQVe5GdYOIeE0pYuWYAf/QoUQahlORYPD2rJ2o1rMT1b/nvcZyIimZHixYoeXkFnKQipFkwyPbIqZM5wRS39+tZGw3tquYPCqelb9eHfTkjIOnrmA1dSYhVc8npzs7HTx/8xeXQATByBOhjHnM1gROakJ3Qx1nvBFtof0n1t2wf5KRQIgPSJTlCty8nYMjr7dC0fR0L0SEM9mvKCZY4hlocWH9RnyyjJiXLKO/NiRZYV5wsozuq1Qvi8UTb3T99sM1cj9EJHIdbr0d9dAjL44eiJWz++Rjv6nQc1FTH2ZSet8wJNi9PdoLtmW8uUWrpRVIwfuV2v6X52yIdwo75fsUXexB96i7XRQuMxpyMxlh+R+WxSIcwkcfMCVbMR8bh1bTsKBIIQBQV0uHQiR14DpTtQzn/xl5LwJolB/EwIYOjrlStW5EX4pQgJPFuKpdBF0UTofCS1N4rJ2J5Z48u4n/zol1Ff0ynmbmBnyMQgzjo9D7J9tNH2/jvlKiDQp7R+xR/XD5M3LhNLYziA9SSfuNuJnOcdkoAROcSnPF9VtOHaX+K3/b7S2m593A3U1p08XfeW1NjapN10oD5m11mTrCj+xYucYI9DEiwo/IU9nlXIcH2yPMgJgX/+9cOnhALcymR4OjTcaAPgLWLUrKOmdHNLBDrqi/34srJWI5Z2nOsdLJaTf6YKw+YdxpzRcqQ5lO+LIdda9O7AWo1Dta/p4YEW9LH5v9SGKNr/MFqFF7drv0dNWRQLl9GXqQDYgYkmO4fVyDBhEgp20mxRilNLjloOZm6tjWszBzfWo0q6eVKf5jNCCd9aDNTc1gHhJ6S40eH4mQ5LCGE8n1TJNiWvVw5eRerFuxFj9Et2amNWnGGFyAU3YHQV4okQeG25HJoK5UQ4otH73DIO9qaJKpLq94NGFmk9NRKJNjedlH59toB6TcjNQc7/jiJa2fvsQNMWepoIdawVQ38/NFf7MCTE2yt/SXZ3yQXIYdbfjkhOVdaLRqE1UCvsaHsiBSln2+ev8+pcTltclY+fHVpkynpTHlKm6wYh87QI5VHCClx8Qmdf+X/njLSuxoCa6lfHJlvKLIIZT+jEGb2jHNH5DCV7+KRO1iz5ADvMEQsGMrJRkznM0flUUOC1fTCsbY5Y1wXNGpdk+v9/+x9B3xUVfb/d5JQUiAJJZRQQu8kQZAmXVEEFNvqFuuq6ApBV9Rd/79VXHddRdEVde1t3V07BBARBOm9t9CTkECA9J5MMuX/Ofe9N/Mm096bzAwkOfP58Mnn8e5799zvPfe+c7/3nHOV+ajuvEyLP8pY0Suxs/DZV3bA3OFNJAXhQsYtLXzp+HUa+9HtI0WcwNBxPUVaQ+X5ijIj/v3iWjG+1PLUfT+pGB3EQowzGeIKs0s50r98Zb1ggmlHLb53O9EeMmy/X7wFWSfyhMFN86yC7/qvD4hgXE/1eZvn+H5g00lklG9DjblcMoCt+Mfc5NRnfbE9GsMzbt0hFBre299AGcHe6vX3/QLjmQDkCba7Q/hb3sb0vppqE956Ypn4UM39501iu7Qxtc8esGHf/uL2SW42jMPlw4HcN2hxJJ3YGBeU/qiuqBUnRZLLEzHdl7v/rzR5AoEHMcQU7Dxn0QwRFxDIcVdrNOPtJ5cLf+Y5b8wU+eIDWV8g8Grs8hZUZ4AC4uhntSJ/XnJq+8ZgzPraBg9MsHI6o7IicX0dKCNY2g+y+xIF+tr/TPBwRIS2UTEswW1PoPHy5/tFWq/P92LkDf0w5dfJMqPAeAVT//3ZnxIjxP13pfdf3rkSfPSX1cIX+TfPTArKfEuHwZB6XH/PsKDUZ2cUXevjlSaPN3l9ub/mi71CFa//3bCAf492rDohgvuk/MADAl6fL3g05fmp1lqNjNItsMIi+0FY701JXPZvXw3IxvCcG59gKwyqs75p88PddUCM4LBYzfVLPlPa5XVXnoLi/H9inOITXH/5tPaHv/AIZn0f/t8q5GaX4OG/T0P7LtF+6c9gyu8P/WN5VYyoH8Yz46kNT/ILPnP4gpyNQN6BCRD+5MtK/qm/e3YSWrRsrvLRvTzz45Umj92n1X94lBZWCfepu5+dLHK8B/r78MNHu5B57BIe+ceNCFMCHwOkT4HAK9D4XO7306EYxTXZku1qxfaU5NQxjcGQrU8bmAmWo1aZCb48zF3WyTz856VfkDCog4iK5pW9550Xxofx8SeTRb7BlJGFfFODwVybzVbhw3ql7BRcafIEYnyba80IbUbZXwK/s0pVlBVWijRvwagvEHj5c3xdSfJVmQqRVb5HbS+OTElK3VUfA7IxPMsp0uQUYP43gkcgItR7irRApkC53ClYuP7LmwKH8Wf8eX6xp3jk8cDjoSmPh3MVu1FRWygFwxnw+dzE1PsagxFb3za4YIIVRlDb30pzIbLl1YXVihfmJacu0CvU4gOz1gOYSM91jVJ8abXVb2cU6lfe/0bw5WmHv/Dg99RPnxg/xs+eG0rJScV/eVzwuOBxEfx5oMSUg4sVR+ymWbUxOmXUqlK9tlpjLO/WJ1j2GbH5ELm7DpRPsNb6FR+b+pYnf2D/HpYhGcH+kq++7ePnpY8P94fkQ8/6wPrA44HnA54PG/98aIEJ6SVbYbJWy/O+9f+lJC97qTEatL60iZlgOYqdmWBmKJihCD5DwcwgjzsedzzueB4I3DyQX3UaBcZ0xT7MTElK7eGLsdhYn2EjmI1gOYAhcIOQP3L8keOPHI8vngd4HuB5ILjzgNFSjsyybSr71XBbStLSJY3VoPWlXQ5GcN/o68R2sTJZKSlIPF1XmYsC5hOspX698rorHwgmOFwOjNODp7/aQ5NNMPHj+hhv1jcp8IjHu2TssT6wPvB4uLzzwcWqIyituSB5v1nx87zk1Km+GIqN+RnXTLDSYuXQbw/XAQmMC2tj81kUK0cd8vhaPlA+wb7Ko/hs8vPB6X/GW8VQBGG8Md6Mt40ZZn0L+veOx1/jH38VNXk4V7nf/gG1WAelDFuW1pgNWl/a5oYJFhFEqpW8++vAMMHS2ed2JkG7PNLKU3/5fGO63wPj7EywfnmC3X6uL7j6xngz3sGc31jfWN9Y3xRmvml8j8+W7US1uUS2Cw3vpCQtneOLkdjYn6nDBF8nH1ag+C5JymL35XK+lrJDSAmY/Z8izXv93uTTej8Q7hCUJ9hb/f944FtYLXK0vk5tGzapF66/5yppC1b4NgcPL66P8WZ94/HmbX7j+56/n4wP4+PJvvJVP4pqspBbdVyxKIyFqUkRCxYskM9K1mloNPLiLplg23GEVntybSXJdN2/gWCCFQZVjxzu5NP6/xQ96e8UaVra8fID3+L3L05FXJcY+zGiXnAvzivHv+avFKrZb3gX3PzIKIQ1C3V6PvtkPvatO4WzJ/JQVVaDFuFh6NyzLYaO64H+I7pori+Y/aC1v7ic6lhcDeOU8WK8eBx7/57xOOFx0tDHicliRGbZVpitJmEjGICUuUmpbzVyW9bn5jETLDPdl5MJfvDF69G+S7RmJrckrwLvzP/B1ukzHxqJIdck2N1ALFas++oAdq85JQzduK4xiI2LQkVpFc6fKRTMc++kzrg9ZSxCQpXjNJnZZGaTmU1fmRfeGeH5g+cPnj+uhPkjr+okCo2Zin1wJCUpdYjPFmITeJCZYNn3uKEywaSjMx68WrC7ygp24/eHsXV5GlrFhuOWx8Ygvndb6ZAIqxX550vxw4c70bZzNGY+fLXt/9UMyOLHlyMquiXuXyBlC/G2MtZb3tv7+D4zVlr0jvWE9YT1xPv8zOOk6YwTo7kMZ8t32EzXEKth6pzkpT83AVvW5yZyYJwcSHe5AuPIHeLBF6eivcodwltgX0leOd6R3SHqGsF550rx8XOrEWIw4L4F16JDt1inQEGrhVyDJD9iV4GEbz2+HJEqI9ibPHrLe3sf328agRscqNO0AnW4v7m/fQ1c58BObYGdOZUHUF6bJyf/sC6dl7TsVp+twybyoAcmWLGdFPBdXwfOJ1hb/XYmoH7lC4x0bLJ0qoq/AvwcfYJdy2f3CY6WbT/PeFN71T7BdiM4QTz/4yd7cHBTOhLH98CND4xQMbna8XHN7Lp/Xm956WOoXR4uz3ixvvB4keJ+vc+PPF/wfNEU54uymkvIqTxkM11DQ63dHhuyLLuJ2LI+N5OZ4EbGBC9OWY6K0mr8+qkJSBjUwSXT641p1cvs6i3vrX6+z0wwMz/amB9m1nxLicn6xfrV2HYmKBjOaK6QjUHDKylJS//ks2XYhB50YQSr4rMUP3cPfwPPBOuTR5Um2B6noKEdgWOCPcvvzAR7b29xXoUtO4SaCS4trMLbT6wQ6vvEO7PQMrK5inH1/l4lw9rix1eofIK9P6e3vC2Tm4Z+8bU/+Tnv/cb9IGcwZD30aZ5g/WH94Xn2yphni4xnkVd9UjJdDShISUxt14Ts2Ho1ld0hbIFxDd8d4lJWCT7+y2oYQgz40ye3i9HgbfvwzMELOLLtrIMSndx/XqRc6zm4o8P/J03sCVONWVf5hIEd5MA63s7l7VzezvY2Hvk+uzuwOwe7c+hx56g1VyG9bIt8BB4d62B9YF7Ssk/rZRk2oYeZCZZ30xoDE+zaCPa8Ut310wms++qgJpUnH2NjZY2u8kkTKGsFMybMmFwZjAn3A/cDz0c8HzemeeBi5TGU1JyTv+HWHSlJy0Zr+qBzIYk4X3xglu24sr7RlBJL3yTJ7hB2TVp8YNZ6ABPpf7pGDYcUGHd53CEef/tmhEe18Fq/K/n0ujfoLc8fIf4IeRsXfF/fPMx4MV48rza9eVVtf5HdEWIxjJkzbOl2tm+1I8BGcCNigmkSfHPuMlSWGXHX/PHoMbgjG8E6F3VsTLAxwcZE0zMmeNzzuG+I4/5cxV5UmgoVi++LlKTUe7Sbf1ySmWDVNn1jcIegQbzig53CZ3fw2O6gk+R8mdz1Mrt6yzfEycYXHLmdbEyx3rBxxfMAzwOBmAeKa3JwqfKozZINC6lt84ehK4vYtNWHQB0m+FpbIJViPSmBGu6uq8zFyC7fI2r1X37dGNuo8Va/v+5LJ8b5L09wl6jhiAiN8Yrnyw98J44xrs9vxoMjMGRcD9EBFzKK8NkLa0Vw3L3PTUHnHm1EYJq6/2prTKgsr0Hr2HCX8tmNWm36oLd8XXn42rF/GA/GQ+v866/5j+uTtowYTykwkfXhytYHK6zIKN0Ck9WomA5/SUlK/Vt97Iim+iy7Q1xmd4hPn/8ZF8/Wb/EmHZssHZZBK85Vn+7F/g1nENm6BW6dMwZd+ra3McJlRZVI/dcOFF0qx/0vXIfWbcKdAtf0Mrt6yzMzwsxIIJgR1ivWK9YrZt6bwjyg3rkGcDYlKTWhqRqx9W03M8G2FGmXhwkuL67G539dh9LCSp/7Us0EE5NhMpmx4oNdOLZTOiymQ7cYxMRFoarMiPNnCmE2mTF0XA/ceP9VCAkN4ZU/Mx/M/MjWEzOBzAQyE8pM8JXMhBvN5cgsU8W+Gax3pCQu+85nA6KJP+jGCFa+icr2kPvrwLhDKFkVvNcvfbS0y+uufGB8ghV3CM/y5Z4rwRd/+wXGqlqf1NHOBDvidWLveRzcmI6c9EIYq0wIj2qOzj3bIGlCT/RO6iTn7/UPfpINEbz+4voYb9Y3Hm/+mv95PuH5pKHMJxcqj6C05oJkK1ixNiU59TqfDAd+SCDgZATb9s1hkJIvK/tLbq4rzcU450efYMWXlg560FK/N/m03id/YPIL9pdvc5fI4YgIs/s2B7s9XF9w9YfxZryDOV+xvrG+sb55t0+0fv8byniqMBfgfPl+m/lqNRiGzEtceoTtWd8RcOsOYT+5yH7GuH2lZA8gCAwTbA8o0ypHfcv5OzBOyhMc/HbUFwd+3rO+Mz6Mj6t5kPWC9YL1wm4X8HgIzHjIKt+FanOpwgK/m5Kc+gffzT9+0jMTLC+07Tm25FP5bJEH0nXAmGCN9XuTT+t9fxvBXaKuQkRorCpSxTV+WuVTiHEuryT+ZTxp/LE+sD5I/mA8Hng88HzQmOfDYuM55FYdVyzXmham7KjZw/f65kPJ9q8NAQ6Mu8yBcRyIw4E4HIjDgThXciAO6yfrJ+vn5U2ZZoYJmaVbYLaaFBb4iZTk1H+yLVt/BFz4BMuMgvJuhWFwc11pLsK58r3+86VVGFSN9dsYkHqW979P8FWICCMmWB+eXJ7xEoxWPfWZn5cR4PEnduxYH1gfpCggnl8b4njIqz6JImOWosRHU5KWDq6/+cdvcOkOoZeZDJRPcLBXnv53h9B2WIZevLk8M8fMzDEzF+z5keu7vEwg49908a8ylYB8gZWf1WCYNi9x6U9swvoHAfdMsM3HTPE1c/03YEywxvrtvnCe5fRWzv9GsOITXD+5vMnN9xlfyReScWAcWA94HPA80NjmgZzygyg35SkWX2pKUuot/jH/+C0umWC9kwgbwXZFWnxg1noAE+l/7IFxPCk1tkmJ28PGlt55ksvzPMjzBs8beueBstpLuFB52GZkmK3o8URyaiabr/5DgH2CZQaNfYLZZ4595thnkH0m2We0IfqMss934/x+ZZRtR62lQmqc1fpqSvKyp/1n/vGbmAlWbSOzOwQzNczUMFOjl6nh8jxv8LzB80Yg5oEi41nkVZ2SLFUDClMSU9uy2ep/BOowwVPkvKOKUisBKO6vpTzBAcgOIRha7/VLAQPa5XVXPjBGsHJiXP3lkwZZ8PDg+hhv1jceb/6aX3k+4fmE5xPt80mttRoZpVvswXBW60Pzkpd95H8TkN/IgXGKO4QxHeQSIe064IV5yakL9KrHleQTfGLveZQWVGLE9X3EImHnTycQ2z4KfYfHqxYNvIIPxAqemaGmp1eUsSPrWB66D4oT48tUa8aFjCJ07deOxxsHbnLgKgfu6poHLlUdQ0nNecVDb+fcpNRReu0RLq8NAQcjuE/0FFAKLrFigwFWSMcgerqmFGn+Z4JjNNfvTT6t9wuqM0BssN+M4MirEB4mHZvsCb9XHvgeVos6kae2jqNSyZN64vp7hgmyRt1fZYWV+ODPa3DNrAEYOa0fcs4U4N9/W4/b5o1Bn6TOuvrXm/x8X+rfM4cuYcUHO9G1bzvcOmc0DCEhmsZPY8LvzOEL+GbRFnTu2Qb3PjdFtD/jyCV8/dpm8X/3PDfZ63hwhUf6oQv4etEWdOrZBvc9P8Wmv2cOXcCKD3bJmI8BQmgjS9/85a/yKz/eg0ObM3Hvc5NFWz974RfkZhdj7pszER7ZLOjzmdb521/t5/q0fS8Z78szPhuSflbWFuJcxT6bIWCBYdzjSUvttLB2E4FLakCA3SFkd4rL5Q7x8gPf4/cvXof2XaI1uzuU5FXgX/N/FN3bb3g8bn5kFEKbhdie37zkKLauOIYn3rkJLSKaI/WdHTh3Oh9zXp+u292lPtuhZw5ewDevb8F9C65Fpx6xmtvnD/eWQGy/emrPsnd3IG1ntuiTRxZOQ2yHqAbfXr3bl4qxKoxg2VhNVxnBZCD6ok/phy7i60WSIS29V2Kal/1Lhfmr0xDbPtKn9/tD3w5sTMeqT/di4h1DMHp6f/z8vwPYs+YUbn98rLTwZHemJjce9I4fLq/dXaAxj6fs8r2oMhVJhBzwn3lJqXdrsOW4iI8IuGeC5eOEbStXN9cBY4I11u9NPhJT410AACAASURBVK33C4wZfneHCA9VMcFu2kNMsGIE05aqFnnVRjD1+4yHRmDINQlQnv/ylY3IO1eKuYtniPe9/fgPiI2Lwm/+PEHT+5XJWKs87spvX3kcG745jPsWTEGnHm1s8vnr/fWVT+/zntpz5tBFLH9/l9j+vo2Y4NCQBt9evfgQM2tjgp+fItrvlgnWMb5dMsEGA04fyMGKD3YLJvi2lDHC0NQyfgKhf/k5Zfjw2dUYNb0fJt0xBGm7zgkjfebDV2PwmG7CONeLJ5fXNh8Goj+5v1hfL8f4K6u5gItVaTZzrsZkbj9/+Ip8H+07fkwDAm6YYPuJTMpJNe7+BiYwTgko0y6HNzm93Q+EERwR6r0drplgz+12MoIfHIEh4xJsTMt/X9qA82cK8Md/3YywFmFYPHcFWkSEYfbLN8hMWXBw/emzvdi/Pt1mBNuZjuDU7+/6Glt7/I2PdiZYX/+7eq+38Rzs+7nnSvDx//2M6+8dhmGTeuLojmwsf28nfvfsJHTt2zao487f/crv06evjBfj5cv8Y7GYkFm2HSarUTbdrM+nJC37qwY7jovUAwGXTLBYASmZbxQGw811IJhgwaBqrF85Rri+5Qur00GGsP98gochPCxWMFOe8CQm+IEXr0NcfGtpV9ZLebpfnFeBd2V3CJJ3+oMjMPSa7rbnaVv2wIZ03PzoSAwc1Q3/eWkDsk/kiXo6dIvxKI+W+rXqx1evbkbG0UuSEZwQq7l9Wt+vFS9/va+xtcff+J05fFEwwcJ397nJor9dMcF6+0NhmBWfYL3PB6P87tWnxK7HHxbdiMiYllj1yR6kH76ERxfdiJAQQ9Dns/rOh/y87HWjYT4Ohn5xfzT+/sivzkChHJcEA7JSElO718O240c1IsBMsBxI05iY4HMn87B12XFMunMI4rrF4PDmTJCBMuWuoWjVJsLGGNdU12Lv2jM4tisbRZfKhXEc37stJtw2GJ17tVX58Fmx4bsj2P7DcYye0R8Tbx/swGxVFFdh8bwfEBoWgqc/vg07fzyBPWtPo6yoyinob9YfRmHA1V1sz589loddP50UzHVNtQlRMeHoldhR1NM6NtyhHoURvP7uZPQZFo91Xx0URhYZGYPHdBftDQkNwZGtmdi95jTyc0rRvEUYeid1wuQ7hyI8qrnD+7S2X0t7XPu+UmgYcGhjBvZvzED++RIYDCHomBCDUTf2Q6+hHT0yhMd2ZCH13Z24afbV6H91V2xfcQyHt54VuMa0j8RV1/bGsCm9hIGlMA81RjP2/nwKx3afQ9HFchGcFt+rLSbcMQSdyS9bCRwzGER/bvz+CH71xFi0jGyOtf87iEtni9EuvhXuf+E60f963ucLE5yZloddq0+K4E3qf3LbGTiqK0be2A9hYSLSDe6YYE8McfbJAmz87jAuZBaJJndMiBWY95YDQ5X+uv6eZPRJ7ox1Xx1S6VI3TLozESEhwJFtWdi95lQdXRqC8FYtHcbHu0+tEjo47tZBMFbW4M25K2z9xswgM4O+MIOsN01Hb2oslYIFVn4GWO+am7Tsa412HBerBwLMBMsr/cbEBGthJshAomAjYpVbxYYLY7m8uEoYQWHNQnHPXyaJ/1OY4Y3fHgH5xJJxOuH2wQ7MFj33lsoITtuZhVN7c3D6wAXUGE3oMbgDwiObC4NwxNQ+6NyrjXh+64rj2PT9ERhCDIjv1QbhrVog/3ypMMjJKLtz/jXo3LOtjblWmEZ6X252CVqEN0ObjlG4kF6IilIjxtw0QNSz7suDwtCMaNUS508XwFhViw7dY0R2grCwUPE+Pe3X0p6MwxS8JWVGEFkQ5J2MFe/vwtHtWWKB0KVvO4SGhthkomwdfYfFu2XmKdBu2bs7kTy5Fy5lFqEkvxKdesaivLha9BO1Y8zMARh/2yBRX8HFcnzjpU87dI+11bd95Qls+PYwkib2FDLGtItAuy7RYrdg9PR+ut+nlwnesvwYKIiTMKF2tYhohrzsUpQWVgo/37ueHi900R0T7Ko+0tezx3Lx5cJNgjqK79NWLIQUPaDAOgrSVPqr5+COuJRdLOlShyhcyJB0aexNA4Q8v3x1yKUuUZAfLbiU8VGSW4HW7SMQQllBrFYU55YjJi5K086OlvHKTGDjZwL9vTPD79O2s3oljL8LlUdQXntJMuUMWJeSmHptPew6flQHAhwYF0AmOGiBcbJPsB5H/rKianz/1jYkju+BpPEJtkCu9V8fxs5VJ0TWiVsowEvGxxUTrNRXlwlWGIx3n/oRxbkVLgPjMo/lgQL4yPi4a/44dO4tGbv027osDZuXpqF12wiRaSE0VEQ82YwhKkOGOAUhkdFRXVGDTxesRVVZDSwWC6bclSgMR3pfeVE1PnnuZ1SWGUV7+o/oIhg8ve2n+j21xxUTfGhzBlZ+tAdRMS3x2z9PFBkjCE9iCg9uzhQp7po1D7MxinX7L21HljCC6Uf9dN3dSbbyp/ZfwHdvbkVIqAGPvDIN0e0jhfG49K3tGDo+AUkTetoCxX756iB2rjop+vTWuWNs9RETTEYw/WzGtIop1vs+PYFxtAPwv1c2CkzufPIaxHZoJfrLagFIXmJfJ94xGKNnDLAxwQ4p0lT6oGSNUPD7auEm4YZz4wPDkTihh43Rzky7JBYd1P9Kfwldum0wRs/sL3AwVpnw6fM/23Xp10lInthD6B/h8elza226RHherkA8DtziwC098z3ry5WrLxW1+ThfccButoUZklIGLz2ow47jovVAwIURLH8jbT65nq+rzEU4Vy7ltPPPIRPDEB4aq2Ia9clj+4ZrlF8pHzgm2LP8zj7B3ttbnFfpwSfY+/Pi4Dk3+NCH/l9//FG4Dsx7+ybbLp57JhiCmbQzwbdKNjCAd59eZTeCbT7BknzkO5p++KJwU7h6Wl8neT5bsBYXM4vFlvLA0d3EfYX5o63t+xdQHlr77r5iOMfERQrDWd0+2uYnn83hU/vgut8m2uRTP6+Ud9d+b+1xxQR/8vxawdg6+mxr7x+FCSYW+35KDUa+pXKaTZKH2M7MtFxMunMoRk3r64CHuv3F+ZV490mpTx9/5yZb+xUmOLpdBB5dOM3p/a7wofrdvc81E3wRX7+mYshl+b+W/cV//fR4dB8Y59BfJpMFi+esQGR0C8x+5QZQ5g2br/Hzk23yu2aCIXJkF+SU4qGXpqId+dq70Helv0iXyGddjdeWVGkRRrr06KvTHJ7/5cuD2LX6lNjRmPKbRIf+cIeXp/Hm63zlbvzy+7SPL+4vlXeUzu8l65+yM1F/fcsq24Vqc5lkQ8H63rykZY/Ww6bjR3Ui4IEJVggj+1dXOrXX8ToQgXFSVgVt9deVx9drKU+wHwPjomRjvg5edeWzp0iTP9ZeytPzrrNDdJcJWM/95Q0fsqRevv87oUbPfHKb2PKlFzszwfb+cc0EA+QnaWeCaRte3p4yW/DaI6kw1Zjx0EvXo13nVk79vXHJEWxbfhxDr0nA9AeHi/uKMSQxf7IxJON1cFMGfvxkL3oldhI+rmr92b36pPB3JZ/NmbOvts1arvTZXfvpfe7aIzGLdmOPtsqN1bV449Hlgt1MWTxTGHSu6vPUH2k7JHcIcv+466lxTs9vWSa5Ewwa3Q03PXK12/dbzRZQFhL6/enT26XDVQzA9h8kd4jkiT1xw/3DNMvn7n2u+sdVYJzZZMai2akwmyyCmSefbukDIC2e6EcLpOrKWuFjfjbtkvNhGR704YcPd+HwlrPCFeL6u4ehQ7doJ/2q219qfTm4IR0/fkq61BG/+uM4B33Zs+Y01v7vAAaP7S5SE3obT3y/fvMR48f4KatQvfNnQyhPp8LlVh2XJj0rTIgyRqX0WaWkh9BpznFxXxBgJlieY5oqE2wxW3D2eJ7kc1pQhVqjCUe2nhW69PQntwlXBJpM/MkEl5cY8VbKClHHH9+7Gc1bNnNigim7xU+f7UP3Ae3x62cmODDB6uwDyprhyJaz+OGj3SLIiXxt1UzFnrVn8PMX+zFoTDfBLKuZOa3t18sEF14owwd/Xi18ged/eAtCyPdcxVxrYVIUJlgYwfPHOT1/YGOGOKCh7n1TrUVkA7mYWYTSgioRcHZkm9SntLAhH2yqX2GCyS3jhnuHuZVP6/u0MsHkikK5q739wpqH4vG3b0LWiTxdTDD59H73xlbkpBeKKuK6xiCRXEQm9URYM/LZhc0nuK4PN+nToc1nsVLWpdsfH+OgL/vWncGaL/aL3L8zHr6amWDVzoRe/ebyzMQ25Z0Lk9WEjNItsMIs28CGJ+clLX3d27zI9/2LgHsj2MbEOgRBOwW5BswdQmP9KhfGegXTUmqSwDDBnvGzuUN0UZhgz+XFdrQrd4hxChPs/Xnhemu1YsePJ4SvaFV5jUutcjCCVdkhRGCcqn9cukO4ZU4Bl0Zwnf52MoJVzJ/kG6owwVJ7yXD/4UOVEax6nysjWG/7qb2umWCp/gwVE0yBcRTc9/4zP9mN4BBpMaFHX10zwfb+3fXTKREEKNjvP46FxWwV/tye+tRmBKuZYDKC71OYYPv79b7PldtCXVyo/ZVlNXhzznI0axGG+R/M8oqLS3cIL/pALz198KII+Du597xgncmt5O7/NwlkXLuSS+kfl0awrE9ujeAgz1d69Eiv3nF5feOU8WK8fBmPuVWnUGzMUr69aSlJqYP8a97x27QgUMcInixHMyuPSif2yPFKgq+vey25Q/jfJ1jZH/BWv7/uF1Sno9CPeYLjI4chIkzJruAez1ceWCLy97aPb+0SX1ftc2UED7mGUgp67y/lfeu/PiSMJQpMIl/ZLr3bIrpdOFqENwcZ5hITfKuI3Kf+37TkKLYtP4aR0/oKH1R1/7gygun+eyqfYPK9VOQj42qRzR1iKtp2prbTzy4/ZY3YtkJyh7iR3CHkLXLFN1QcwasqT9vfCntHTLD6fa6MYL3t99Qewoe275XT0sgIpowU//yD5A7x2BvTRQYOPf1D9R2Ts0MQ03vn/HFOz68jX+c1p0QQIKX6srUpLgrDr6c+bSNSqTVr2QwL5T5VjGB6/w460e/bIyJAjw55qCuf3vcpGNAiRekfyR1Cyh1873OTxPxhsVgFNoTR3H9OR2QMYePY/+pruxEci/vESXTSXVf1uRovtOj69vUtghknnAivuv2lrs9uBHcSxx6r579969IFE0y7CjMfltwhPM2PfJ/xYf3Qbk80lfFiNJchq3yX3UazhsxISV6yUovRxmX8iwAzwYo7xGVkgq0W+avuY9+KwCudTPDrj6Si1mjG3MXTRSox9Ur2H/dKPsFqJlhhZgeM7CoO4VCXL8qtwHtPrZLzBMuBcQbgvad+QlFuuZwdQvEJdgyMG3fLQIy9eaDD+8hI+ujZNSi4UGYPjPMzE6y3/dReT+1xxSx+/H9rkZtdjGt/m4QRU3t7ZTzrMkqemGDKgvGvJ1ehvKhKznoRL/xsqU/nvDkdUdEtHep7+T67n7dwh9DABOt9n1YmmNq59O3tOLHnPCb+aojI3+uJSfGFCa77PkV/lUUcM8Hadox8YbiYGWVmlPXG8/jKqTiAClOB9MU3YFlKYuosHz///Fg9EXDDBCshKgoz5/46MExwjBwi471+JU+nku/A12tyhQgcE+wev0+fXycyCNTnR4FjQ65JUDF53vvvrZSVqCitFhH0bSkwDQbQ4REbvzuKvWtPy0awwgRbcTGzBJSxgbaSH/jrtWjTkZ6xijzDqe/sFCybdFgGGcFS/f/+6y/CL3PWYyPRf0RXlBRUIKZdpLh/Ni1PZDegFGm3poxG9wFxcmgUsFG4XpyQU6TdINKA0fvszF8s7n1uikN7D2/JUjHBox30hw7u+PmLAyqfYCv0tt9be+h0MDsTPEnUf3BjOlZ9ug+RrVvgzqfGIa5rtGAOywqrxOEMI6f1QacebWx42ZlYCT+FCaY8t3f8cSy69msnMalmi2BwBZMfF4UH/3EdQkND8VbKD6JPH/z7dWgXHy3wIaOYgt/oUBT6SUywNPO6Z4Kl+vW+z1X/uGKCqf8vZBTh3y+uF3mAb5kzCj2HdLT1J+kJHfbSrV87EYDmzARL8rnTBzp8hQ5dGTCyiw2vpe/sFG4R0ljpLk5zq9tfCv6HNmeK1HZ9khUm2D6eXDPB3sdbfecnfl7yovd1fmf8GL8rRX/KanJxoVJKTSl+oeidMiRVmqD5F3QE3LpDSCs5+/a0u+vAGMF03LC2+pXtk/qWD4xPsN0dwp185Erw77+uFzlIff3ZmWDv/aXgtfrzfdi/Pl0Yod36t4ep1iwOFEgYGCdSnpHxqnaHIPm/++dWUH7aZi1C0bVPO5jNFmSfzAexw+mHLooALMkIlpiQ9d8cxo6VJ0QddBhC9ol8zHh4BAZc3VXc37r8GDZ9f1Q6LKN3W0S0ao7882UovFgmDsv41ZNjxWlnyvucGUF7e137BEv3XblD+NJ+T+1xxSwSW7tk8Q6c2p8jjD0yYonlzjlTKPCe9QdaHHRRMbaO/acwwYQFuQ7QIQ9k3NFBIXQYA/UDpRij0/0ITwoktPXpgPYwGc3iJD5KQVYh96mjT7DdHULyCXasX+/7XPWPYgRLAWiSO4TSn3t+Po21/z0o6qUDOqLbR4i8znTKG+2OjL15AMbfOsiFESzpl6v6zLUW4btNOkwLNVrgFeRIOkXp0u5/YQpCw9z5BEvtd+UOoYxfxQiWAuPs7hD1nX/4+eDO94w3463FvvGXfaHWt4zS7ai1SN97g9Xw2tzkpU/5+u3n5+qPgJMRbNuXVOLrlX0NN9eV5mKc96NPcHzUMIgUaRrr1yuvu/KBYoK1yJd3rgT/+dsGYej48lMzwVrqIyuk1mgRp7Ud330OVRU14rSspIk9kDylF7ampmFL6jFhBCsp0qg/KLXV+m+OIG17ljB46bS2q67rLSLvv1q4WRjET318q7QPJDPLa744IE6OowmnT1InTLxzKKKiW9j6lw5N2P3TKenY5CoTImNa2o9NbqM6NtkN86e01x0TTPeJ2VaYYCVFmi/tJ6bcXXsUZlHxfVX012IBKEUbGVZkuLaMaC6MYTrog06189Rfap9gwnnL0jRxoh4Zv7RwoZPihD+1jDdl9iDf7eO7VH06qSeSJ/UQzCrlvyUXFzoO2B0TrJZH7/tcMbN0KMU3Kp/guu09f7pQBGieO0n9X4vw1i3QtU9bDLu2N7r2bSsfm6zkCY4FnfimtNdVffR+chHZuuwYTh3IQVVpDcJbN8egUd2EUd08vJl43l1/0fN0zLjCBN/2+FhbfcQk7V2Xbss0Qj7BWsdbsOczrk/Ov+Ll+8X9J/sDBvl721T1s9CYhYJqaacVQHFKUioFy/DvMiLATLDMTF0uJjgQK027T552ZpiZkSuPGXH2Ceb+5PGizjLC+sD6wPrQUL53tZZqZJZts52MagVmz0tK/eAy2n9cNdFBiw/MskVl9YmerJvZYCbYrkeLD8xaD2Ai/Y+SHYKZBmYaFOZSHAehg5lylR1Cz/N66+Py+vqH8WK8eDzy/K51fs+tPIaS2hxhMFit2D0vOfVqtkIvPwLuA+Pkj7UtEMHNdWB8gu3bxN7q99f9AmMGCv14Ypzi1uEv+ZTJlt8nnQHfFPA4pjoxjgLraObk/m86/c/9zfrO471xjPdqcwmyy/faLT6LYWLKsKUbL78JyBJ4YIJlcGzMlevrwDHB2uq3r8TrV97/PsHJiAiLVTF/9ZPPpqpe+sNfeHB9l7+/ju08Zzs2+c7510gCcf/LPrqXv3+4P1gfeTwqTDCPR0/zwbmKfagyKVmgDP9NSVr6OzY/rwwEmAkWPsFWMBMsTWbMPDQO5qEpMOWsrzxeeb7i+epK3xksqbmAS5VpNovPUm3p+Pio5ZeuDBOQpXDBBNvStcrMk+frSnMRzpfvV/xcXpiXnLpAL6wOvrRRyYgIVQVMykG+dmZSn3xK0Ku35wPHBAdGXm/t4fsKM8H4kysy6wPrg8RU8Xjg8cDzQfDmQysySrfCZKlRiOIFcxNTX9BrI3H5wCHg3h1CmSxtR7/Ik2ed64C5Q2is337UlGv5tN73PxMsG/Ne8NMqn+3jxe+Tj+KpX38znoyfMIZ4PPF4EjEGPB54PPh/PiioTkehMVOx4M6lJKV2DZw5x2/2BQFnI1jnWypNRThf4UcmOFL2pdUpR32LB4wJrq9g/DwjwAgwAowAI8AINCgE6ECMzLIddtLZav3t3ORl/2tQjWgCwjITLDNBzAQzE8JMiP+ZEGZa5cAhZhpFRjnWB9YH6cjIxv+9uVBxFOW1iuuvdX1K0rLJTcCmbHBNZJ9geTAGjAlmHzzp46f8GA/Gg/WBxwPPBxICPB82yvmwwlSAnIqDtnEeYgi5ak7ikn0NzkJsAgK7N4JtKzVlxeb6b8AC4zTWb19RepbTW7nAMcH1k8ub3Hyf8ZUYNsaBcWA94HHA88CVMA9kV+xGtalMNiEN76ckLX2kCdiTDbKJDkZw7+hJMKhmESusXq8p953/fYJjxGyupX698rorX1CdiUJjhuhEqxX1z3IRmYzwsBiv+PlL/mDjxfUFVz8Zb8Y7mPMh6xvrG+ubd/vH1fe7xHgOudUnFYPQ3MJkbj17+IrKBmkhNgGhmQlW3CH8fmKckh3C88r8lQeWwGpR7w9r17rkST0x9Z4kkduXGZCGxYCkH76IFe/vRpe+7XDrnFEwhJKv4OVl8tIPXsSKD2SZ5o5qVHpVlFuO959ejfCo5pj39swGM17Sj1zCN69tQaeesbj3OTrWvmHpeTDkPbH7PJa+vQPdB7bHr58ZH7RxlH7oEr5ZJPfN85ODVu/lnie4fvfztAW1yCjZBgvMyod8fkpS6iLtX3UuGWwEnJlg24lU8krYyzUdm+z/PMEqJlinPMIgJMd7hUnWeB0wJthL/QsfWIoHXpyC9vHREvOtQd6SvAq8O/8noSv9hsfjpkdGIDQsVDx/5uBFfPfGNo961CuxI+54Yqzm+nzBUy/+dcuLD8zrW3HfgsnomBB8faiv/N6eX/bubhzbmS366ZGF1yMmLsrn/kg/eAHfvL4N9y6YhE492vik/yTvsnd3gk6pk2S6AdFxEZr08XLohzd8694vyq1QGcEzdM8PeuvzV/mMI7k2I/ie5yY1mv7Qi4+n+eDE7nNY+vZOlRGsf/7XKw+Vp4XsN4u22hYoWufvhjBefMGD229FfvVpFBuleR2wHk9JWjYg2EYd16cPgTpM8CQ5eldZ6VAUp5qhcr6W8gT7MUWacliGYDy81+9NPq33A+MTHOMVv1eEEXwt2ndprbm9JXmVeHf+KltPz3hoOAZf0108f1o2gpu3DAMZuxJ1pPykj0OH7tEYNb2f5vrsK//g9ceOH09gwzdHZCOYjp8Orj4Eur4zhyQmuGs/NRPsG747VipYTUJHYQRrH7/q8XHmwAWs+GAPuhI7nUJMsBLN79v7gjl+vfWXaybYN7x9xdcXPNJVRvC9z+mfn7XOf97wu9z3Pc0H7pngwPZv+iGVESyY4MDWx++/svE1mkqRVb7H9rU1WCw3zx22fLk+k4xLBxsBlz7Bii+Qlr+B8AlWfGm11E8+Of4oVxhAn2BP8jkxwRraU5xfgfdkJpgU5sYHr8LQaxIcmOA2HaPw0MtThU+yP/AJ9nvWfH4A+9enCyO4Q4LkW90Q2xEMuVd/vl9gJZjghDaMkxzLoNaXYhUTnPL2jAajTxmHc21b7oIJbqLjwNN8cHzPOaQqTPDT44Om/y6Z4CbaP01VL9Xtzqk8iIraAsWGW5GSlHpTsA06rk8/Am6YYGXF5f1vYJhghUH1Xr8976SSf9G3vwXGTBRW+zEwTjDa3tshMcFT0L5LtIpJ8NxutTsEdfn0B6/CkHEJDkwwGcEPvzxVlZfTN1z8ha/e93z92lZkHLlkd4ewnezVsNqht92+lP964WZkHM3FfQsUJjh448YXee2MVvDkdHKHaCD65JoJDh5uV0r/epoPXLpDBKF/3TPBTa9/rhQ9uVxySCnRDtkssBAY+s1JWmqLjtNvmvETwULApU+w1SpFRSo+Pp6uA+ETHB6qYv4MBuiRh3xqfSkfMCbYizyufIK9yV+cp4MJ1oCHsboW+35Ox/Hd51B0qVzgF9+rLcbfPgide7VxwPPcyQJs+u4oLmQWifmmY0IsRt7YF70TOwl9WfrWDpzcm4NxtwzEmJv7Cx9GdXu2LTuOzUvTMGZmf4y7baDT/V2rTmHv2jMoK6pyChi86dGrMXBUV9v7MtNysWfNaZw/XYCaahOiYlqiV2InjJzeF9FtIrzqr8LkXHd3EvoO64xfvjoE8sEMCTFg0JhumHjnYISGhuDI1rPYs+YM8nNK0bxFGHoldcTkO4eiZVQzB/mNxlrsW5uO47vOoehiuag/vndbjL9tEDr3lBlaGQ9XDN+R7Vn44f3dmPnICPQc3BGblx7FqX0XUFlmRJuOrTB6Zj+H9u9YdULU5wqrmx8dif4j44V8WvvXnY/jkW0e5OrUCqNn9MPAkV294k141BrN2PvzaRzffd6OUa+2mHD7YHTsGWPDM217tnAXoT5PGBSHLUuP4dS+HBsWY2b2Q/+RXZz0hybOQ5sysf+XDNFfzZqHondSJyRO6IH//H2DCIxzYII9jI+MtEvYs/o0cs4UCv2KiYvEoNHdMOKG3mjWLEy096fP9uPghgxcM2sgxs5y1vd1/zskdHTyXUPFc8p4yErLx67VJ23vlnS3I0bN6IdWseG2+deVT/CqT/bi4MZMXDNrAK65ZaDTfLf2vwflOofg6ml9bfe1tMfb/Jl1LB+7fnIh9/R+aNUm3KE/9Oqzq++NlvmA5i2FCb5lzihsST0GcpEQ46ZTK4ya3heDRnVz0s/64uFuvNB8p7V/CW9fxld1ea2YH07syUFlqVH0sfrXum0EHl10g9P48Na/fN83NNLcXgAAIABJREFU+yGrbAdqLFVSFxiwKCUxdX6wjDiup34IuA+MUz4OqhW1MGbqXAfCCFYYVFf11a3fX9eBYIKFMe8FP5sR3CVa+lh5KU/33THB9LwSGGdzh/DyvqJLFSLwhgxr+vjGdYtGeXE1Lp0tRlizUNAWbFzX1oJRPnssD18t3Cx8TuP7tEGzFmHIOV0IY1Ut7n1+Mjr2iAEFsHz7+lbxQXz0tRsQEhpiY7gtFgveffInlBdVY/bC6xHdXhV4Jevb8V3ncXLvedEOMjx6DO6AlpHNxMxy1XW90KVPW/G+bStOYNP3R2EIMSC+VxuEt2qB/HMlIMavZWRz3Dn/GiGPJzwVJofqyM0uQYvwZiDcLqQXoqLUiDE39Rfv+uXLQyI4j+pQ2tuhewzufm4iwsJChTyFGnBs37W1TR5XDJ/yMaRgx5z0QphNFrEIKS2oRG5WiRjpd/xxLHoN7SD6gwLrTu69APLlrTEqWDUX6QOGT+0tntXTv3WZLUUfj27LEgapIpfFZEEnF3L1HNrBI94FF8rw7aKtkq61CUdcV0ddu/svE0G4Ep5HZSO434h4gbnFbEGnnm1QWmjH4vYnxggDV2GWSV7FKCW96NK7LVpGNZeet1pQVVYjZ4eYIfDzNN62Lj+OzUvSxCKIMjO0iGiGvOwSlBZWCZ/pu54Zh5BQA2hR+N+XNiK6bQQekY0ORR6z2YK3U1aiurIWf3h9mlikkT5uW34Mm75PU+luc+SfLxMLUEl3x4q2knyujODs43n47z82gQwdeq+6/VYL8FbKD6JOMoJat4kQ97W2x9N42br8GDZ7kPtX88eKxZ4ij159dtUfWuYDhQluF98aphqzmDdI92lxSPMY/W57nHSlo00//YGHu/Gip38Jb73jq6aqFp88tw7k4kNtjmkfKeYvmieUX7f+7fHrP43T9D1R64+W7w+Xl5h+RV+LqjORX52uQF+SkpRKkdz8ayAIuPAJ1pfpJXA+wfrkqG/mIHKFKDRmim7zb55gz+2wM8GtNWeeKc6vdOET3F0872QEe8moVF5UhSVv7UDi+AQMHZ8gWFB6z4avD2PnqlPoN7wzZlEKLwBfvboFmUdzMe2BYaI8las1mpCZloe+ycQEA7BY8a8nfxIfoF//aTy6929na1fWyXz876VN6Na/HX7zJ/Ldc5/xidJZ0SRPW/wdEmIdMi0RA/zVwi3CaBUGQ6824r7FasV2Ml6WHhMGwsOvTEVYWIjbetIPU4qjraLPia0dNaMvQgwGYUB8tuAXYTSR4U4sXvKkHuI9hNenz/0iWKZZc0ai//B42/9rxZHekyHXTQaW5OsJHNmeLZhg+l19Qx+Mv2MQwkIl+Td/f1QY/sS8k++vWt/fk7GSfIJjHdqrp38VPKR0XJNs7/FVrrr9W1pUJXYKSM+SxicAIVKWzV++Pgxi/PoO7yzSxdFzChOsYDHhjkFiQUXlN35/FNtlLEg/lHpOHbiA7/+5XejFXU/TIkjSm9oaM378eK/IfGFngt2PS9JnWuzFxkWKxVR0XKR4j9lixYavDmP3mtOYeMcgjJSDS2lhR8ZxXfyV94jUXU+PE3JmpeXiS1l3yWikBZwYN7KhSow36e7sV6YiJCzEpZ6Qnr8n11l3fGSl5eHLhZtFpoS7nh4n5NbTHnfzqF6566PPruYFT/PB8T3nBRNMv+TJPTH510PQrBlly7GPG1rc3//XKX7Dg9rnarwEA6dNS9Kwbflx0dapdycKg4wWpt/9c5tYNF1/XzKSJiSI/6/vd5Gf9/z9NluMyChTZ2OyPpKStOz9BmL/sZhkgyw+MMu2jyIOy9DARKpXgswE2/Vo8YFZ6wFMpP+Jj0rG5WSC3Wn3zNkjMGh0V69MWElhFd794yoH5uzDP69BQU4ZHnrpOrSNb+2WSdv03RFhsJGxc+Pvr7IxQ2v+vR/71qVDyWbhiYlTDDtbijTVypuYa/oAkbvCqBvtWS6U9332/DpczCzGjNkjMHhMNwemTK3fCpNDLO99L0xxaM9W2W2DtsAphZl65b/ufwexe/VpwbZe+9tEt+8necg4UnAU2/Dy+PLEBItFwp8nOMhjrDbhjUeWC/Zw/oc3Synx5J2D9576SSwYHFKkeWE6XfWvNyZYkUs9/ol1U+R68sObbcy4N6ZVfb8kv0LsEIgcvu/MdGCCidH6zZ/GOeBvrKzBG4+ukLD4aBZCQyhPtgFfv7pF+JGTqw258qj1y5VPsDv9U3ys73z6GvQY1MGhfy0WKxY/9gMio1tIgacGg1gw7vjxpHBlmHjHYCd9pzFAY4HqIyacdHfSneSq0Mdpvv18wS9Cd2mcDhzd1SUTTPhv+PYoKCsIuaJMuH2QDZ+fvziIfevOiGDZIdd0F+/X2x5XTB8tFhW5R07r4zR/0KJRkVuZXxQmWK8+u6rf03ygMMFi8abK0kB4O+jnBzeL3S1/4EH65mq86O1fNROsdXx9/epmoRf3LpiMTj1ibfqWtiMby9/d5egmo/N7rvf739TL51WfQIkxR/rcWrEnJTl1BFuWDQsBZoJlprSxMcH2FGmOCnnVtb0Q36etV4aAGF0K2qPf05/cIhjilR/txeEtZ8XzU3+XiLju5LvtvFImg+ODZ9aILeS5b94oGC1639uPr4Kp1ozH/jlN+Nb6wgTTexY9slxse/7+79ehfXwrp/fQVvO2FceFEUBBg+7qccd8UvlDGzOx6tN9wk+Ttt3V7SQmkHw9yW945sPDPbbDFY7emGApj/MYp/e+8YcVMFbW4pHXbkBMO/J5lph0T0ywOybHlVzemGC9cmk9+4MMS9oRod8zn9wiGGKFCXaFP733nzIW5HLTul2E0K/XH10hdiZc6YVzdgjXDA+5Xbw+e7lwRSH3D3J5qPsjnKgfyACnnYZL2SX49C/r0LZTKzz0j+tszO47T6xCdUUt5iy+ES3Dm4Ha+bqsuw/+nRaSrZzGD7kbKLpLhqyrHQNqP7lmfCLX+eA/rrPthPxLrnPu4hvRnOr0oT11+80XudVMsD/0RgsTrGbc1XqvHjetYlvq7l+t80ewcFr27i6xqyEWaQPjbPPA3nXp+PmLA2JXi3zmtY4/LufbGTS0C36uQkoPK9nAIZPnJS0hIox/DQgBF0yw5iQFYsEeCCZYYlD1yVHf8nRkMgXHyTuT9T822cYEe26H3SeYmFVtyRyK81y4Q4zrLp539gnWhiN9LLOO5+NSZhFKCqqEMXFka5bA46lPbkFoqEH4yX7/xnbhr0o/8ukcOr47kib1RFizEAf5v3pls/Ahvm3eaPRO7iTcKIipS5yYgBvuG+a1f50+erI+kBvCW3NXivoff3cmWkY0c8Jt//oMrP5sP7oNkFhEd7hKJz7Jye6fn+RQjoLhVn64F32SO+HWeaMd5N27VvrYCCN49nCH57TgSPIQY/nNa1Ld0iEIwJFtkjuEMBr+OMZJ7jcf+wFV5TV4eOH1aNMh0nb/vack1xGJCY512V4tcrnDw1e53OFuqrUg+0Q+LmYWobSgSrB15BepLLiI4XUyguvMB4vnSFiQbzmx9Wq9eOL9m9CiZZgDDk5GsJv5paKkGm/P+9HrFB7WPBQpb81A85bEyAOf/N9a5J0rFUYwBWPlnC7AF3/bCPJpnvXYSNG/FSVGvJUi6e4T781E85YUWOk4PinIjvyauw9oL/yOXemJgutHz65F/vlSPPjSdWgX30r4J//n7xuF8X7L3JFCLl/bo5bLF7nro8+u9MbdfED1UJClLUXaM87jXT1umrcI9al/XX1f6o6XYOGktJfm3xkPD0dshygxlsg4rig24r6/TkaHbhRjou17wuV8w+lc2X5h/8gW8Jcpyam/8TpxcIErDgFmghspE2zPE+zZp4kYtB2rTgqfTDIqXP2EESz7ClP504cuIm1bNk7uyxGMGQUz/e7ZCQhrEWpjttIomOqDPeg/Ih43PzYSqz7ZJ6L27/6/iejcW/Lh9YUJpkhoxZAQRnB4M6f37N+gMoLpo+jG99gTE3xky1nBfNuMYJW8CuOiZoL14ujJJ9gdc/ambPgJIzguUhMTrEcuX5lgd3K5YhR3rTopfM3d6RrtOrg0guvoS10juKK4Gm8//qPY/n/qk1nCt1tdv1YmuLq8BtQeCvr84/s3edVTRY93rjyJDd8ewfhbB2L0Tf1FMCW5zNyWMhq9h3US76FFpM0IfnemYGrrjgMnI9iF77jSru0rT2Ljt0cw7taBGHtTf6yT67w1ZTT6DpN89H1tj1ouX+TWwgRr1RtqR32YYHU94RHNfOpfV/NV3fESTJw2fH0EO1c5ZuCi3brxtw0Uvure5le+X7+Yo/LaS7hYmWb7XLZoHtJ59sAlF644C48F8ooAM8EyE9NUmWA6lW3njycR2yESw6f2QZc+bURgDgUXKVvUChNclzEg5uPbN7bhYkYRpt6TJAI1FMbEbDLjrZQfYa614A9vTBPuEcKPkraLNTAU7pgfenjRbJU7RJdWTu/b9J3KHeKhq4LCBOvFMVhMsB65As0Er/9K+nBTwNnw6/sgvncbxLSPQLOWzfCqyvXGFyaY9G3Rw8tFWj1yP4iKbukTE0yfxn8++oPIePLYGzeiVRvH97jbcaKsFe89uVqcxki+mnSYjbHKBHJLEAF9BsBiVrlDkF9951ZOTDBlpKCgJ3LlEe4QLnYMlPFTIgJkVyOuezTuf2Gy8KumOue8eaNtZ8bX9qjb6YvcVyoTHBsX4VP/amGCg4WTyWTB0sU7UHixXJAMFIRMmUfo1NB2nZ3nQy3zbX13UpvS8xSYmlm2HRQURz+DAS/MTUxd4NXa4gJXJAJ1jOCJcn5KxUdGyRfs/rrKVILzsl+M/7MqeK9fymesXV535QPjExztFc+FD6Q65cPVqynSiXGUHYJSpF3Cd29sE6m+HnqZfAU94/PGI+RHacacN6chonULh/Iv37fE7g4hmGDn/jhArgefHwAFy1Cgmrq+NV8cEIFwA0Z2ET5sIpCN8pZq6K8Pnl4t0p05Rr9L9X+9aKvwlRR5UmcNcHgfXdA2MaXjmjF7OAaPpvygrvVDyvO5TbgkSNkQ7O1zzQRL9+1McFfMfHiEeD8Fh9lxbCkzMVJ5O44UxCVle3DNBFM+3j2SO4TwCXbE25k5k+7TgoGwcs4OYYWe/nWHh5IdoldiB9zxxFgnPO1yTUWbuCi3eJM/LGH02JvTENW6pUP7XpF1zTMTbMejLhNMzNaHz/4sAjdp52HACMraYS9Pbj6fLVhfJzuE6/llyds7cHJPDigjxejpat9Kz/MRpUrLPlmAW+aOElkwEickYNr9wxzw+HbRNhFgRnor8gqrxielcfv42XVCd6XAuC6Q8kkrbjPO8/P/XtqM7JP5uHXuKCnLy4QE3HD/MAf987U9avyUgC9J7gEO7yej4GN5zCkBfRIT7Js+uxqvnuYDJTuEs0+w1F919dMfeEjZIZznD739S/LpHV/Hdp/Hsnd2YtJdgzHyBm3zqcT8Bu972pjryzemo6j6rGQAw3B+btLSLnq/2Vz+ykGAmeDLzAR/9vwvtlyWvqqFMIJ99Al+O+VHVJRWC79ChZkiNokOxKBDK+inMMG7fjoNCizpfzUdUiAxW6nv7BSHY9ij0e0+jhcyikHR7vSjACMlV6oWZuKLv24QvsfkT0l+lcS0Uc5Tqpf8i5UUabfOGwXKICDksVhFHtPtP5ywp0ir46usZiz86ROsB0d/+wT/+wUJK2H8XR0PYgijKXDOCuiRK9BM8FtzJV0TgWsyg0++55TpYJ+sa26NYC8+wdSvdEgCpRgjPf7d/5sgcu7S/+fnlGHJm9sFc2ZLkeYh5iAnvQhfvLhBZBIg31rKI63oDbFuW1OPiTR/A0d3c2By9/2SDjrel3w0Kefvb/48XpRT63vWsVx8+YqU3u/WlFEilZl0zoEVG79Lww5Zd2cvnCoYZE9MMD13YEM6Vn92QCx6qX2/fXY8uvRt5yCXr+2pj9z+ZoI9zQd6fILJl94feFD7XI0Xvf3rC06nD1wURAftmFBmG8q5TW5hEa1bon2X1uIwH1exElrm3abE6PqCR62lCmfLdtg/1VbD71KSl/7X1283P3f5EXDDBNvX4srJcQqXVvc6MExwtI2781a/v+5LJ8b5LzCuc2QyIsIUJtg9nnRwBH1wKZWWrz/FAKUPqcIEu8sOQXVQzsxRlOMUVvHRpkAy+ijTB5uyLpw/Uyg+zuRnSR8M8rG0mKyCcaSDNOiDS5HwxFjRh5eCcmgLmILj6vbHZ8+vF0Y+HWpw2+OUb1hilN3pk3J/o0gBdVLI1alHjGDYpj90le1kMkrBpk7cTyw2BQmRPGT83PHkGHTuSXli3deXoWJyKDiN8FDKH96ShR9tPsGjHOTdu+4MKBXVoDEKE2wVbDix4gqOlJuWThqri6PEBFudGD7C46iNOeuA258Y6yAP3VfYz4cXTkVsXJTtPvmiSliFoVOPNoIZnP7QcAwYGa+5f0NCKCetndlS42Fn9BQm2LH/nJlg1/27+vP9HjAyCkNeMoKBo9vP2YIEb39itJO+LJ6zUhUYFyHu1xhr8fnzG1B4sUxkJqGDGygbyflTBRg9s79IKUbjIuXt6V71j4If1/33kEhrRuOFDiSgnMsXMovFzs3Ym+m0NoXJldpbVW7EO/NWgQ7JaN0mHI8suh4hBqm/1fq+dcVxF7pLY6lMpbttRP+6ZoLt76OTwyiQT6mTDsgQNK3M1Sr67Et71OOB3kdZK5zHnKPc8fLJiPXRZ1fzg6f5wJkJ9q6f/sDD3XjR078SE6ww5trGl8lsxjevbkXOmSKEhoUI1x31j+ZCWoC17RSleb71Nh/zfYnbvlSZhrLaXAXuDSlJqfTh4F8DRoCZ4MvMBNPKm6LK//O3jU6TmVa9csUEe3pWnX2AjN6N3x0Vx4xWVdSgTYcoJE7sgWFTemBL6nHBeilMcFlRNbYtOwY6lKCqtAbhrZtj0KiuGHPzAGGAuVpZK4aPkiVCK9NADCEZlpTtggwRClCbcMdgwUQr9WQezcOeNadw/nQhaqpMiFQdPRvdNtyr77E/mWA9OPqbCSbmnrJVEENEWNGCY9KdgxEZ3VIsarT2b6CZ4JpqMzYvOQo6BUzRtaRJPUD/6DhtYnLrwwQTrpWl1fjly8PC5YCyUNBph7Tg6zOsEz5/Yb3IoiHla/aeNYWyLZAPM/0l/SJ9p9Pikqf0RLd+jgyv8r4li7eLo67pqF7SV3f1ZB3Lw66fTknHJqt0l47GFscmy/J5Y4KpHB0Qcmr/BXF8OfW7O4bLl/bUlV+r3L4wnJ6YOU/zgV4mWKmnvnh4mj8CidPXr21F7tkS3PXMNYL5pfZQ9hc6HZICJUkXtGbh0TIOfGFMG+N7K2oLkVNx0PZptVhDrn48eYl0uhH/GiwCzATLTOHlYoK1MqMNcSVOHy7KlUq5VB99Y5pIs9aY21uXOeNrO7PeEPWX+4/770qbr/KyS0V+aMn3O9lpPlV2DihzzYyHr+L5VuPOo5b5Kat8N2rM5ZKxZ7V+mJK87OEGa/mx4DYEnI1g1UlTyolKnv5WmUtwvlxKGO2XwDiRXzdapDrSUr+/ypErhP/zBAe/Hf7Cwx/vUXwkR9zQG1N+PTSo/ekP+YOpfyxvcMc74814N8TxTWwvZdqJbhuB3zw7DtHtKF+4VXwvyR0n9Z3dOJuWK/zNafeD9dw/el5Sm4O8SjklnQGWqhaWmGf6Ly9jW7LhI+BkBOs9O6XSVIIcP2aHUHxp9cpR3/KBYoLrK1dDfl45QOD3f78W7eJbe8kMzJkr65e5kvFj/Pjsr4Y8X2rVX4pVoJM7KS8wZbYhtyfKu03HVtPuG7kXXX9vMs+3fjozz2I1IbNsGyxWs8wCG55OSV76asM3/7gFInpi8YFZIjaZfr2jJ+peOTITbFekxQdm0ZGJE+l/4i8To32lrPzJ3+6/L21CwqA43PnUWN16daW0g+XwD5PCODKODZF5vRL1lvx/6RRHSuOYm10qYkkoGwQZxMMm9xTZIa5EuRtq/xMDXFxzXvnQn0hJSu3P5mPjQcADE6w0UmGYXF8HjgnWVr995V+/8v5ngpMQERajOqusfvLZVc5zf/gLD66P+0tCgPVNYuhYH1gfeDw0tfnAaKlAdpk99s0aYpg1b+jSZY3HBOSWuGWClfBkZUXp7jpQTLDW+r3Jp/W+v32CO0clI0Ll2xzs9nB9Uni91v5nvBgv1hceLzxfSDsWPB9K82FO5WFU1hYIS9EK/DAvKXUmm42NCwEXTLC+BlaaipFTcUBSEitemJes//hAtRtB50iFQdUnR31LB44Jrq9k/DwjwAgwAowAI8AIBBOB8to8XKw8aqvSbDYMfOKqpceCKQPXFXgEPDDB0tLHvjJ2fR04Jlhb/d7k03rf/0xwEiJCY7zip1U+ZVeayytMRXD1g/FnvLXMhzw+eXxKTCqPl4Y+Xs6W7gSdECexwNY35iUt+2PgTTKuIdgIMBMsI85McLBVj+tjBBgBRoARYASuPASKjFkoqE5XBCtNSUyNESmH+dfoEHA2gnXGwVSai5FT7kd3iCiJQbX9dMrjaxxPwIzgIMkfbLy4PhkB7l+OG+O4uaDP1zz/8PwjEAjA/GsyG5FZtt2u0xb8IWVY6ruNzvrjBkkqpE6R1it6gjhhRvnRGe7erqtEnmA/GsEqn2At9XuTT+v9QBjB4WHRXvHTKh/1STDx4PoYb9Y37/Mfj1993wvGi/HSY19cDn25VHUcZTUXJTEN2JuSmDqc7cXGi4B7Jlhj7v2AMcEa67etBOtZPlA+wf6Sj9/Dud/9lPtda05+LsdnTzSFsydYz1nPbXpebSnBuTLpBFz6hRhw7ZzE1HWN1wTkljETLDPfl4sJzjiUi29f34Z7F0xChwRmji/Hyv9KZyZYPgkBZqaZmeb5gZnkQM6H5NpJwf4SCWz9am7Ssl+zmdi4EWCfYJlBDoQRLA7L8OKztPPHk9jwzVFhBHdM8F7e2/v4vswYK+M2AD5jfHaCalJkfNknmn2i7QOCx0ODHQ+lNReRW3Vc1ZchXVMSl5xr3CYgt84lE6wwLlr+BsInWPGl1VI/MQP+KFdUfRbkEiEYJz/lO9bSjp8/P4j96zMcmGB/tMdfuPB7/KNfjCPjyONaYrIZB8bhStMD+u5nlm6D2Vor7zrhxXlJqc+xidj4EajDBE+QT4pRoi6Vk2PcX1eaSwKTHUKsqL3XL51so11ed+UD4xMc7RXPr1/bhswjuTIT7L28v9orMcbBw5frY7xZ33i88fzln+8Vz6f+nU8LjBkgIkz+5aQkpcY3fvOPWyjcXlxlh9CzUmcm2K5IdU++88QE71p1GvvWnkFZUTWsFsf0gzc9OgIDRnaxMSaZabnYs/oMcs4UoqbahJi4SAwc1RUjpvVGs2ahtnI7Vp7Epu/TcPsTo9EyohnWfXkYuWdL0Da+Fe5bMAnphy/h20XbcN3diegzrBN++eowMo/kISTEgEFjumLCnYMQGhKCI9uysHfNGeTnlKF5izD0SuqASXcOQcuoZszkMJPFTJ6cNUfPPHmlMV8sDzPSrL8SI2+0VCK7bJftQ24F7pmXlPoFm4hNAwE3TLAqXFQwre6vA8MER9sTAHqpXznjXHVEj0d53ZUvDIA7RESYwuw643d813mc3HsBZw5eFIZtj8Ed0DKymdC6q67rifjebYVz67blJ7B5yTGEhoagY89YtIwIQ152KUoLq9C1b1vc+cw1CA0lWtcAMoI3fnsUSRMTcHT7OUS3i0C7Lq3RoVs0Rk3vi4zDl/DNom3oMTgOudmlaBEehtiOUbiQXoTKUiPG3NQPLSOb45cvD6NDQgwiWjVHzulCGKtM6NA9Bnc/Nx6hYaE+4Vvf/uHnbUdQMf4e5iN/zQesb6xv8pGpPN4a+Xi7WH4U5aY8yeIzYGNKYurEpmH+cSu9MMGKl4GyYnZ9HTgmWFv9dkajfuWLqjNRaJS2Q/zjE5yI8DA6ZMYzfh88/TOKcytw74KJwvBUl89My8PXC7ciNi4Sv5o/BtFxkeK+2WLBhq+OYM+aM5hwxyCMnN5H7I7tWHlKGMH0Gz2zL8bdNtDhfemHcwUTTL/xtw3EyBl9EGIIQXVlDT5fsAFVZTWwWCyYdNcQJE9KEF4m5UXV+Oy59agsM+LmOVej//B4mQmsH972jHae8fGGH99n/CRGi/VRWmqzPrA+8HjQOh9UmYqQU3HIZg2GGKyj5iQu28nmYdNBwD0TrDCwXv4GjAnWWL+N+alneTKAKUOE34xgcfKdigl2I9/7NiOYskM4licDOPNoLu58eiwSBsWpfHitMFuseOuxlYiMbomHXr5W+B7v+EFigokBnv3qVAGNGp+MQxITTFko7n1hksP7ti47gS1LjwlXi9kLr3N47pf/HcLu1WcwfGovTPntUIfn/IU/v0fecamnHjOOjKPd91rxQea/PC54XLgaF9nle2E0l0sWn9XwUUry0oeajvnHLXXDBOvLHV5lKkZOxUH/GY+RCoOqT456npWBwDHBntvhzARL5S1mC96Y/QPMJgv6De+MkNAQJ40lH19jZS2e/OgmhIWF2JjgxIkJuOG+JKezFRQmuFPPWNzz3ASH+4c2ZuKnTw+gV2IH3PbEaIezOXavOYNf/ndY+A3PePgqPrNBdVpnffWOnw/uOGe8GW8+G4LPQKF5oLjmPPKrTtu+q2YrYp9ITi1m07BpIeAcGGcwwGpVbad4uabE0pRg2p8MangoHRohT9Y65TH4WD5gRrAXeZyMYLl8RXE13nn8J6/aGNY8FHPfuhHNW4TajOCkST1w/b2JkrGqqt+lESzfP7IlCz9+tA+9kzvh1nkjHfDfu/YM1n5xSDKCZw/XpR++9kew+5/rC+54Y7wZ77rzE187zteMR+DwsFpNyCjdDissiu3yzLzk1IWrcOObAAAcmElEQVReP7hcoNEh4CI7hD6mgJlgu044ZofQxmi7Y4Kry2uweM6PaNYiDE+8P0PTqcmKT7CDEaw6bdgTE2w3gjvi1nmjHOrbuy7dbgQzE8xMODPhmsYjM47MOPLOgz57Ilh4FVSdFkyw2A4HTs5NSu3X6Kw7bpAmBNwzwTYXIpkZdnMdMCZYY/02prGe5YuMmaAMEf5jtBMRHhpjZ2LdyOeOCaap481HV4rMDH944wa0atNSdmly3x87fpAC44QRfF+iU/l0OqJ50TYId4jnJzjcP7I1Cz9+qGKCVfK6ZILribfd9dWzfvmrf7k+xZWb8RY7Xay/XucTKY046wvrS+MaL0ZTObLL99gMJCust85LWrZUk8XEhRodAswEy0xpwNwhVEysK2bow6d/RpFDdgj7ynnp27twck+OyAAxanofrwwkM8HMPAWLSeF6rkyGi/uF+4V3IDx/B85XHEaVqVA25gwrU5KWzmh0lh03SDMCLphgmTGy+eR6vq4yFyOn3I+BcVEyg6qxfhujU8/yATOCFcbJjXz/+etG5KQX4ebHRqDfiHiUFVaiVZsIsd2ak1GE/7y4CWHNQnHLnKuRMCTOxmCVFVZh27IT6Nq/LQaO7uqQIs3RJ9jef659gqX7bt0hDMDetSp3iNlXSQxSPfHm5xWfUH3jzV/6zvgz/pLPKesfz2dNZz6vMOXhYkWazUAKQejgOUnfS3lF+dckEahjBI+X80wqWChnnLu/lvIE+9EIlrNDSDV6r1/Ki6ldXnflKT1akd/zBFOAn2f5Nn2bJgLa6OCKjj1ice5kAW58aJg4MY7av29tBtb997AIRovrFo2Y9hHilLmLmcXipLmxN/fH2Fv6CwB2isMy0oQ7xNR7E53wo8Myvl20XbhD3P3cBIf7dY1gNf6ufIKD3T9cX3DHA+PNeAdz/mV9Y30Lhr5lle1CraVaUjcD/pmSmPpEk7T8uNE2BJgJlpmQy8UE1xpNWPP5QZw5eEkYur2TOwr3h1YxLeXsDsC5k4XYteqUMJBrqkwIb90cXfq0xbBre6Jrv7Y2ZtalO4SK6WEmmJkvZv6Y+WTms+kwnzze7eO9sDoLhcYMxfgpLywqjl0waYOJ7cGmjYAbJtjuVaScQKRMG3WvA8ME249N9la/v+5TUFzgmGDtePqrPe76i98vnajF+EgOEawPrA88Hng+aOzzodlqQmapdFqqIIGt1sfmJi/7V9M2/7j1QhcWH5hl8yboFT1ejgZWhgRFhVJ0sPtrKTuEH90hHHyCvdfvTT6t9wPDBEd7xU+rfJLJEjw8uD7Gm/WNxxvPT56/f4xPw8Anr+oESmsuylafdX9K0rJhbAIyAi6NYL3x9YFmgvXK42v5QDHBvsrDz3GcO8e5c5w7zwM8D/A8UL95QJ3GlYwei9Uw9fHkpT+zCcgIeGCC7duk9hO/pG3DuteBYYKVgDLn+rzJ4+v9ouqzKAxEYJztxDbX+Pkqr7KNzc8rJxwyvq7GJ+sH64d0AiiPDx4fwfueXkn6dq78AKpNJYrF93VKUupdbP4xAjbXmLruEHqZB2aC7crkfGKc3bdZL65cnhkgZoDqxwAxfowfz6NNex4tq7mE3KoTto90iCUkYc6wJdKpWPxjBNz7BKsCBWQm0+Y4X+c6UEywu/oUZsvf9wPlDhEoef3dfn6fHCjmRd+5PyVmlfWF9UUEVvJ44fFwBc8HmaXbYbbWKsbe31KSUv/Clh8joEbAKTBOLzxVpmLkVBwSj1mteGFecuoCve9wZFCHIjwsRu8r6l3e/0bw5WlHvYHgFzACjAAjwAgwAg0cgYLqDBQbs+VWWC+mJC3r1MCbxOIHAAE32SG0Mz3MBHt2h2CmhJlDZk61zyc8Xni88Hjh8VLfnSY6EIMOxrD9DNZ7UxKX/TsANhS/soEjwEyw3IHMBDdwTWbxGQFGgBFgBBgBABcr01BRm69gsTklKXU8A8MIuELA2QhWjphRSnu5DhwTLAugUx74WD5gRrCP8thXsPKRbxr7w9f2c33B1TfGm/EWCPD8IB3pxfObhADrQ731obKmABcqj9hUKsRiGDNn2NLtbAIyAtqMYJ04sU+wHbArwbdZZ/dxcUaAEWAEGAFGoNEgcK58H4zmcmVN8fHcxNQHG03juCF+R8AFEyyOJlOtzD1fV5mLkVPux8C4qKEID1UFxikZXmxMgT75oPH5wDHBgZHXzpzw+/Xoq1Z9YHwVppb1i/VL+/eAxxePl8s5XkpqcpBfddrOAhsN7eaMXFrgd8uJX9hoEKhjBI+TUx8p7VMc9N1fS3mC/WgER6qzKnivX3Kg1y6vu/KBMYKVPMHu5Xv1gRWwWtSrDu26lTQpAdfdPRSGEAWD4OElScn1+Uv/GE/WJx5PPJ/wfOL799xiNYFSotGhKPJ8+qeUpGWvaP+icsmmiAAzwTJTHBgjOMaeq90Nk/3qA8tx/4sT0S6+tVRCA3NdkleJ9+dLpz72Hd4JMx8ZjtCwEKfnSwsqsXdtBjIOXUJJfiVCQkIQ3S4CvZI74KpreyKidQtN9V3Olb0WPFg+ZupsCGgYP6wvrC+sLzICjWi8EANMTLDMz5xOSU7t0xSNOm6zPgQcjOCe0ePE8ZoKIyGOmfRyTccR+p8JlhhULfV7k0/r/cLqLBT59djkoWgZJh3/7AnP1x5YYTOCtba3JL8C789fa+vpGx9KxuCx3RzwOrQpC2v/cximGjOiYluiQ7doWCxWXMosQWWZES3Cm2Hag0noe1VnXf3trT18X9/4YbwYLz3zLesL6wvri7RjoP5e1pgrkF2+T726uy0laekSfeYQl26KCDAT3MCZYFLaGx8chsHXdLUxwUe3ZmPlB/vQrEUYpt47FANHdxEnO4kNZ6sV+9dl4Jf/HRGE2O1PjkKPQXF23W9EzIBWZp2ZQWYGmRlsfMwgj39tO4uNYf67UHEYlaYihQVelZKcemNTNOi4zfoRYCZYZmobNBP8YDIGXyMxwVWlNfjg6bWoqTbhlnlXo08yHZLjvHI+sP4s1nx+EFExLfHwwikIax4WVOY92Ew/1xfcnRXGm/HWurPFzKbz/MzjR/v4qTDl4WLFMfs6NsQ6dO7QZYf1m0P8RFNEwE1gnP3EGrvTqH0byh7AYUVgAuOUgDLtcniT09v9QBjB4WHe20GBcXafYG3tdXKHkI1g6pctS05g2/ITSBgch1/NH6WiAhz7j1Jzfv7cBuRml+L6+xKRODFBGMvHd+Zg+bt7MGP2Veg3ohN2/HAaR7ZmobyoGtHtIzDs2p5IntwdBgP5IDvKezYtF3tWpyPnTJEwwmPiIjFwVBeMmNYLYc1CbeXTtmfjh/f3YeYjVwk5tyw9jlP7LqCqrAZtOkZh1Mw+GDCyi9P769anXJ87mY9N3x3HxcxikWazQ/cYjJzeB70SieF2bPfZtALsWX0a588UobbaJBYBPRM7iPKt27S0ld/47THsXHlK/P+EOwY4vKeipBrvzFst/LCf/GimTU4qv+n7Y7j9iZFoEdEcv3x5BLlni9E2vhXuXTBRlCPcD286i4MbspCfUyoY+g4J0bh6mjt587Fn9Zk6mMZjxLQ+CGtGbXM9Lvn/GRd344X/X9s8yzg1DJzOlu2CyVItEf8GvDk3MfXxpmjMcZt9Q8AlE6ys4LX8DYRPsOJLq6V+8pHzR7miAPoEe5KPfILve3Ei2se31tyO4vwKfKDyCZ72YDKGyEzwp/9vA/LPl2L6w8MwcEwX4ZPsrv4dK09i07fH0HNoHG7/42hR7oRsBCdPTsDFzBKU5leiY48YlJcYkXu2RLhTkJE6/raBDu/dvvwktiw5jtDQEHTsGYMWEc2Ql12KssIqdOnbFnc+PQYhYSSNAUe3Z2Pl+/tEUN+FM8Uwmy3o3DMWpYVVyM0qEZp8+xOj0CMxzqP8JO+54wX4auE28b3q3DsWzVuGIed0EYxVtfjdc+PFe5X2b1txAlu+Py6yaXTuFYvwVs1RcK4MRbkVaBnZDHfMH41OPaTyhItiBI+/Y4CDHOUl1fiXyghW3r+DjOBv05A4sTvStp9HdLtwEfAY1z0ao6b3Ee+ldqdtPycM6Pi+bQReirwKc2+Td/mJOpiGIT+7TOBEmP7q6dEICwvVrDf+GCf+Gm/8Hv/MW4wj49iUx3Vx9TkUGjMU66eiY7NmbX416Nsa38whfqopIuDMBNtOrJGZFC/X0olxfkyRJvIEqxhUnfLYT9zRJr9SPmBMsBf5nZhgDe0tyasTGCczwaYaE96Y/aMwVB98eQradIxUnUDkjEf28Xx8+fJWtIxqjpS3p0lM8K4cLP/XHjEWho7vhmvvSURYmMQ4nt5/AUve3IWQEAMeWnitMPIIv7NH8/D1wm2IjYvEHU+NRkz7CFHeYrFgw9dpgsmccMdAjJzeW5RP2yYxwfQbMa03xt/eH6GhElO8+fvj2L7iJDomxOCeBeM9yk/lv3ltOzKP5OGGB5KEvPT+mupaZKUVoHdyB9vzZ9PyhYwUEHjH/FHo3KuNxMwC2L7sBLYsPYHWbcNFu0JDDbAxwTP6YMLtKibYYEBFsYoJ/nimfMKRQRjNG79NE+0aPbMvxt3W30H+I1vO4sePDgj2+a4/jbX1j7GyFoc3ZSFpcgLCmoeK9xFj/fXCrYjtEIk7nhyFmLgoIa/FAmz46gj2rEkXDPXIGX1t9YuVgAb9kU7o0jc+uDzjxfrF4+tKml9MFiPOlu202W1Wq2HOvOSl7zRFQ47b7DsCHphgZTNIWWm7vg4cE6ytfjsTUr/yRdVnUWTMEkharXhhXnLqAr2w1j0xzpHRdi2fnQluJTsXeMab2uuaCe6KkoJKvP+klDVi3rs3onl4mIrBdK6/4EI5Pv7zL2JLfv7HM4AQg40J7tA9Gnc/P16kVZOYBun5bxZux9m0PEy8c6AwYEmeb17dhsyjeYKZTBgY51DeYrbi7TmrEBndEr9/ebIDE9y1f1v8+k/XOJSvqTLhzUd/FGztEx9OR1iownS6xu+TZ9ejIKcMv39pEtp0buW2vd8t2oGMw7mYeOcg4Z5h3yyX8P73go0icwa5gQwYHe+CCbbX75oJBnasPC2YYEpDR37WhKdaPz9/fiMunS2BxNx39djf3766XWBKDHq3ge0c5DWZzXhnzk8CU1rsqPvHX+OhLj58Xb/5hfFj/KSlp/f5ncez/XvjCa/cqpMoq7kkfbOBA/OSUpP1frO5PCPAgXGNKDCupKBCZQRPR/PwUI8p2goulKmM4JlACGxGMPnqEmNaNyWT4vZAGSemz/7/7V17cFTVHf42DxIMBAIYHgGE8AgoIRtACAFRBORpSRXUTmvrYC0WYYFQtbUvtHUYO52iQbEFHKSl9oEMG2mJUBEQxQbMQHgTXiEQEl4h2SSb3WR3b+d37t59JJvdvcndbQi/mz8yO/dxzvnuued+9zvf73dGgUju2wv/DbvNIewNNL2vbIreeOHYdZDamb1hjpi+VzzByWmJmLd8fJPAvXcW7RDH/+j3U9EhJgq7N8sxDp6p9IeNTcLg0b2Qt+Ewjn95GUlDumHK91LR6z5abdA70ERyOLD6xR0iXdyCNx9FjyRSVb0DLxQFmgIMZ/1Q71aCPTzByrRjc55gTzvE9Of0XoGG1jobchblCZV+cc503BMf22wgot1ux9sLdwhMU8b0QUSkM7OHx1I2CqbkSY50KvUciBQ4pSOnGOMUY43HB/595wXmWewmlNYUejK46Qa9cRdTOkZALQI+SLC6cIDQK8Hq6tPScJjQKcH+699UCQ7c3sqbZh+e4H6ot9rwzosy0XrhrSno2jPOb9jU5TO38LdVih1ihqCOZ/JL8cn7BRgw4l7hkW2M59F9l7BzYyEGjkjEvJ9kCGvA2mWBxx6a5l+8ZgY6xETixNdXhDdWJsEZjcLrgJzFn8JSU48XfjdFWC88cyIrHZysBhmPD0VdtRVbVx9E2QU5PU5iv3iMmNQf6ZMHICIqQtS/1mTFe4adToV8Jjp0jG7arr2XsPPDQvQf3gNPv5rpRwmG8Ee7PcFzXPVXlGBayY9S03mGldwuq8GGn30uvMCkcEfoiIT7Dl+rrrTg/SAxXbJmBqJi6GMncL+5M8JcuB18nzisk59n/+MAEWCr3SS/DiRsMaQbn1JLfvh4RoAQaEqCPTyFQlkK8NsSQk9wMOUHql+w+0PhCRZ2iAD4NVksIwj8m/MEE14bf74HN0urReaFYRlJfsvPzzuLff84iYGpiZi/whkY5/QEu5TgRvUp2HVB5BgelNYTTywfB2ttA3JeyhM5iZf9aVbA9hIeiidYkODs8S5Pq3K/6XoKCU7o2anJfsXTqhwv2R04f/Q6Th64IrJMkIJKdo7vvDZRBMqZqyx4VyHBf5yFmNgotxLsbF+hBwl+5tVMn55gpbzmPMGKEiyT4DRZ6XVev6K8Fht+uluQ4Oz1s0V2jeb6t6XaKj4ECNPl62YHbH9jPPi3h7IVxPPEeDFerpkh7i9tfrwxWctxo67IxeB0OnvykrTtrug4pnaMgBoEWAl2KmjtQQmmVxllP6DAMoWk+lMUPvzVPpGNgVRLIm7BKMF7PpKDsih7xNTvjxQDJk3z03T/j1c/hs4JNM3vX8lRowRTsF2g63nurzNZ8fEf8kW6tKnPpmLUlIFipby3XXaIySJlWWNcFNzIDkEr6VGmC7J+PDhjEB555gGv41uiBJPXWbFDBMLJIUlY48R00erHEJcQy0ovK92qngNWEnlGQc24eef0FwnFpnzYpQbBc3Q63ZtL0rb9Qg3p4WMZAU8EmAS3ARIsOWi4avnmGWhlrrJi3Su70WC14cnsDAwaSYFqTUnp8f0lyPvgCOK6xAjbAXlvA5Fgm90hbBiUMzhr8YMYMqa3IGfGdw+h6JsyTJp/PzJmDw74sg4lCab6HN5TjP9sOioC9yY/TancACUwbkJWCjKzUrxIJZFOCrCrKKvBnIWjMHx8XxTuKcauTUdB3uPHF432Or7yhhnrXv7MmSc4ODsE1WvjL/eKtHGPfncExkxL9otTrhNTyqoxdjYFIPJLvX2+1Pm+8n1l+0ew41uFpRiV1svKy/KaQW/s1fI3J5/JCDSxQ0x0Rq8qD6UcaOIepJr+tthMuFqrYYq0uJGQsyrICawCla/V/tAowfEB6//nX38hMga0ZnOTYBmv419dxo71h8V0+swFaRg6to/TgyoBDuDIvkv4fPNxEPmjhR0GpFI+XhlvOU9wgSDFT2SPRf+UHvKqmg5JpP86mHdeLILx/KrJImCL/souVmLzb/YjKjpCkGPP61VXWHAgtwj9Urrj/swkZ3aI5jzBcv3dnuBHkZDYyW//K9h5EXFdYzB8XJKc8MwBGN/7BmcLyjDzeT1SH6KV9IASV4q0KGQZxuK+4dQuSTCQL7aeRv6/zsop0t6aIrzE14ursGnlPpGy7AdvPIzuvageEqqum5G7tgDXiit9kGDKE3xKqOqyJ9i7/xY6/dT3xMfgqZfH495+cjaL6tsW7P37CZG1glLDUX3LXZhGYu7iMUhOVbJu6ESe4K9zi9A3pRseyFSyTIT3eQn388nl8f0N5/uA+1vb628NkhklpgLXqzJCp3tucdq2Ta15d/K5jIAPT7BsCXJ9men8/w6FJzg2UiHB7rSnwdZHsXSpPT40JJg8wf7xI3/pX97YLxaVaOnmlXLLWR4FsFFWBVuDA527dRQBYwq5MpuswitL59GqcJ73+8zBUnyytkAsHkEWh94DuyKua6xQMCuv1yI6JlIQuKTB3WRy6izv8GcXsfuvx0VQXmL/LmJ1OVKMyZZASnfm3BRM+HaKOP7EAQ8SnJ3RpL/lvOQOjKM8uc31x4Z6O9a/shs1lRax0ly33p2EmltRXoMeSZ3x7MqHEd0hwnX+ge1FrsUykmixjPgY3CqtFsdTe+etoPzBCa7jKSfyucPlos19h3QXi3pcKbqFYeOScOHodbHi3IoP5riO9xkY53H/6aPDmHNIXJM+GPqmdBfYXD1fCVuDHd9aNMbrfhR8dhGfB8B04hMpqp7XQP2R96sb/xgvxkvN+5L7S8v7S7n5JGobbimvyS8NeuNDLX1n8nmMgIJAIxLMSjABo12e4MBKMCmBN0qr8dFv9wvS2ZKtsRKsKPeUT7hg10WRH5cUWdpoIQtaJnj0tIFCQW2spCtKMGWHGDVtIA5sKxIr0JGqTHl9Jz05HAm9O/lU6q+crcChvHO4UlQB8sB2jO8gyGP61AHoN7S7Sxlt3g6hXgmurbTiq9winD9SjjpTvShzeEZfTJg7FNGxcoo4z5kMWkSDFu8QyybX2QQGhEfGnCHo3I28t+7jbTY79v3zFE59XSoW4Ejo1QmjpyUjdVJ/kS+ZCPGKDZ52CP9KMClZkgOi/GP7L4uPith7ogUZJhtJ4gD6+POu79Wzt5Gfdw6ljTAdNXWAWHFOq5kQVr7anvLFymf4ZgK5/7ft/m9uqEC5+YTr9ShJ0oSl6bkHWvK+5HMYAfYE+/DIhkwJvsO8nIFSpAXr3eLj2OvJXk/2evI4wOOAFuPAleoC1DvMgrtIkDYu1ecuYCrHCGiBQDNKsLvbKiu2KMN549+h8QTHu2hqoPK12n/bUqLpinG940aiY5SiBAePp1btae5+Bbq+pxKsLJYhLy4sv84Cnc/75UU4GC/uL/y88HjB42Hrx8Oq+lLcrLvg5juO6ETDqC03tCBAfA1GgO0Qzunn0CjBwdkh/AUehnu62zcJDj5QMtz15fL8B64yPoxPWxpfuD9yf1TTHyU4UFz1X9B/p1XxtaXpxlVM3RgBrRBoQoLVTuDV2Uwo0zA7hKKgqq1Ha48PlRLc2nqF+/zT+Vex3bViXEaAjL9aTHTxhClPmHI/CvdzzuXxuHMnjDukAJvqr8p8R4fzhjTjYK3ID1+HERDdKudIlitJbXIXJTDOPY2lTOc09z9UdohA5Wq9X2sS3EekenPbIbSuL19PnmZjHBgH7gf8HPA40P7GAYu9GqU1R1xMTafDvCVpxq1M3RgBLRHwowQrxShfzL5/h04JDq58t6LRuuO1JsG941LRMaqLh5Lauvq5b7r/+6EVHlwe3y9FfpEVI8aD8ZDlOO4P/DyEYzworz0Os63SWZT0qUGfO1NL8sPXYgRYCfZQErUmwawEtz9lghVHVhxZceTnmseB0I8DtQ03cc182sXSHJGOtGWpn8ircvHGCGiIACvBTmVDaxLMSjArh6wcsnLIyikrx6ycq1fOS0yHYJOsYgiVgDVL9UaDhryHL8UIuOc2m/MEuymMkuJEeaV7/w6VJzjY8t0paHzXL9j9oSLBwZYf7vZyea3rL4wf4ydTfP/jI+9nfOSUify8BPu8VFhLQNmanJvZZo7ukZ25peVLqjLhYwT8IOBDCVaHV52tCmW1x+QvNgmvL003rlR3BSDnSNYeAI/QeW4FVe1VWnd8qEhw62rFZzMCjAAjwAgwAncHAjZHPUqqD7oaKwGGpXrjmruj9dzK/wcCXiQ4VgRyqd8stirNSHBL66C+1k3PaC/t0AILvgYjwAgwAowAIxBuBJT3MIBCg96oD3f5XN7dhYAXCW5t07VQgltbBy3Oby/t0AILvgYjwAgwAowAIxBuBHSQZizR5+4Md7lc3t2FAJNgH/ebSfDd9RBwaxkBRoARYATaEAKS7mND+rb5bahGXJV2ioBu9eEs4cXValuebtyr9lpa10Ft+b6Oby/t0AILvgYjwAgwAowAIxAuBGIiI0sWjdx6IVzlcTl3LwL/A3WIVWoM4W1LAAAAAElFTkSuQmCC"/>
          <p:cNvSpPr>
            <a:spLocks noChangeAspect="1" noChangeArrowheads="1"/>
          </p:cNvSpPr>
          <p:nvPr/>
        </p:nvSpPr>
        <p:spPr bwMode="auto">
          <a:xfrm>
            <a:off x="0" y="0"/>
            <a:ext cx="6686550" cy="507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AutoShape 4" descr="data:image/png;base64,iVBORw0KGgoAAAANSUhEUgAABJ0AAAQBCAYAAACAFPt/AAAgAElEQVR4XuzdBXicVfbH8d+J1S11L1rB3a2UxZ3FFv/j7suiu7izsLhbgYXi1sVdll2ksHgLdZfUksbO/7npJJ3JzEQam8x87/PwAPPe98rnvk2Tk3vPa6IggAACLSzg7mtKOlHSYZLKJJ1sZs+38LDoHgEEEEAAAQQQQAABBBBAoAEC1oB7uRUBBBBYaQF3z5G0dyTYtKOk6K9HBZJ6mFnpSnfAjQgggAACCCCAAAIIIIAAAi0qQNCpRfnpHIHME3D3/pKOi/zTL4nAMkmdzaw484SYMQIIIIAAAggggAACCCCQHgIEndJjHZkFAikt4O7ha80oSSdJ2lNS2OWUrJRL+rOZ3ZjSk2JwCCCAAAIIIIAAAggggAACNQoQdOIBQQCBJhNw9y6SDpJ0uqS16tDRF5LOMLNP61CXKggggAACCCCAAAIIIIAAAiksQNAphReHoSHQWgXcfSNJx0cSg7evwzymS/qrpPvNLOx0oiCAAAIIIIAAAggggAACCLRyAYJOrXwBGT4CqSLg7m0lHSjpTEkb1HFcJZLuknSJmS2s4z1UQwABBBBAAAEEEEAAAQQQaAUCBJ1awSIxRARSWcDd15R0TCQxeH49xvpWOHZnZj/U4x6qIoAAAggggAACCCCAAAIItBIBgk6tZKEYJgKpJODueZL2jhyh21FSfb6W/CzpLDN7LZXmxFgQQAABBBBAAAEEEEAAAQQaV6A+Pyg2bs+0hgACrU7A3ftJOlzSqZIG1HMCCyRdK+kWMyuu571URwABBBBAAAEEEEAAAQQQaGUCBJ1a2YIxXASaW8DdsySNjOxq2ldSTj3H4JIel3Semc2s571URwABBBBAAAEEEEAAAQQQaKUCBJ1a6cIxbASaWsDdu0o6MuRdkrTqSvb3RSRv02creT+3IYAAAggggAACCCCAAAIItFIBgk6tdOEYNgJNJeDuG0V2NYVjdO1Wsp9pkv4i6TEzCzudKAgggAACCCCAAAIIIIAAAhkmQNApwxac6SKQSMDdO0k6RNLJktZrgFLI1XS3pIvNbFED2uFWBBBAAAEEEEAAAQQQQACBVi5A0KmVLyDDR6AhAu4+TNJRkZ1N3RrSlqRXJJ1hZhMa2A63I4AAAggggAACCCCAAAIIpIEAQac0WESmgEB9BNy9jaQ/SjpJ0pY13VtW6CovcuV2C7nEk5bvJZ1pZm/WZxzURQABBBBAAAEEEEAAAQQQSG8Bgk7pvb7MDoEqAXdfTdJxko6R1LMmmqXjSzTvoyJ1HJGrrpu0TVZ1gaRrJd1iZuFYHQUBBBBAAAEEEEAAAQQQQACBKgGCTjwMCKSxgLuHLUojI8fn9pOUnWy6Xi7Nfa9QU0cvUqe18jTk1C7Kykv4JaJc0mhJ55rZrDTmY2oIIIAAAggggAACCCCAAAINECDo1AA8bkUgVQXcvXckV9OJkobUNM5lM8s05fFFmnR/gfK3bqdhV3VXm15JY1P/lnS6mX2eqnNnXAgggAACCCCAAAIIIIAAAqkhQNApNdaBUSDQKALuvlFI5i3pYEm5NTU6/9Mi/X5HgWa8vESd183TWjf1UNdNkx6lmybpL5IeMzNvlMHSCAIIIIAAAggggAACCCCAQFoLEHRK6+Vlcpkg4O6dI0GmUyWtU9OcSxeWa9qYxRXBpsU/FKtt3xwNvSJf/Q/pJCX+ahByNd0t6WIzW5QJnswRAQQQQAABBBBAAAEEEECgcQQIOjWOI60g0OwC7r6hpBMk/UlSh5oGUPDVMk1+YKGmPrVIZUu9IlfToOM6a81L85XTKemb6V4Ju6bMbEKzT44OEUAAAQQQQAABBBBAAAEEWr0AQadWv4RMIJME3L2NpL0iicFH1TT38iLXzNeW6PfbCzT/s6Kqqr1266ARN3RX+1WSnr77SdJZZvZ6JtkyVwQQQAABBBBAAAEEEEAAgcYVIOjUuJ60hkCTCLj76pKOlfR/knrU1MmSX0o05dGFmvTgQpXMDy+aW146rJGrEdf3UM+d2ye7fYGkayXdYmbhWB0FAQQQQAABBBBAAAEEEEAAgZUWIOi00nTciEDTCrh7OPc2MpIYfHcly7okqbzYNfOVJZr84ELNebdQikr1ndslS6ue202rnNal4lhdghIiU6MlnWtms5p2VrSOAAIIIIAAAggggAACCCCQKQIEnTJlpZlnqxFw976SjpB0sqRBNQ28aHqppj6xWBPvKVDRlNKYqpYl9Tukk4Zf3V15PbOTNfNvSaeZWfg3BQEEEEAAAQQQQAABBBBAAIFGEyDo1GiUNIRAwwTcfWtJp0vaR1LShEteLs19r7BiV9OMl5bIS6O2NUWG0HXjNhpxUw913aRtskFNlXShpMfMLL6Bhk2FuxFAAAEEEEAAAQQQQAABBBBI8pJ0YBBAoFkE3L2LpIMiwaa1auq0pKBcU0cv0u93FGjpbyUJq7btm6OhV+Sr/yGdkh3GK5R0m6SrzGxRs0ySThBAAAEEEEAAAQQQQAABBDJSgJ1OGbnsTLqlBdx9o8gb6A6TlDSzdxhnwVfLNPmBhZr65CKVFSbelBRyNQ06rrPWvDRfOZ1CKqiE5ZUQ3DKz31p6/vSPAAIIIIAAAggggAACCCCQ/gIEndJ/jZlhigi4ezjrdqCkMyVtUNOwSheVa9ozizXp3oVaOG5ZjTPotVsHjbihu9qvkvRE3o+SzjKzsSlCwTAQQAABBBBAAAEEEEAAAQQyQICgUwYsMlNsWQF3X1PSMZKOk5Rf02gW/1SiqY8v1KQHFqpkQXipXPLSYc1cjbi+h3r+IelGqfmS/ibpDjOLzTLesiT0jgACCCCAAAIIIIAAAgggkAECBJ0yYJGZYvMLuHuepL0jR+h2VLIMS5LKi10zX1lSkRh8zruFUi1pvXO7ZGnVc7tpldO6KByrS1BCtGq0pHPNbFbzz54eEUAAAQQQQAABBBBAAAEEEKjhB2FwEECg/gLu3k/S4ZJOlTSgphaKppVq8kOLNPGeAhXPKau1M8uS+h3SScOv7q68ntnJ6r8v6Qwz+6bWBqmAAAIIIIAAAggggAACCCCAQBMKsNOpCXFpOjME3D1k7h4Z2dW0r6ScZDP3cmnue4UVu5pmvLhYXnusqaKprhu30Yibe1b8O0mZKulCSY+ZWS17pTJjXZglAggggAACCCCAAAIIIIBAywoQdGpZf3pvxQLuvrGkdyR1qm0ay2aWafLDCyuCTYWT655eqe2AHA27qrv6HdAx2b7EQknXh3/MbGlt4+A6AggggAACCCCAAAIIIIAAAs0lQNCpuaTpJ60E3H0TSZ9KSnrOLUx47geFmnT/Qs18aUlF7qa6lux2plXO7KrVzumm7PZJ/5iOieRtmljXdqmHAAIIIIAAAggggAACCCCAQHMJEHRqLmn6SRsBd19D0ueSuiWaVOnCck0Zvagi2LT4h+J6z7vPPh00/Joeajc46Sm9cZLONLN36904NyCAAAIIIIAAAggggAACCCDQTAIEnZoJmm7SQ8DdB0t6T9KQ6jMq+HqZJt+/UFOfXqyyxeEFcvUrHYfmavj1PdRzp/bJbpwv6W+S7jCzup/Rq98wqI0AAggggAACCCCAAAIIIIBAowgQdGoURhrJBAF3XyUScBpUfb5hR9MHG01eKYbcblla85J8DTq2sywn4R/JkG78HkmXmtncleqEmxBAAAEEEEAAAQQQQAABBBBoZgGCTs0MTnetU8DdB0p6X1IIPMWVpeNL9N46k+o1OcuS+h3SScOv7q68nklTQ4U+TzezcKSOggACCCCAAAIIIIAAAggggECrESDo1GqWioG2lEAk4BTyJ62WbAxF00r1zup1z+edv007jbixhzqvk5esySmSLpL0mJnVPQN5SyHRLwIIIIAAAggggAACCCCAAALVBAg68UggUIOAuw+IHKmLCTgVLyxXXuesqjtLFpTrzX6/1WrZtl+Ohl6er/6HdJIS/+krlHSbpCvNbHGtDVIBAQQQQAABBBBAAAEEEEAAgRQVIOiUogvDsFpewN17Swo7nIZHj2bud8X68cHF2urm/KqPy4tcY/MnJB10djvTkJO7aPU/d1N2xxXBqmo3vCLpNDP7veVnzwgQQAABBBBAAAEEEEAAAQQQaJgAQaeG+XF3mgq4e69IwGlE9BQX/Fyil3eZoZ4b5WmXZ0JMakV5veN4eYKX1vXarYNG3Nhd7YfkJtP6QdKZZvZGmnIyLQQQQAABBBBAAAEEEEAAgQwUIOiUgYvOlGsWiASc3pG0VkzA6ZcSvbzzDC2dWaY+W7bV3m/2iWnoXz1/U9mSFVGnjkNzNfyGHuo5qn2yDudJulzS7WYW3lBHQQABBBBAAAEEEEAAAQQQQCBtBAg6pc1SMpHGEHD3npJCwGnt6PYKfinRS7vM0NIZy2ND3Ybl6sD/9o/p8q2Bv6t4bplyu2ZpjYvzNfj4zrKchH/EQmRqtKRzzGx2Y4ybNhBAAAEEEEAAAQQQQAABBBBINQGCTqm2IoynxQTcvZuktyRtGBNw+jUScJq+YjNS+z45Onx8yDG+orw7fKLyt26n4dd0V16P7GTzeE/SGWY2rsUmSscIIIAAAggggAACCCCAAAIINIMAQadmQKaL1Bdw966RgNNGMQGn8ctzOC2ZFnv6LStPOm7+kJiJFU4uVbuBOckmG5KDn2tmz6a+BiNEAAEEEEAAAQQQQAABBBBAoOECBJ0abkgLrVwgEnB6U9LG0VNZNKm0IuC0aGJpwhmesCQ26JSEYamkGyRdZ2aFrZyK4SOAAAIIIIAAAggggAACCCBQZwGCTnWmomI6CiQNOP1eWpHDafHkxAGnYHHC4iFS8j9BLulpSeeZ2eR0tGNOCCCAAAIIIIAAAggggAACCNQkQNCJ5yNjBdy9i6Q3JG0ajVDbDqesHGnzq/K1zqmdk9l9Hcnb9EHG4jJxBBBAAAEEEEAAAQQQQACBjBcg6JTxj0BmArh7iBiNlbRFtMDiKcuP1C38LfEOpzZdszTqsZ4aMLJdIriFks6XdL+ZxSaBykxmZo0AAggggAACCCCAAAIIIJDBAgSdMnjxM3Xq7t4xEnDaKtogJAsPAaeC8SUJaboNzdXOT/dSl9VzE12fIWmEmc3PVFfmjQACCCCAAAIIIIAAAggggEC0AEEnnoeMEnD39pJelbR99MQLZy0POM3/KXHAaeBO7TTqkZ7K65KVyOtDSduZWcjjREEAAQQQQAABBBBAAAEEEEAAAdWUBhkeBNJMIBJwelnSyJiA0+xIwOnHxAGndU7prC2uyZdlJwR5TdKeZlaeZlxMBwEEEEAAAQQQQAABBBBAAIEGCbDTqUF83NxaBNw9JGEKAacd4wJOu87Q/B/iA07ZbUzb/qO71vxTOI2XNOC0t5klf8VdawFinAgggAACCCCAAAIIIIAAAgg0sgBBp0YGpbnUE3D3PEnPSdo9enRFc8r08q4zNe/74rhBt++brZ2f6qVeG7dJNqEQwNrfzBJvj0o9BkaEAAIIIIAAAggggAACCCCAQLMKEHRqVm46a26BSMDpWUl7RPe9bEG5Xtl9huZ8HR9w6rFeXkXC8I4DcpIN9w1Je5nZsuaeD/0hgAACCCCAAAIIIIAAAggg0FoECDq1lpVinPUWiAScxoScS9E3FxcsDzjN/io+4LT6gR203Z09lNMu6R+NtyM5nArrPSBuQAABBBBAAAEEEEAAAQQQQCCDBAg6ZdBiZ9JU3T1X0jOS9o4JOC0s1yt7zNTs/8ZuUgpJwjf9azetf3aXmpg+kbSzmS3OJEvmigACCCCAAAIIIIAAAggggMDKCBB0Whk17klpgUjA6WlJ+1QPOL2650zN+k9swCm3Y5ZGPthDQ3ZvX9O8Ppe0k5ktSunJMzgEEEAAAQQQQAABBBBAAAEEUkSAoFOKLATDaBwBd8+W9Likg2MCTovKVRFw+iI24NRltdyK/E3dhoWNUUnLN5JGmtm8xhklrSCAAAIIIIAAAggggAACCCCQ/gIEndJ/jTNmhpGA06OSDo2edOkS12v7zdT0j4piLAbs2E6jHu2pNl2zajL6SdJ2ZjYzYyCZKAIIIIAAAggggAACCCCAAAKNIEDQqREQaaLlBSIBp4clHRYTcFoaCTh9GBtwGn5MJ219S76ycmr8I/BLJOA0veVnyAgQQAABBBBAAAEEEEAAAQQQaF0CBJ1a13ox2gQC7h62KoWA0+HVA06v7z9T0z5YEXDKbmPa5tbuGnp4x9osJ0na1swm1laR6wgggAACCCCAAAIIIIAAAgggEC9A0ImnolULuHt4hu+WdHz1gNPYA2Zq6vsrAk5te2TrD6N7qu/WbWub85RIwOm32ipyHQEEEEAAAQQQQAABBBBAAAEEEgsQdOLJaLUCkYDTnZJOjAk4FboqAk7vrQg4dV83T7s83UsdB+bUNt+Qu2l7M/uxtopcRwABBBBAAAEEEEAAAQQQQACB5AIEnXg6WqVAJOB0h6SToidQXuz61yGzNGlsYdXHqx3QQdvf1UM57Wt93GdL2sHM/tcqURg0AggggAACCCCAAAIIIIAAAikkUOtP4Sk0VoaCQIVAJOD0D0mnVA84vXHobE18fenyj03a+MKu2ugvXSv+u5ayQNKOZvZlbRW5jgACCCCAAAIIIIAAAggggAACtQvU/qN47W1QA4FmE4gEnG6TdGr1gNObh83W768uDzjldszSyPt7aMie7esytoWSRpnZF3WpTB0EEEAAAQQQQAABBBBAAAEEEKhdgKBT7UbUSCEBd79O0vkxAacSV0XA6ZXlAafOq+Zol6d7q9vw3LqMPNy0q5l9UJfK1EEAAQQQQAABBBBAAAEEEEAAgboJEHSqmxO1UkDA3a+RdEH0ULxMevuY2Ro/ZknFx+HNdOENdeFNdXUoIfHT7mb2bh3qUgUBBBBAAAEEEEAAAQQQQAABBOohQNCpHlhUbTkBd79K0oXVA07vHDtbvz69POA0/JhO2vrmfGXl1umxLpa0r5m91nKzomcEEEAAAQQQQAABBBBAAAEE0legTj+dp+/0mVlrEHD3KyRdnCzglJVn2ubv3TXsyI51nU6JpAPM7KW63kA9BBBAAAEEEEAAAQQQQAABBBConwBBp/p5UbuZBdz9ckmXVA84vXv8HP3y1GK17Z6tnUb3VL9t2tZ1ZGWSDjOzp+p6A/UQQAABBBBAAAEEEEAAAQQQQKD+AgSd6m/GHc0k4O6XSfprTMCpXHrv+Dn6+cnF6r5Onnb+Zy91GpwTN6LSIldO27jHu1zSEWY2upmmQDcIIIAAAggggAACCCCAAAIIZKwAQaeMXfrUnri7nyvphphRuvTB6XP1w4OLtOp+HbTDPT2U077aI+zSjG+K1We9PCn2kks6yczuSe2ZMzoEEEAAAQQQQAABBBBAAAEE0kOAoFN6rGNazcLdz5Z0U/WA04dnztX3DyzS+md10aZ/6ybLip12eJPdj88v0bD9OlS/FgJOp5nZHWkFxWQQQAABBBBAAAEEEEAAAQQQSGEBgk4pvDiZODR3P0vSzdUDTh+dPVc/P7FEO9zXQ6vs1T6OZtmicn12Y4G2uaSrsnLiHusLzOy6TPRkzggggAACCCCAAAIIIIAAAgi0lABBp5aSp984AXc/Q9Lf4wJO58zVxFcLK/I39Vg/L+6+uT+X6NPrF2i3u3ooKzfukb7YzK6CGwEEEEAAAQQQQAABBBBAAAEEmleAoFPzetNbEgF3P17S3YrOxOTSx+fN09xxxRVvqGvXMzvu7p9fWqqvH1qk/Z/qpew2cY/zTWYWckNREEAAAQQQQAABBBBAAAEEEECgmQUIOjUzON3FC7j7sZLujQk4Sfr8kvlatqBcW9+cH7eDyV16/+J5mvltsfZ/uneiN9XdamZn4o0AAggggAACCCCAAAIIIIAAAi0jQNCpZdzpNSLg7sdIuk9STFrwLy5foHY9s7T2SZ3jrEqLXE/vO1Ne5vrj872V16FaRnHpAUnHmVlIIE5BAAEEEEAAAQQQQAABBBBAAIEWECDo1ALodLlcwN2PlnR/9YDTuNsWVuRu6rdt2ziqpbPL9PC209WpX7YOeqG38jrFBZwekXSMmZXjjAACCCCAAAIIIIAAAggggAACLSdA0Knl7DO6Z3c/UtKD1QNOE55bop4btlGnITlxPtP+s0xP7DxdPYbl6eBX+qhtt7iA0xhJB5tZWUbjMnkEEEAAAQQQQAABBBBAAAEEUkCAoFMKLEKmDcHdD5I0WlJMZvBZ/1mmrkNzE+1e0lf3L9Sb58xT/hq5OuS1PurQKy6p+POSDjSz0kzzZL4IIIAAAggggAACCCCAAAIIpKIAQadUXJU0HpO7Hyrp0eoBp/ISV1aORb+7rkKhvEx67YQ5+v6Zxeq22vKAU8c+cQGnf0na28yWpTEdU0MAAQQQQAABBBBAAAEEEECgVQkQdGpVy9W6B+vuB0h6UlL82bkEUyteVK7Rf5ih2d8Xq/OAHB06to86D4y79S1Je5pZUevWYfQIIIAAAggggAACCCCAAAIIpJcAQaf0Ws+UnY277yfpn3UNOM37pUSPbj9dxYvL1anf8oBTl8FxAaePJe1iZotTduIMDAEEEEAAAQQQQAABBBBAAIEMFSDolKEL35zTdvd9IwGn3Lr0O+HNQo05YGZF1ZC76eBX+6j7mnG3fibpD2a2qC5tUgcBBBBAAAEEEEAAAQQQQAABBJpXgKBT83pnXG/uvqukkOS7TW2Td5fev2y+/n1rQUXV9j2yK95S12N4XMDpa0k7mtm82trkOgIIIIAAAggggAACCCCAAAIItIwAQaeWcc+IXt19F0kv1CXgVFbieu7gWfrtrcIKmzZdsnTwy33Ue7286lbfStrBzOZmBCKTRAABBBBAAAEEEEAAAQQQQKCVChB0aqULl+rDdvc/SHpRUtvaxrp0Tpke3Xa6Fk4traia1ylLB73UW303jNsc9bOk7cxsRm1tch0BBBBAAAEEEEAAAQQQQAABBFpWgKBTy/qnZe/uvpOkl+oScJr2n2V6YufpKl8eb1JuO9MBz/bWwK3iYlXjJW1rZtPSEo1JIYAAAggggAACCCCAAAIIIJBmAgSd0mxBW3o67r6tpNdCDvDaxvL1Q4v0xpkrTsnlhIDTM701aJu4gNPkyA6n32prk+sIIIAAAggggAACCCCAAAIIIJAaAgSdUmMd0mIU7r61pNcldaxpQl4mvX7qHH33xOKqatl5pn0e76XVdm5X/dapkYBT2OlEQQABBBBAAAEEEEAAAQQQQACBViJA0KmVLFSqD9Pdt5I0traAU/Hico3eeYZmf1dcNaWsXNM+j/bU6ru1rz7N2ZK2N7PvU33+jA8BBBBAAAEEEEAAAQQQQAABBGIFCDrxRDRYwN23jAScOtXUWMGkUj2y7TQVzS+vqmbZ0h739dTw/eNO4y2QNNLMvmrwAGkAAQQQQAABBBBAAAEEEEAAAQSaXYCgU7OTp1eH7r6FpH9JqjHgNOHNQo05YGbM5C1L2u3uHlrroLjTeAWSRpnZf9JLi9kggAACCCCAAAIIIIAAAgggkDkCBJ0yZ60bfabuvqGktyR1S9q4S59cX6CPrp4fW8WkP9zSXesfHRerWiJpVzP7sNEHTIMIIIAAAggggAACCCCAAAIIINBsAgSdmo06vTpy9w0iAaf8ZDMrL3E9f+gsjX+jMK7KDlfma5PTOlf/fKmk3c3svfTSYjYIIIAAAggggAACCCCAAAIIZJ4AQafMW/MGz9jd15f0tqSkAafCuWV6ZLvpWji5NK6/7f7WTZud2aX65yGz+D5mFt5+R0EAAQQQQAABBBBAAAEEEEAAgVYuQNCplS9gcw/f3deLBJy6J+t71rfFenTkNJWveEFdVdVtLu6qLc7rWv3WEkn7m9nLzT0f+kMAAQQQQAABBBBAAAEEEEAAgaYRIOjUNK5p2aq7rxsJOPVINsFxjyzS2NPnJrwcjtOFY3XVSpmkP5nZP9MSjUkhgAACCCCAAAIIIIAAAgggkKECBJ0ydOHrO213HybpXUl9Et3rZdLYM+bo28cWJ2x6o5M6a8dr4wJO5ZKOMLPR9R0P9RFAAAEEEEAAAQQQQAABBBBAILUFCDql9vqkxOjcfaikkNw7YcCptND15O4zNP2/yxKOd90jOmqX23pIsU+bSzrRzO5NiUkyCAQQQAABBBBAAAEEEEAAAQQQaFQBgk6Nypl+jbn7mpI+kNQ70exCovCHt5mmovlh01J8WfvQjtr1jh6yrJhrIeB0qpndmX5izAgBBBBAAAEEEEAAAQQQQAABBIIAQSeeg6QC7r6GpE8kJczhNOHNQo05YGbS+4fu3UF7PthDWTlxj9mfzex66BFAAAEEEEAAAQQQQAABBBBAIH0FCDql79o2aGbuvrqkzyXFJWKSS5/eVKAPr5iftI819myvvR/umSjgdJGZXd2gwXEzAggggAACCCCAAAIIIIAAAgikvABBp5RfouYfoLuvKulLSV2q915e4nr+8Fka/3ph0oGtsmM77fdkL2W3iXu8rjCzS5t/RvSIAAIIIIAAAggggAACCCCAAALNLUDQqbnFU7w/dz9a0oOJhlk4r1yPbj9NBRNLk85i8PbttP8/eymnbdyj9XczOyvFp8/wEEAAAQQQQAABBBBAAAEEEECgkQQIOjUSZDo04+47SHo7Ua6vGV8X6/Gdpqm8OPlMB27VVgc821u57eIeq9slnW5mIYE4BQEEEEAAAQQQQAABBBBAAAEEMkCAoFMGLHJdpujuOZLmSupcvf64RxZp7OnhUvLSb5M2OvCF3srrGPuaOkn3SzqegFNdVoE6CCCAAAIIIIAAAggggAACCKSPAEGn9FnLBs3E3a+RdEH1Rn55dameP3RWjW33WT9PB73UR226xAWcHpd0pJmVN2hw3IwAAggggAACCCCAAAIIIIAAAq1OgMWrEeQAACAASURBVKBTq1uyxh+wu+8q6RVJcVEjL5eePWimJryROHF4z7XydPArfdQuP+7WZyQdYmZljT9iWkQAAQQQQAABBBBAAAEEEEAAgVQXIOiU6ivUxONz9wGSvpLUI1lXRQvK9eh207Tg99gE4vmr5+rgV/uoY5/s6reOlbSPmS1r4uHTPAIIIIAAAggggAACCCCAAAIIpKgAQacUXZjmGFYkj9N7kraK7m/2r8XquXpezBBmfVesx0dNV2nh8lzgXVfJ0aGv91XHvnEBpzcl7WVmRc0xB/pAAAEEEEAAAQQQQAABBBBAAIHUFCDolJrr0iyjcvfrJJ0f3dl3ry/WfQdP0aXfrKbuQ3JjxvG/pxbr1RPmqFP/EHDqoy6DQ+7xmPKxpJ3NbEmzTIBOEEAAAQQQQAABBBBAAAEEEEAgZQUIOqXs0jTtwNx9t0gep6pnYN7kEl2/9e9aOr9MnXvl6K//W005bWIfkQ8un691D+9UsdOpWvkkEnBa3LQjp3UEEEAAAQQQQAABBBBAAAEEEGgNAgSdWsMqNfIYE+VxKl3mumWniZr89YpTccN27KCTnxso1f6UfC1ppJnNb+Sh0hwCCCCAAAIIIIAAAggggAACCLRSgdrDCa10Ygw7sYC7hzNz70vaIrrGmHNn6oN742NG+17TSzuckl8T5zeRgNM8zBFAAAEEEEAAAQQQQAABBBBAAIFKAYJOGfYsuPsNks6NnvZXzy/SQ0dOTSjRtX+O/vLZqmrXJSvR9Z8kbW9mMzKMkekigAACCCCAAAIIIIAAAggggEAtAgSdMugRcfc9Jb2oqANzsycU68Ztf1fhwvIYibx2WRp5Rr5GnZmvvPYJA04lkgab2fQMImSqCCCAAAIIIIAAAggggAACCCBQRwGCTnWEau3V3H2wpC8lVZ2VKyly3TJqoqaMW5HHyUzacP/O2uvynuo2IPbtddUMDjazf7Z2F8aPAAIIIIAAAggggAACCCCAAAJNI0DQqWlcU6rVSB6n9yRtGT2wp8+eoY/uX1D10cD122r/63pr1S3a1Tb+R8zsqNoqcR0BBBBAAAEEEEAAAQQQQAABBDJXgKBTBqy9u98s6azoqX713CI9dNTyPE5d+uZo1wt6aIsju8oSnqSLQZorqb+ZLcsAOqaIAAIIIIAAAggggAACCCCAAAIrKUDQaSXhWstt7r6HpJeq53G6YZvfVVbq2u7EfO18Xne16Vh7tCky5z3M7NXWMn/GiQACCCCAAAIIIIAAAggggAACLSNA0Kll3JulV3cfFMnj1L2yw8o8TuGtdPtf31vdB9eYt6n6OMea2a7NMng6QQABBBBAAAEEEEAAAQQQQACBVi1A0KlVL1/ywUfyOL0vaYvoWp88tEC9h+ZptS3b13fm4W11a5nZL/W9kfoIIIAAAggggAACCCCAAAIIIJB5AgSd0nTN3f3vks6Inp67JFfSvE3zJpWoc98c5eQmfCyuMLNL05SLaSGAAAIIIIAAAggggAACCCCAQCMLEHRqZNBUaM7d95T0YnQep5rGVbSwXC9dPEvbn5qvXmvmJao6WdJwM1uSCvNjDAgggAACCCCAAAIIIIAAAgggkPoCBJ1Sf43qNUJ3HxzJ45Rf243lZdKXzyzUSxfP1q4X99AWR3VJdssfzWxMbe1xHQEEEEAAAQQQQAABBBBAAAEEEKgUIOiURs9CJI/TB5I2r21av39epCdOmq6wy2n1bdrpiAf7SYmfhnfMbMfa2uM6AggggAACCCCAAAIIIIAAAgggEC1A0CmNngd3f1DS0TVNaf7kEj1x0gzN/LG4olqH/Gyd89Fg5eQlfBRKJW1oZt+mERNTQQABBBBAAAEEEEAAAQQQQACBZhAg6NQMyM3RhbuH42/7J+urIm/TJbP13auLY6qc9e4gdRuYm+y2m83snOYYP30ggAACCCCAAAIIIIAAAggggEB6CRB0SoP1dPdwnO7TRFMpL3N9MXqhXrtijireXhdVDrilt9bds2MygZmShppZQRoQMQUEEEAAAQQQQAABBBBAAAEEEGhmAYJOzQze2N25e3dJv0rqWr3t8R8X6qlTZ2jZovK4btferYMOvK1PTcM5ysweaezx0h4CCCCAAAIIIIAAAggggAACCGSGAEGnVrzO7p4j6X1JW0ZPY9HsUj169PSqvE3Vp9i1f47OfHuQsnKSLn/YNbWVmVXbG9WKsRg6AggggAACCCCAAAIIIIAAAgg0qwBBp2blbtzO3P12SadEt1pW6rp918ma+1tJws6ysqRzPhqiTr2ykw0mbIvawsz+3bijpTUEEEAAAQQQQAABBBBAAAEEEMgkAYJOrXS13f0oSQ9VH/4nDy7Q2KvnJp3VYQ/01Zrbta9p1vea2QmtlIVhI4AAAggggAACCCCAAAIIIIBAiggQdEqRhajPMNw9HKd7R1Kb6PsKF5Tr76MmKvw7Udn4oM7a66qeNXU1P5I8fHZ9xkNdBBBAAAEEEEAAAQQQQAABBBBAoLoAQadW9ky4ez9JX0gK/44pr/51jj5/PPHL5nqunqdTXxsoy6pxwqeY2Z2tjIThIoAAAggggAACCCCAAAIIIIBACgoQdErBRUk2JHdvF0kcvkn1OrPHF+vO3aco5HSqXrJypD9/torada0x4vSdpA3MrLQVkTBUBBBAAAEEEEAAAQQQQAABBBBIUQGCTim6MNWH5e5hrUZLOiTRkB87Zrp++WBpwtkc+8/+GrRR25pmGiJVO5hZeBMeBQEEEEAAAQQQQAABBBBAAAEEEGiwAEGnBhM2TwPufoGkaxL19vN7S/X4sdMTDmT707pp5Bn5tQ1ytJkdVlslriOAAAIIIIAAAggggAACCCCAAAJ1FSDoVFepFqzn7jtLelVSdvVhlJe57txjimb9Uhw3wgHrtdVxY/rLal7lRZKGm9nUFpwiXSOAAAIIIIAAAggggAACCCCAQJoJEHRK8QV196GSPpPUNdFQP3ukQK9dMSfuUm7bLJ3/+WC16VBz5nBJ55vZDSnOwPAQQAABBBBAAAEEEEAAAQQQQKCVCRB0SuEFc/fOkj6VNCLRMAsLynXrjpO0dEFZ3OVTXh2o3kPzapvdr5LWNrNltVXkOgIIIIAAAggggAACCCCAAAIIIFAfAYJO9dFqxrruHrYovSRp92Tdvn7lHH36cEHc5V0v6qEtju5Sl9HuZmav16UidRBAAAEEEEAAAQQQQAABBBBAAIH6CBB0qo9WM9Z19xslnZOsyzkTSnTHbpNVVhpePLeirLZVOx35cD+p9pV9wcz2bcYp0RUCCCCAAAIIIIAAAggggAACCGSQQO2hiQzCSJWpunt4k9xjNY3n8eOm6+d3l8ZUadclS+d+PES5bWtd1kJJa5nZb6kyZ8aBAAIIIIAAAggggAACCCCAAALpJVBrdCK9ppv6s3H3DSV9KKl9stFO+LRQDx8+Le7ymW8PUv7g3JjPly0uV5uOccnELzezy1JfgxEigAACCCCAAAIIIIAAAggggEBrFSDolEIr5+59JH0haUCyYZWXSXftNVkzfyqOqbL/jb203j6dYj6bN7GkIuDUoXt29OeTJQ03syUpNHWGggACCCCAAAIIIIAAAggggAACaSZA0ClFFtTdw6vm3pK0TU1D+vfoAr1y2ZyYKiN26aCDbw/xqhVl2ZJyjf9wqUbs0rF6c/ub2XMpMm2GgQACCCCAAAIIIIAAAggggAACaSpA0ClFFtbd75N0bE3DCUflbh01SYvnlFVV69InR2e+O0jZubFL+cZ1czXyzHzltIn5/G0zG5UiU2YYCCCAAAIIIIAAAggggAACCCCQxgIEnVJgcd39LEk31zaUf10zVx8/sKCqWlaWdPaHg9W5d07MrZ88uEDdh+Rq6MgO0Z+XStrAzL6rrR+uI4AAAggggAACCCCAAAIIIIAAAg0VIOjUUMEG3u/uYefR65KqIkdlJR63c2nepBLdvstklRZ7VY9/uq+vhu4Qm298ytdFev/2+frT/X2rj+xGMzuvgcPldgQQQAABBBBAAAEEEEAAAQQQQKBOAgSd6sTUNJXcfRVJ/5bUo7IHd2nBjBJ16xv7FronTpyhH99akft7owM7a++re8YMrHBBme7db0pFwKnHqiFFVFWZKWmomRU0zUxoFQEEEEAAAQQQQAABBBBAAAEEEIgVIOjUQk+Eu4dXzX0iae3oIbzz0ByNPKqHFLUyv31WqIcOm1ZVrefqeTr1tYGyrBV3ern0+P9NU98RbTTqvO7VZ3WEmT3WQlOlWwQQQAABBBBAAAEEEEAAAQQQyEABgk4tsOjuHsJFz0vaK7r7fz8/X4PWaac+q7et+jgEk+7Zb4qmfbes4rOsHOn8z4aofdfsmJG/e+s8/fefC3X6W4OU1z4qGrU8sLW1ma04l9cCc6ZLBBBAAAEEEEAAAQQQQAABBBDILAGCTi2w3u5+paSLorue+M1SvXrbLJ38wJCYEf3nqYV66eLZVZ/935P9NXiTFUGpcGHCp4V69Iip2v/mPlpnz47R95dL2tzMvmiBadIlAggggAACCCCAAAIIIIAAAghksABBp2ZefHffT9IYRR2gWzS3VBdt/oOu/WJEzA6mZUvKdeuoSVo8u6xilFsd11U7/zn26Fy4ducek9R9cK6O+ecAWeyK3mVmJzfzFOkOAQQQQAABBBBAAAEEEEAAAQQQiM4chEZTC7j7epI+ltShsq/wprqrdvlZG+7eVXuc3TtmCG/eMFcf3rOg4rMB67XVcWP6xwSVystcDx0yVZO/KtKJLw1Un+Ftou+fF0kePqep50X7CCCAAAIIIIAAAggggAACCCCAQHUBdjo10zPh7mGLUnhT3arRXd5/8kR9OHquHpyzgbJzVyzH/Ckl+sfOk1W6zJXbNkvnfzZYbTrG5GrS2Kvm6JMHFmjzo7pqt0urXoBX2fxJZnZ3M02PbhBAAAEEEEAAAQQQQAABBBBAAIEYAYJOzfBAuHuupDckbR/d3XsPz9Fd//e7/vLqGlp/ly4xI3nq1Bn6fuySis9OemlAxVvposuPby3RkydMV7uu2RXJw9t3i0ks/pWkTcxs+bk8CgIIIIAAAggggAACCCCAAAIIINDMAgSdmgHc3e+SdGJ0Vz99vFiXj/pJfVZvoxvHrR1zbG7Sl0V64KCpcpdGnZOvbU/qFjPKeRNLdPdek1W0qFz7XNtLGx7YOfp6eEvd9mb2QTNMjS4QQAABBBBAAAEEEEAAAQQQQACBhAIEnZr4wXD3kyTdGd3NnEnFunCz71Uwq1Q3/29t9R+24m10Xi7du/8UTf12mVbdsp2OeqRfVMpxVRy3u++PUzT9u2Xqt3YbnfDCQFnsqbvHzOyIJp4WzSOAAAIIIIAAAggggAACCCCAAAI1ChB0asIHxN23kvSOpLzKbooLy3XZ9j9pwn+WaPM/5uusp2JSPOnLZxbphb/MUtvOWTrvkyHKbRu7RC9cMEtfPr2wItB03JgBGrD+ioCVpEWShpnZtCacFk0jgAACCCCAAAIIIIAAAggggAACtQoQdKqVaOUquPvgSOLwXpUthONyt/1pgj75Z3ixnPTA7PXVMT+nqoPipeW6ddQkLZpVpjPeGqTuQ0IqqBVl3EuLNObMmRUfhCN14WhdtXKumd20ciPmLgQQQAABBBBAAAEEEEAAAQQQQKDxBAg6NZ5lVUvu3k7Sh5I2im7+uaum65+XTq346JCr+2ufP/eN6f3tm+fp/Tvna9/remmD/TvFXJv1c7Hu2XeySgq94i12Z7w9WB17xiQP/0HSemZW0gRTokkEEEAAAQQQQAABBBBAAAEEEECgXgIEnerFVXtldw+mT0o6KLr21/8q0HV7/qryMlfbjll6YPYGyslbwV8wvVS3/WGS1ti2vQ6+o09MR2EH1D37TNHsX4srPt/t0h7a/Kiu1Qezq5mNrX2E1EAAAQQQQAABBBBAAAEEEEAAAQSaXoCgUyMbu/slki6Pbnbqj0W6eMsftLSgrOLj819cXRvtERs0evqMmZr4RZHOfn+QsnNjl2XMWTM17sWQrknqtUaeTnp1oLJzYuo8Z2b7N/JUaA4BBBBAAAEEEEAAAQQQQAABBBBYaQGCTitNF3+ju+8t6TlJVe+TWzK/TBdu/r1m/Lqs4obeq7XRrT+tI4uSn/xVkR44eKrOfn+wOvdZkeMp1P/0oQV6/Yo5VZ0dPbq/VtkinN6rKoWS1jKz3xpxKjSFAAIIIIAAAggggAACCCCAAAIINEiAoFOD+Fbc7O7DJH0mqUvlp+Eo3XV7/aqvxxZUVbxx3FoauNaKoFFILn7fAVO07UndNGxUh5jRTPmmSA8cOFVlJV7x+Tp7dtQfb409eifpMjOL2VnVSFOiGQQQQAABBBBAAAEEEEAAAQQQQGClBQg6rTRdTMApX9LnklaPbu6RsyfrtVuXv20ulA1376I/v7RGTI9fP79Iv39epH2u7RnzeeGCMt211xQtmLI8L3huO9NpbwxW1/4xO6EmSRpuZksbYRo0gQACCCCAAAIIIIAAAggggAACCDSaAEGnBlK6e3iF3MuSdo1u6oPH5+qOI2NPvN0/a3116r4iaFRS5Hr0mOk6+rF+yop6EZ2XS48fO02/vLciljTqvO4Vu6GqlX3N7IUGToHbEUAAAQQQQAABBBBAAAEEEEAAgUYXIOjUQFJ3/7ukM6Kb+eWzJfrbyB9Vsmz5sbhQ/vjXfjrgkn4xvb33j/na9LDOat8tKuIk6b1/zNM7t8yrqps/KFen/muQctrELNdbZrZTA4fP7QgggAACCCCAAAIIIIAAAggggECTCBB0agCrux8h6ZHoJuZPL9GFm/2geVOLqz7Oa5ulB+etr9w2VfnFtXBmqRZMLdWgDdvGjOC3Twv1yBFTVb78RXcV5bAH+mrNHWLyPYXG1zOzHxswfG5FAAEEEEAAAQQQQAABBBBAAAEEmkyAoNNK0rr7FpLeldSmsomSonL9deRP+vXzJTGtnjNmdW26b9eYz355f6nW2K59zGeLZ5fprj0na9Gs0qrPh47soD/d37f6KK83sz+v5NC5DQEEEEAAAQQQQAABBBBAAAEEEGhyAYJOK0Hs7iEK9IWk/tG3333s73r3oTkxLfZaJU+3/bKuLEp68ZxSdeieE/NZeNPdQ4dO08QvCqvuz841nTp2kLqvkhvd5gxJQ81s4UoMnVsQQAABBBBAAAEEEEAAAQQQQACBZhEg6FRPZncP5+Hel7Rp9K0v3zRDj58/Ja61679cS4PXaxfzubtiAk7h4r+umaOP71sQU2+7U7ppx3O6V2/zMDMbXc9hUx0BBBBAAAEEEEAAAQQQQAABBBBoVgGCTvXkdvcHJB0Tfdu4txbqmt1+UditFF022LWLLnhljVp7+OmdJXriuOkKwajK0rlPjk5/a5Dy2q/IAyXpY0nbmFlsR7X2QAUEEEAAAQQQQAABBBBAAAEEEECgeQUIOtXD293Pk3R99C3Tfy7SRVv+oCXzozJ/RyrcN2N9de6ZU2MPIZl4yONUuCD2/oNu76O1dusYfW+osLGZfV2PIVMVAQQQQAABBBBAAAEEEEAAAQQQaBEBgk51ZHf3nSS9Lim78pbCRWW6eKsfNeV/K/IwVV7b85w+Ouz6ATW2Xlrsuv+AKZr23bKYeoM3aadjnupf/QjeHWZ2ah2HSzUEEEAAAQQQQAABBBBAAAEEEECgRQUIOtWB393XlPS5pKpX0Hm5dP0+v+jLVwviWsjJy9LD89dXbtuYo3Fx9V66aJb+82RsPvCsbNNJLw9U72F50fXnSVrTzObWYbhUQQABBBBAAAEEEEAAAQQQQAABBFpcgKBTLUvg7p0kfSppreiqT144RS9cF14kF1/OfGo1bfHHbjW2/O3Li/TMGTPj6mxxTFftenGP6p+fYGb3tvjTwgAQQAABBBBAAAEEEEAAAQQQQACBOgoQdKoByt3DVqUXJe0RXe3z5+brlgPHxyT+rrzec3Ce/vHrurIaNjnN+qVY9+47RcVLy2N679A9W2e8PVhtO8fc/GV4U56ZxSeNquMiUw0BBBBAAAEEEEAAAQQQQAABBBBobgGCTjUHna6V9OfoKr9/vVSXbvOjllULGFXWufaLEVplw/ZJWw2Bpnv2naLZvxTH1dn3+l7a4IDO0Z+Ht9RtZ2YfNveDQX8IIIAAAggggAACCCCAAAIIIIBAQwQIOiXRc/cDJD0tqcqoYGaJ/rLZD5o7OT5gFJpZa4dOuvStoTWux7Nnz9Q3LyyKq9N/nTY6/vmB1XdIPWxmRzdkgbkXAQQQQAABBBBAAAEEEEAAAQQQaAkBgk4J1N19A0kfSaraslRW4rpy55/1/fvxAaPKJu6Zup669slNuo6fP1qgV/86O+56OIp33LMDNGC9ttHXQkdDzWx6SzwY9IkAAggggAACCCCAAAIIIIAAAgg0RICgUzU9d+8t6QtJA6Mv3XfiRL11X3zAqLLOHmf31uE3xNwS0/LUccv0wIFTVFocTszFlo0O7qy9r+5V/eOzzeyWhiwu9yKAAAIIIIAAAggggAACCCCAAAItJUDQKUre3cM2pbckbRu9IGPvmKWHTp+UdI1y8rL08Pz1lds2cfbwwoJy3b3XZM2fXBLXRrsuWTr97cHqkJ8dfe17SeubWfwNLfWk0C8CCCCAAAIIIIAAAggggAACCCBQDwGCTrFBp3skHR/t9+OHi3XFH35KuEOpst5pj62qrQ/NT8juLj154nT9+OaShNd3/2tPbXZEl+rXdjGzf9VjHamKAAIIIIAAAggggAACCCCAAAIIpJQAQafIcrj7aZJui16d2ROLdeFm32vh7NKki9atb67unLSeshJvctL7d8zX2zfNTXh/rzXydPJrA5WVHbMMz5jZgSn1lDAYBBBAAAEEEEAAAQQQQAABBBBAoJ4CBJ0kufs2kWN1eZV+RYvLdck2P2jSuMIaSa/6bLhW36RDwjq/fVaoRw6fqvKyxE0c/UR/rbJ5u+iLobMRZvZ7PdeR6ggggAACCCCAAAIIIIAAAggggEBKCWR80Mndh0j6t6SelSsTjsTdesgEffrMvBoXa8R2nXTZO0MT1lk8p0x37TlZi2Ym3iW17l6ddMDfQ87ymHKJmV2ZUk8Ig0EAAQQQQAABBBBAAAEEEEAAAQRWQiCjg07u3lHSJ5LWibZ75m/TNObyabVy3j15PXXrF3KPx5aws+nRI6dqwieJd0nltc/S6W8NUuc+OdE3TpC0lpkV1doxFRBAAAEEEEAAAQQQQAABBBBAAIEUF8jYoJO7h7k/JSkmf9IXLy7QTQf8Ki+veeV2O6O3jrx5YMJKb14/Vx/ePT9pAzud313bnNit+vW9zOzlFH9eGB4CCCCAAAIIIIAAAggggAACCCBQJ4FMDjr9Jikcrasqk74t1CVb/6CQz6mmkpUjPTJ/Q4UdS9XLT+8s0RPHTVc4opeo5A/O1an/GqScvBj6N83sD3VaMSohgAACCCCAAAIIIIAAAggggAACrUAgI4NO7r5F5FhdzBI9e+V0PXvlNJWVJIkYRWqf9OAQbX9kj7jlLZhWWpHHaen8JJnDJR32YD+tuX376HuLJa1rZj+1gueFISKAAAIIIIAAAggggAACCCCAAAJ1EsjUoNO9ko5LJDR7YrFeun663n1ojkqWxQefuvXJ1Z2T11NWtU1OpcWuB/44RVO/XZYUfthOHXToPX2rX7/WzP5Sp9WiEgIIIIAAAggggAACCCCAAAIIINBKBDIu6OTu2ZLC0brECZkiCzdvarFeumGG3r5/jooLVxy3u/KTYVpjs5B/PLa8fMlsfTG6IOmyh+N0p4wdpO5DYhKPT5U0zMwWt5LnhWEigAACCCCAAAIIIIAAAggggAACdRLIxKDT7pJeqZOOpIWzS/XGXbP0yi0z1X9YW1316fC4W799ebGeOWNGjU1uf1q+Rp6VX73OoWb2ZF3HQj0EEEAAAQQQQAABBBBAAAEEEECgtQhkYtDpOUn7Vi7Qj18s1IfPztIhFwxRx645SdctBJ/atM9Smw6x5+rmTCjWPXtP0bIlyZOPd+mbo9PeHFQ98fhHkrY1s5oTSLWWJ4lxIoAAAggggAACCCCAAAIIIIAAAlECGRV0cvdekiZLyqs0uO20HzX24WkV/7v3SQN06F9WVaduyYNP0U9P8dJy3bPvFM3+JeQCT14OvrOPRuwScyQvZBrfyMy+4WlEAAEEEEAAAQQQQAABBBBAAAEE0lEg04JO50i6sXIhi5aW6bDVP9bSRaUxa7vrMf115KWrqnP3mPxLces/5qyZGvfiohqfi1W3bKejHu9fvc7tZnZaOj5QzAkBBBBAAAEEEEAAAQQQQAABBBAIApkWdPqfpBGVS//W6Om6+cQfkj4Jo/7UV0dfvpq69araGFVVd/KXRbrvgCk1PkXZOaaTXx2onmvE3D9b0lAzm88jiAACCCCAAAIIIIAAAggggAACCKSrQMYEndx9c0mfRi/k+bt8qe8+XlDj2mZlm56YsLU658fueiovk27dcaLmTypJev+W/9dVu1zUo/r148zs/nR9oJgXAggggAACCCCAAAIIIIAAAgggEAQyKeh0r6TjKpd92vilOm6Dz+S1pPEOu53Ovjv+jXWhnS9GF+jlS8LGpfjSsUe2Tn97sNp2ikk8/l9Jm5pZ8qzjPJcIIIAAAggggAACCCCAAAIIIIBAGghkRNDJ3TtICtnCO1eu2cOXjdfTN0+scQlz8rJ035ebqffgdgnrlRa7btl2ohbNis0JFSrvd2Nvrb9fp+j7QnhrSzP7LA2eG6aAAAIIIIAAAggggAACCCCAAAII1CiQKUGnoyQ9VClRVuo6asQnmjt9WY04e504QCfesGaNdT68e77evH5uTJ2BG7bVsc8MkMXqPmhm/8fziAACCCCAAAIIIIAAAggggAACCGSCQKYELspzrwAAIABJREFUnT6UtHXlgn7++hz97cBxNa5v2/bZemDcFurWOz6JePSNyxaX66atf1fRwuUn5ixLOu7ZARqwXtvoagslDTOz6ZnwUDFHBBBAAAEEEEAAAQQQQAABBBBAIO2DTu4etir9GJ2/6opDvtWnryTOxVT5SBx07hAdedmqcU/IW4/O1qgjesZ8/taNc/XBnctfRrfJoV2055Wx1yWdaWa38rghgAACCCCAAAIIIIAAAggggAACmSKQCUGnayX9uXJBF8wq1hHDPlZpSfIM4h265OjBb7dQp26xb6wLbRwz/Btd+8Yw9RrYpuoZWTK3TDdv87ty2pjOeGew2nfLjn5+vpe0vpklf81dpjxtzBMBBBBAAAEEEEAAAQQQQAABBDJGIK2DTu6eIylkC+9XuaJjbp2kBy/+tcYFPvry1fTHswbH1ZkwbqlO3ew7bb1vvi58YvWY669eNls918jTpod1qX7fSDN7N2OeKCaKAAIIIIAAAggggAACCCCAAAIIRB85S0cNd99L0ovRczth4881+aclSaeb3ydPD3yzhdq0j9mtVFH/iaun6vErplb895OTNlCXnit2QoXdTu26Zisr9ranzeygdLRlTggggAACCCCAAAIIIIAAAggggEBNAum+0+kFSXtXAvzweYHOGfXfGp+IU24Zqt2P7Z+wzulb/k+/frU8YLXnib110i3xu6GiblwqaYSZhZ1WFAQQQAABBBBAAAEEEEAAAQQQQCCjBNI26OTuvSVNllS1HenvJ/+gNx5L/gK53oPa6r6vNldOXlbcQzB3WrGOWP1reVQqqDEzN1L7zvE7oiI3X2RmV2fU08RkEUAAAQQQQAABBBBAAAEEEEAAgYhAOgedzpd0XeVKFy0t059W+0iFi8uSLv5594/QDgf1SXj9lXtm6c4zf4+5dtjF/XXoRQl3RYWkUWub2TKeNAQQQAABBBBAAAEEEEAAAQQQQCATBdI56BTeGje8clHDDqew0ylZGTyig+78dFNZVmKSS/b6Sf99syDm9qws6cUFmyg7N+6ePc3slUx8oJgzAggggAACCCCAAAIIIIAAAgggEATSMujk7ltJ+ih6iUMup5DTKVm57Ol1tdmuPRJeXrqwTAcP/FKlxVFn6yRVBJ0WbqLs7BjGJWbWkccLAQQQQAABBBBAAAEEEEAAAQQQyGSBdA06PSDpmMqFnfrrUh2/4Wcx+ZiiF33oRp1187sby5JofDBmnq49PJyYiy0HX9BPR1w2oPrHN5rZeZn8UDF3BBBAAAEEEEAAAQQQQAABBBBAIO2CTu4edhlNk9SpcnkfvPhXjbl1UtLVvuaVDbTedt2SXr/+yPF67+m5cddH/76BuvWuylMeroetUD3MbF5LPlru3lnSUEnh9Xr5koJJiaRFkhZI+lnSL2YWPqMgkDYC7t5GUpfIM18oqcDMwpskKQgggAACCCCAAAIIIIAAAs0skI5Bp/+TdH+lY1mp68jhH2vejOKEtBvumK8rX1g/KXtpievQQV9p8YLSmDrDNuuom98bUf2+EMhZs5nXUO4efsjeQ9JISdtLWrUOYwgBp/9JelvSW5LeJfF5HdSokhIC7h7Owm4raQNJ4Q/wepJ6SQpBp+ol/OH/TtI4SV9Ket3M4rcupsTMGAQCCCCAQLoKuPvqkjaRtK6kbST1jcy1PPySJPLf4ReE4Tel4yV9Lek/ZhZ+mUpBAAEEEECgVQqkY9DpY0lbVq7Gp6/M1hWHfJtwccJxupvf2VhDNw4bgxKXr95ZqIt2/zHu4s3vj9CwTeNSN11iZlc215Pg7iHIdLykvSS1a2C/YXfWE5IeNLOvGtgWtyPQ6ALuHrYj7ivpoEiANacBnYS3Cjwj6R6+mW+AYiu+1d3D33+DJK0hKbyGNAQssyI75TpIyotMLwQtQ8Ay/NA33sxmtuJpM3QEEGhGAXfPlrRT5O+uPaOCTPUdRfjFyWuSnjSzEIiiIIAAAmkj4O7he/pwQids3gjfk4Xvw8I/0T+kh8D8EkmTJU2PnNqJP4qUNirpNZG0Cjq5ezhSFn6YrJrX3w4cp89fn5Nw1bbep5cufGztGlf07nMm6qU7Y3/GaN85S89M31gWfjyJLWuZWXhrXpMWd99H0kWSNm6ijsZK+puZfdZE7dMsAnUWcPfuks6VdFrkL6A631uHimHH37OSrmiOP7t1GA9VmkjA3UNwKewsqNwhF76xabsS3YVvcEIQ6j+S3pf0oZktXIl2uAUBBNJUIPJLklMlHRsJbjfmTMOO3dskjTaz2G34jdlLI7bl7l0lheMBwyT1lBR+wAw7lttHugl/Fy9uhC7DcfpljdBO+OE27D5rSCmT1Bh/N4T5NEaagODbGGk15jcEJXJveG7Djr6GlkIzK2poI9zfvALuHn6CXivy/Vj4viycWFgl6pd99RnQDElhd8nnke/JPiGtRn34mq9uugWdboj8cFohOH9mccXRunBErnrJyjbd9fmmGjg0BFGTl2OGf6MZv8f+/XXqP4Zot2PDSZ6YMt3M+jXl0rl7+As7fKOxY1P2E9X2c+EHfXaCNJM23cQIuHtImHZB5M908u2IjeMWvgEKx3IvM7NZjdMkrbSkQOS3ZuFrZdgZt0sDdhjUNo3wg0V4W+oLkp43s4m13cB1BBBITwF3D7vOz478vRUCLU1ZwvG7sMP+yabsZGXadvcQ0N9Z0h8iO71C0J+CQKoKhOBg+Lu8thICXKFu+Oe3SOqGsAvxAzNjx00NepGvjbtJOlDSqEjO4dq8V+Z62J3+bvh+TNKLZhaCUpQUEEiboFPkB4yw3a5PpevTN0/Uw5eFv5Pjyx8O76sz7xwec6FoaZnatg87oZeXCeOW6tTNwteS2PLcnI3UtsOKepGrt5tZ2InR6CUSET5HUji6V3nko9H7SdJgSDx+nplV5clqro7pJ3MFIrsWH2/C3XzJcMO2yOPMLAQQKK1QwN03i7y9dL/Ib9KbcxbhNxzvSQpvUH3OzEIye0oaCUSC4eGbh7CzOuRPDMd+Q17FsPbh78vwT/heJOyG+6m17ERJoyVqsam4e8ipeZ+kkLepOUvIy3lSKuQqdPeQqyqkfTg08mejOR3oC4GWEggBq7D7+RVJD5vZlJYaSCr1G0ljEI4XHykpHC+ueslXM40zrMvrke/JXuUFWs2knqSbdAo6hSNnIapZVU7Y6DNN/jl+R2pOXpbu/XIz9Rm8Ig1SCDjl5GYpJ3cFyeirpmr0lVNj6LY9IF8XPJbw+4ldzSwcS2vUEjla9FQkKtyobdezsUckncg21nqqUb3eAu4e/nK6M2rbfb3baIQb7o3s8kv8BoJG6IAmGk/A3UMwPvz2LAT+N228lhvUUghg3hH+MbPZDWqJm1tUwN1DnomwYy7snNu6Hl+bwm/Fw5b/lyK/cU38W7AWnR2dN1QgkrfpWknhl4Mt9X11OKp0vJmF7xebvbh7eJnHXyXt3YIGzT5vOkQggUBloOMmMwu/hMq44u4huHSEpHDEOBypTYUSAoF/l3SvmTXG0c5UmFOrGkNL/eXY6Eju/nLkDW4VbX/3yQKdv3M49h5f9jlloI6/Nnan79vPztCO+1dtkqq46bTNv9P4b2KDVveNW1f914hLAxJ+m929sX+rHXnLyauRpGp1NnOXfp+wQL/+NFczpi/RooJlys3LVseOuRo4pIvWHN5dvXrXfKwwSWdfhEg1iXTrvBRUrKeAu4djCTeu7DetxUvLVFhQrJLCMuW0yVa7Lrlq03Gl842H7bn7m1lj5C+opwTV6yIQOcJxctiNGb3LtS73NmOd8JfI3ZKuMbPECQabcTB0VTeBSCBhf0nh+Qo5J+KzONatqehaIU9i+Kb3WXZA1R8vFe9w93xJIdATfpufCuXmcLTPzOLzSjTB6CJvT74+7BBe2b+3m2BYNIlAqgiEXYgXmln4+SntSyR3W8jBGoJNYQdwKpawGzl8nbzFzBojj1wqzjElx5QWQSd3D9GisJ296qfLW078QW+ODontY0u7Dtl6YNwW6tprxSm1JQtL9d3nBdpsp5CveHmZO61YR6z+tUIAp7L0GpSnh38Kuc7iystmFt4g12jF3UOCtfBDb0i4WGspXlamN8dO0AvP/KCP3puieXOWB8vCAi9fZKv69Vv4/8GrdtO2Iwdp7wOHavNtBiq8ya+OJZw3HMlv7uuoRbU6C7j73yRdWtcbls4v1jcvTdX4j+do8lfzNe27ApUWrTiSX/lId+3fTgPW66Y1d+ildffur15r1Gt3b3jedyBYUNdVaZ56kePUR0eelwHN02uDewk5IELewRvMrDES3TZ4QDQQLxA5zh5+Qxte1tFUx6QmhZcXRN4W29BkxSxjCwm4e0iE/WYkCW7dRuGuZRMnadn48SqePEVlc+aobOny79e8uEiWk6vsrl2V27OH8gYNUtthQ5XTMy6HaG19PRQ5Jl6XHDW1tZX0uruHQNuDklrL1+CVnis3ItAAgfA1PuTjvShdE1y7e3ghQNhpfn4T5mpqwBIkvDXkb708/FLQzJr0a2VjD7y1tlf3UEMKz9DdQ7LhayqHWLikTIet9pHCv6uXQy9YRYddFBLkryg3nP6DTrl6TbXvuCJP08t3zdRdZ8fmg71szJrabPeEeSHDsbN7GovI3cNblcJbkWK3XiXoYMGCIj1w11e6744vNXfO0oQBpkRBp+gg1JBVu+qEMzfSwUetXbEjqg4l5KoIP4jPq0NdqiBQq4C7nyLp9lorSvr14zkae90P+uFf01VavPzntcovZNFf0OL+O/LBalv20Panran1Dxio8EKBOpT/hmM1ZhbeZkNpYYHIDzrhWQlfJxtUiguKVTBhoRaMX6iiuUUqXVqqksXLX+6TlZul3A45yu2Uq479OqjjgA7qukbXis8bWH6MHIP5sIHtcHsjC7j7JpGvQ811RDN8bTndzD5p5KnQXBMLRFIfvCMp5DCqtRRPmapF73+oJV/8R2UFC6XIRqSqv4Eq/mPFbzlX/CLQlduvrzpsvoU6brW1srvUefNAyCsTAvNNUtw97GYIRwrr9E1jkwyCRhFoXQK/StrPzMKb1tKmuPufIr9Q69vgSZXOkxdNlMI/pfOl8kJ5eWGIyEtZebKsdlJuDym3l9RmoKzNEMka/CXo3+Eto+m2Lg1eiyZooE4/cTVBv43apLv/EH1mdOzD03TbaeH7+tjSOT9XD363xf+zdx1QUhRb9L7ZBEvOGck5ShYBCUpQMSJgxBwIiln4qKioqChmRFQEFRUVJQkikgSRIBkVyXmBJW9kd94/b6Znunumu2c2z8x2nfO/y3R1ddWr6uqqW/fdh/gSqrvNyYR0jLhyPb5Y10mXefSV/2DDb2qkU4cD+PFUO0THGprsIiKSk8scJ4WqLWJ0emTMp2RhYE37dBNefm45Ek+k+my69aymQKCTp0XVa5TE2De744qr6wbTDqGMio5VWITrDaZBdp6CsQAzSxQLEfqz9INL2HEOX49Yj20L3YEojACmYEAnT55qLUrj+jdao2GvSsE0/BcA/ezTkGBMlTd5mFkWNEKJHpSdJ3Am48TWkziyKgGHVyXg2LrjSDmh6ny7xoWy8dNvBD1jjeGIdaB0vVKo3KESKnesjGrdqiKuTFy2qiO6AgCessHM7Jgvd+9RXOmE2TQm0DyUu092lSbI+cuih2PPL3lg3TwoUmFaLhTWd6Di0w8exsnvf0Tyho16RnkWQCfPx84RE4PiXbuh1FVXw1G8eKBHy3Vx6/EeyAZzQ6A8ChNQDlnvCZTX93rmiaPIOLIfmYnH4Ew6B6Qmg1kh+imTLjkcoDhVb9X9sdeAcb6F6pbk7F0YUHQsKMbj0WDgaai5T/1Tyae9FhcPyAZAlzTlWeyiyAMiutokRBCDZHi/T329tokGYv3kPQKW662HJ2dMESBKggNrk7U3pq6ann/EFoexm0QQnp3ek0IHKCYIuY9Au9WoWCAqW9/irA7jnOYXd65bieinnBZU0PcrAX9EfzXgPGhYV74APr8FOLcWfG4dOGkTkKHsuwMs8NlzXYCoovVBxdqASrQHFe8IRAU1N/pWSU4bxU34JVu7OO9GVqDXOO+enEslM3NXhRXkLfHRHuvwz1oVMPJcuPulerjh4Zq6J4+5fQs69ymPPjerAG3SmUwMrvkXMtLViXPQ01Vx+3OGDOJNRGToc5fVJiof8/lKmFnT248eOY+h987H0sV7lT2SHmTydaULFnTylNJ/QEOM/6AXipUIGCjvRSIK2h0qq/aw80e+BZi5FgARX5MIUKZp2Uc7MfOxjUhPUjHOnIJO8jAHAZ3vr4frXm+F2GIBtZ9eJiLZmNopHy2gRD+5H8B4ACWz8mh2Mo6sPoZdP+7F7jn7kXIsRd2UyIbAd+MRAHSS/FpAyhEFVO5UGbWvqo0619VBbMmAc6Zv9Q8DGGpHS8xKr+ZuXoWx8j2AbrlbcpZLE8HZwXZ45yzbLd9vYGZxkxWmj2nijAyc+mkezsxfCM4U1j3nGHTy7rNKFEOZmwa72E8BkiA6V+ZWkBtlLhZ9OolOFzgxI33X30hdvwLp/2yG86yGHO+aS43AG/e8rAc5fEAnZZ52VUA3h+vndPUau//ULRoCl+nOblSm+159mf75vO0zea6rDK30ljefBjzzPsgfEPPUTX9IYgCc+cp7GTzTVVe/RZValg6Ys8jnrq6mLIM2qcYzKD+APXzv1TICrervHaykjAXdeNDUN0ZARmHOGPWnNE6Av3igaEVQydpAuWagSh2BIuJpG3SS9/IuIpIATWGXFND9fwDEyyhrSB9ngE+vAp/8GXxqsRtk8gKQGlMECzr55qNYUIlOcJTuCyrdGxBmVNbSDoX1ZDPRs2a3oHJHAug0VQnF6GqwRKuTqHW+qVyVOEzZ2BFx8SoN7/DeFNzUbCXm7O6KMhqNp2UzEzH+dn2Qma/2tUbpir4nA66njCMieflynJhZxHAFaTVNGzccxeDrf8Cxo27tM/e3N3dBJymzfuNymPJdf9Sqa+hO6KmfTJy9iEi0p+xkWyBLFlAWsHJabCrAKoy+GSPWY8l7/6njXXlKboBOnjKqtyyN++d0RenqJqeR7mfKeBe30uVZaqidOdsWYGbRtPtECbUbdDmpiWnYPu0/bP10B5IOJ3ndVrSbBN9FtnrNf1Gq3XxoF/jaTVNU0SgX+NT03qYo11zVBwyy0iIu/aQdzjdIa+VSNmauo7Ass+SqmZmcjrPbDiF5fyLSEs4g43yq62McXbwI4sqXQLG6FVG8QWXXv7OYZOEh39S9WbzPzp5PFmBmOdUXprfp+jnz9BkkvDsJqbt2a2qVe6CTh/lT/NIuKHPzbaBoywMTCcHcPDcCYjCzMPKeCWhqZyZS1q1E0uKf4Dwu2qoGgIkNOrnXNDbopAcZCxp0MgXJrMAqAso1B9W+FlSjd7CMK0GihfFUINEmA77DJhmYWVxhvgTQIUtlpB0BH/0KfOw7IOO0bFuVZARQBnZl8N5vtBFwvVji+FsMjjJXgcrf6XbDCz5J38gB82v5FZAh+KqFd86wBp2YWTh08kXzcuk+HrUTs97193Qb/k4j9L2zqq63RvRbj13bkjBvn5Cl1CSAkwBPntS4YwlMWNLYrKcvIaI/cjoMmFnC6W0CYArLrlxxAIOu/x5J59P1wHAegE7SnipVSuCbX2/ERdbAk5zUt7KFxXM6Agrf/cx8N4ApZi0XwOmzO1dj1ed7vDL4Vt8Xz3fGU55fXuUHM7BKAKeHl/ZAuTqW1FzxyW8ZqWKQoTQKmbkPABHEDaht56n36V3n8NfErfjvuz3ITHNr+rlPQv1PpnMbdNKezlftUgWtHrsYldoH5brpqb6AmQNtpkv+jEIlOqzYPCgdigtnU3Ds1+04tmgbzm49CHZq9eT8mQnkAEo2r4HyXRuhYp+WiCkZ9ImrhHUW4Onf/LGE/ZRgLaBEy5R1milIeeHYcRx+9U1kJp70gaVyH3SSehdt2hTlHxwOirVkWX5OREOCbadRPmaWSI4zA0Wou7BnB85+8zEyEg5pwAQbdPLa1Id1ZINO7hGlHuaYs99UG2q+6UEyqbT21zPDlLL82Da+TKcADCnPArRIeVCjO0G1bwAcAdnz4tJ1Wbho+jGzzCEiiB58NJ7zW8GHPgafXAxwprej8wV08rLVHKBSPeGoNBxUpGFWpsEfAAwhonNZucnOa26BcAedhOLrFfDOzGDc3mglTiWk61pctW48Jq3tgOgYtbm7t5/H7e1X48EX6+OWkRd582dcYAyu8RfExc6T3lzWBI3aG25EhStcMTd0GJhZGB9XmHXV+nVHcG2/r5F0zi1yq5sf8wh0IiZUrV4Cs34fhEpVLH2uRY9HKNxBOHLbr6NtAUBhsAiN1ZRK99NzWzDnBQkepzqM5iXoJM8pV7sYRq68HCUrWzIUniMiiXhhpzywgOJm/JyirxPUN+r84WSsfW0z/vlyJ5yZmsVhAYFOHleaGr1qos3odijdwJIxqrWigPgDwmURmgfdny9FMrP42QvgpH78TZ6cduIc9k//A0fmbkRmygXl2+sDMmlcMbSMOc+32lE0BpWuaI6ad3RDbIWg1usSjbe9DUDmy3AI+iHMLJpfpnN/xqnTOPTCeGScPOnvzpWL7nU6jSMCijZvgfIPjTDQHvI2TRDSNkS0MejGajIqbvASQMZ88DLj/PzvkLT4R/nAu+/2ggk26OQ1pw06eceGlgEXMaCTq3UMlG4AR5vngdIBQQ5hIl5MRBJJLSQTM4sLnWg33RV0BZN3gfe/DU78VafJ5tm85i/opNSaHKDSVyKq8qNAjJ6EYtEuEYgW8XfRjrZTDi0Q1II+h8/Is9uZWfzovBS/lbOPY9wt/kEBnvqsKbrdqD9xvqfLn/hnwzl8s7kzqtVRTyA3LD6D0VepB4zxJR2YeaQt5NTSIE0nIgmtnKPEzF2UBbBhOQkJSbis01SIlpPHkS6/QCd5TrtLq2HGwhsQFW0ZtekJInojR4awby40FmBmiT4mEesM0/rvD2DSgN81a1f3iM+yS53nW6O5OVAZ9bpUwNBfuyPKPEqZnHrUC+VFQrgOJGYWzabpAPoH04aMlAysfW0LNn74N5wKs8lXD6QgmE5a/RaJdtdieEs0H94SUcFFB5VTk+FEJELjdsplCyihnWXt0NyqaNEDO/j1Guz5ZDnEnc4z+WhdLdVpxVyDRQtCRRWJQY3buqD64M4g6++pFC0R7XoQUVoum8AuLhsWUOYmcXs01B8UDafDL09A6q49bv0m3w9WHoJO8qgSV/RG6RsGWrVsIREJezTLiZnlYNH0Xr5wAWemvoO0bX/5bTC974vBB9zWdLLd6zwLu4gDnaRBjhhQq2dAta4J9M79RETXBspUENeZWdAZYfwE504nrnN7J4CPzXIzm0wW7gUDOikWFLe7SiPhKCdB94KKRixrfnGFnF0QfRBJzwxb0ImZmwJw0yCU9PyNm7BmoeoWJz/Xaloc769qBxLFYCVtW3MG9/dYi+hYB5Yk9tCJO34wch/mTkrw5h3+fm30vUtkRQzTICL6JqcDgplFH6CnUTlyYHTdVd9g2W9uiYeCAJ3kuSNGdcDI5yxFK4WCdSkRSehJO9kWMLUAM4trgry7hiJpZ4+lYkzT+Ug6oe61fMe99jsWiP3kzRvAvc5TYcnWe0xT9BtruSd9lYgCa1vY4yBoCyjj4kcApr7M2sL2LjiE5U+txdn9buazljKvGxMF4F7nKxosVSjVoDQuGd8ZFdsH7S04mohEQ8VOuWgBZhZQ81arIlMTzmL787NxZqO46utZGjkBnTzPLNW8Bho+dyPiKgbUxf+YiIITbc5FG9lF+VuAmUU01zQS3MmZP+LUnAUeoc18B53kgRUffQpxDSyZFcKo2JCV/mXmAQC+Nb0nMxOnP30LaduUYn00eWzQyVzA3PXdsjWdIsu9zvWi+AQpafIgqFHAYI/CppmVlXczr/Mys2z6JMhGEC7oDE74wQU44cIp4xNizUKtQEEnzwIxvhWiqr0EihN1m4BJohjdE67i7wFbl08Zwhl0mgDgUY+dEg+n4Y4mq1yuFdo09ruWaNdbFXUVEGdQi5U4tCcFN9xfAyMn6D/QdzbahIR96mb3hxNtUaSYIRIqEK641mnCcWS915i5EQBT2t4X07Zg2P3zNe50esaHez+V+0LirrlBU26UgzB9wfXo1K2GVSNFNVMWNWeybgn7jsJiAWb+DoDoQximSQNXYu23+31YTfnHdJInCcvp8XVXoGpzU7coQbdr2tpOuTNqmVlAdxkXAf3QUk+mYcnIP7Hzp/3+ek3KoiYUQScXA8sBNLy9MdqO6YCoODWohYUVhT0qAuO263IuDDVmFrBJQCfTdG5HAjY9+g3SE4VZ7PrAuvPqQOusudcpET+8zxT2XUzpeDR97RYUbxiQ5n9tJITXzoXuK7AiFJfffQAMQxinHzyMg2PGuaPUKSB3fjOdZJxGV6qMKs+Ps3KzyxKIycwySckBkaxTDdPZ7z9Hyopf1Gs26OSdL+zodVrALcjoeGEpJK4Mf+/CwyDyXfPHQPVutprD5ISjQagwW5n5NgAfBxWdLvUQnDueBs6sCzoSXSiATq4vuyMaURUegqPCg8GwnuSWR4hIdK3slA0LhCXoxMyimCiaBxU9bf7mjb34fKw2UgjQtFNpvP7LxTqzrP3tJEb2lwjtwJTl7dHoYvWkcefGJIzotM2bv9uAsnhqWj0zsy4josuyYXPdLcws0eokap1fSknJQKsmHyHhqGfxW3BMJxkoous0b+2tKFvBUhD1GyIalFO72PdHpgWY+RIAv5uJkf679Bhe677Y1Xg9gyl/QSd5fqPelfHgz5av+B1ENC0yeyr/WsXMNwL4IpjFzYGlR7DogVVIOpriHiO+LCZl4IQq6OQBMMq3LI/LJveKDWDTAAAgAElEQVRCsWqWovWeThCx/QdyQzsw/3o19J7EzHL6JAc8ptTls9sOY+OIGchISjPVo8kNppMnzHd0sTg0ee0WlGxmeZgjWh8tiEilYIeeeSO6RgooLox0w3T07UlIWq/IJRUg6CSVK3PL7SjetbtZVSWUZ2Uicoc/DpACgbSpG1bj9Ofv6sP42aCT26ra6Hy6D5L+/MBmOkWYkLir8w0ANtET6vwBqEI7q7fuISL6MNB7mdfXmXkkACF2BMQI+Nhc8K4XgYyz3nHvGf/eehq4I4QM6OQ5TCp+KaKrTwCiAp57SrNsXddsDsKAAyqb5ebpbUoUDTkVd7/eDNzb6g8c3u3eiHjSq/Nbo0UX1f2encC1DZYj8ahbaHzpqZ46cfEvXjyEr14WTTd3mrKlBarWMxUUltPn13PaUGYW8Mzw9OyjD9bjycd+db31no4qKPc6z/Mv610bn/x0jc4l0cAG9xGRIOR2si2gswAzC+DU2cgs8h6P67AQe9a6yYPBgk7avAbfNrUsHVPBXQP1vVJrpC1j5KrLUaujypT0qfccIgpKe8geBsYWYOb7Abwv5DIrGzkzGKvGbsBf723XauiGLegkoENc2SLo+l53VOlSLZjhIe4toingjiRhpyxbgJknAZDxZpiSdp/A+vunI+Ocso4wEUHOTdDJxU4pGY9WH92LIlUNpYI8dbXnmiz3eO7dwMxTAdxhVKKwnA6MflEnnl0Qmk4eQDu6QgVUeXG8B5E3qvINRCQaLQETM0tk5o5GGZ3J53Hi5SfgPH/WBp1cBjJgt/iwJN2LDht0cttBsZnyt3fdFaFMJ1ebi5aHo+f3QIzpYZOwneoU1AETswsKEpd+cSW2TpnJ4P+eh4BOvn2p9q9SRBiATq5hGFsNUTXeBRUR9Z6AaaJ4W9ks9IB20mUIV9BpHoB+npZs+f00nurrZi95krjUiWudNi2ZdQxjbpMAHEDnfuUx/ttWuuvDOmzF7s3Jrt8qXRSHz/7R3+9j2qZEtD1r5tbnDuRa17HNFPy9PTGkQCcBvZ5+tQvuHalnkPnYQYwokXdU2lhODGXfGxEWYObrFEFCw/b8+fU+TB4s2rnuFAqgU5vBF+H2L021zFIBlCciOT22UxYtwMz/A/BioNtSEtPw8x3LcfB3N9HDksWkZAh1ppOH6UJRhNZPtEGzh1oFcaboYoPdbi9yAo0Y/+vMLFHqJFqmYVz5jPNpWHvnVKQcEMDbOvJWboNOUttitSui5aR74ShiKHPnadC9RCSsNzvlowWUjdgRWRYaPfbEl9/izMLf1EsFzHSSCbLC0EdQpLnp+nUqEd0ZyITMLKKG7gWzQTr341dIWjJPr8fjmn/1Ie+974v/Rx22kLit6eT5qBcK0EmCCdQdCGrxlNXr15+I5gR6P3P7uuJKK9Hg7w5YdsoBOLcPB5Lkk+oPIPov1DQlKh0dakwnb52pCKKqPg9HKdmuBEyvENGogLnsDF4LhB3oxMxyLCy+9d6T8Tfu247fZhxVG0XAOyvaoW5LNbprZgajb81lSD4rWmDAmz+1RvueKoPh+IF0DGm40Rst6/nvG6B9P1Oa3T4iqpXTccTMDymn/H5FbdqUgK4dP/NKh4cK00lAp5jYKHzz241o2c5SEFcAJwGe3CienQq1BZhZdlOiDSEi4n4pI82J0U3m4cRulfUfCqBTbNEojDt2HWKLRZv1n0SXWlKoOzcbjWfmcQACfqyPbzmFOYOX4vyBJB9NHWWtozktVRetAYApL+PNR+xTs3jSluX9WTnJ1j/HaIMld7CODeq6R1tXzeCWjVeDWxuj/bjOuoAXJmZ9i4i8WobZMH2hvIWZJdyziDYYpu1j5+LI/C065pxZuPe8AJ0EhKxyXXvUedh7lmZUT5kcWxKRXkegUPZo/jXa6nCQM53Y+/BTcJ51BzNwpRAAnYp16ISyd5rqzx8kIkt/TtcMxvwSgNFGlnaeO4vjLzwCTte6oXrab4NOnnFgazrZmk7qnOBeFyAqGo5es4B4U4bzj0QUFOKRW7OgAjiJ1uHgQGXyqZXg7Y8DmRrpXh/Wmr7NxmGnQxZ0UubwqAoPw1FetugB00giEtaTnYKwQDiCTvIRlI+hKyWfy8At9VYiLVkJzQig242V8NRnenrc7M8O4bXhql73ooTuKFpM9eiY/UECJj0mWJZbg/HH0+10rnc+tnyPiIYHYV/LLMwsp5aGqPLEN1fjudFLQxJ0kkbVrF0Ks/8cjBKl4qzamCXRypza074/dC1gBbBKrX956198/ehfPuwmtT1W0euUb0Tg71w23Ovklrt/uBTNrzX0gJVn2hHGsjjsmHkMgBcC3bbjh31Y9NAfyEjJ0EWCiiSmk3vsusGvWv3rovPEy+CIDhjC9xkiejWQ/ezrbgsws/gyCFPF0Kfh5Nq92DB8hts7xtDlI2+ExJXauecteS4BTV+7FaXbmepIStaVssQpKPeLwjimmPleAJON2p66aw8Ojh3v417mGnX5H71Ow9CLKlYcVV9/20pQXILgHLfqT2beJFpiRnmSFs/Fudlfe13KdBsJm+nkNpmt6eS1g3eu83Oz8mWV+jPlAt3rYQ0b6iiZuDf6Hirp7vVe9HWXVN5p7YLTSLvJ/dUxjt6mvBtU+yZQS1MPNvHvFgZ9vhzYK0ESPgEwJND8zgengndPANgTMEG5IxJAJ7+xCTjK3oWoSk8GkrZyKgz0LwPZz74eDKE/hKyk0JyFz+ddlc3/9BDee/hfby0dUYQP13RAjQbx3t8upDvRu+pSpKfK2ADqNCmOaWv0buqj+v2DjUvcQmiDn6mK25413WRKlr5EtCCnpmFmQZW6GZUzaMD3+HnufyELOsn7eeWABnj7i76BzDCQiMzD7Qa6274e9hZgZqEc7tQK/2sblXw6HU/Xm4vziWkhCTp1f6wRrnld74qrqf8MIrIMSRL2HZiLDWDmxwEE1MLb+NG/WP70OrDTvShVmUKR5V7nbpu6QK3Woya6TeqJqCKmzDplResK3ftpLnZNxBbFzKLFI5o8hknc6s5uF0yqgEEn8f0rXxytPxuK6BKWwTpGEdErEdthIdYwZtZFStZW79S8X5D4zQ8hBzrJfFnp2ZcQU9WUTdGbiDQh5/RGZ2ZxJVTdB3z65MSrTyPjyEEbdPJ+nJRp2WfjajOdbKaTuoDRAGoxxeHo8wsQZaoZfDURzc3rqVDZUwsL+AHrZzF41+vgg5/7RXNV26c/nLFYzLtuCXWmk8cejjIDEFV5bCDZUdHaFLfIHOMCed3nBV1+WDGdmFlCSelcWR65bB12rFdU8wH0GVIVI97VR3edPmEvPnpO9rzuNGZKU/QeVMX776QzmRhc8y9kpLtfmq/2t0bpCqbaCoI+CwqtVy3PRk8ys3y1DVcFbVpOxs4doi/h5niEknud9js77oOeGHh3M6vWCwfzYtslIBsDJEJuYWZhtQi7xTDNfGojfn7NzUI0OGxQfndfMb/uLtryejaZTvV7VMLQX02jAa0hog4R0lV52gxmFnZowFCzf7y8GX+O3+zfl0b9p3VZ89TeKwCtjAnfPN5yQse9TtvYyh2roPtnvRFdzFLfR/zEryUi0Te0k4UFmFkWgr2Nspz8cw82jBDGhv9YyW/3OncNGOW7N0PD5wZY9alEQulIRBvsjs97CzCziG4burskfPgpzv2xJiRBp7J33Yf49qZ6hA8SkQjrGyZmvhKA4aY3M/E4jr8gwa3c41V9Tzwvke1e51mM2KCTDTrpFqYaFiB1mACqYrqufJ2IhGKTp4mZxS3sYcuHcCb43zHgoz8ZC4bLzZHAdPK2w38j4SjRB1FV3wTIMt6NaLteRkTr8rTTwrzwcAOdxOf0Vo/N921PwoMd/vR2QWwRBz7e0BEVqqvocUpSJnpXWQKnm+TkSnP2dEWZCqqe6NJvEvHakF2ua407lsCEJY2tunU2EV2TG/3OzKLRUMyorAqlX0d6mrgMhjboFB8fg+9XDkT9JqYRvqR5awBcakdeyo1RE15lMHNVRcDXcJwn7k/GMw3nIiPV7R4biqBT2YuK4dk9V5sZ/jARBRV+LLx6Lndry8zCBhMhbNNvjrCalj6xDps+3uESo/UbC4UEdJJmVulaDd0/6wNHjKWrnQD6HYhIpfrmbreFfWnMLB96Ob0xnH+2PDMLx377x9vOAnWvc9XCvYlvMPoGVOhl6NnkqatoJrYlIglmYKc8tAAzS5Sa1kaPODj2NaTu2h2SoFPJ/tehZD/T4KrPEpFpEAcrF+iUNStw5kvRG1bHq+1ep9pCnUwUFqvfwsaOXqcu9gqne51rSNS+HtRSYqkYpiVE1CMPpzVxOw8cyMWZCt72GDhRnHJMwCWz3wOcEIcL08kzuTtKXYuoKqJqYAmbSDR6+S4fy8u+C+eywwZ0YuZSAA4D8PrNTX76P/z4vvSxO10/oibuGafXQ3h/9H+Y8bZbq0mSgE0COmnTK7fuxIrv3WHa31reBA3bmYazlCz3E5Ghf39WBwIzy2m1H3TqdDJKF/PoBIQ26CS1E8BJgKei8ZYuIW8Q0RNZtZGdP7wtYKVbJi37+PY/sGr6Xg2TT22v/ptVcEwnERF/7dyNZh1xjohKhncv5W3tmbkLgEUATAXgBHBaNHQ1tn+paCQXctBJXoiLrq6DS9/pEUhcXCiCAjxplIzztj/DqXRm7gzgd6M6ZyanY3nviXCmq3qQoQI6xRQvgpafPIS4irLsMU0TichDOQmnbgmrujKzvGN6+rzSgn2PjcGF48dDEnQq3r0nSg/0ntH62vxdIhph1hHMLFFsDDVezn43DckrPJ55NtNJ7Xx/HR+b6WQznVzvmNdVRQM4lqoPR/dvzF7BE0RUIa8mymAOASGA0+ah4NOrfRblPm503vZFpnuddnPiKHs3oioEJKAtA9CLiNxRy+yks0A4gU7ic/qhp/YZ6U7c1nAlzpwQV0q4RME/2dIJpTUMprOnLqBfDel/NT30Un3c/IhET3anjAuMwTX+grjYxZd0YOaRtiBrHdeLiGh/TseREs1LaPJ+KTU1AxXLvKGM9dAHnaQB4mL30geWwLzMSFcS0c85tZ19f3hYgJnldFiopoZv1P6Np/B8m4Uu3R7VfdTn+6b8syCFxGUj+mbGIF00Mk0PZBKRJdoaHr2VN7Vk5voA/gBgToVkYPHINdj86X/q+t0GnVysl0Z3NEXbFwQ3sUyzANxApFXwDXRL4bhu5dKZuGo3No7UL/pDBXSS+bBU69po+sYdgMN0mSb87cuJ6LfC0ZsF00pmFh1Rmcf80t6Ro5GRmBiSoFN8x0tQdohooBumqUR0p9lFZpYxZej7c2rS60j7WzTGJdmgkw06KeNA/mPkuu6dvozEtQsv0wmOKDiu+gNwmC4fixORuGzlagrmEBDOdPDWEeDEFQbuB4UXdJKOiKrwBBxl7wnUJ28T0SOBMhXG6+EEOq0V2pqnk1bMOoZXbpcI7O506+jauPnp2ro+HD/sb8yZekj32zdbOqNabVWkc/2iMxjT3+2dMOKD2uhzpyW4vJGIDGnWWR08zCwzjRsx80np6ZkoX+r1sAKdZCBN/LIv+t1ouDbztFCipbQiImGs2SnCLWAllC9Nf+OKJdi2yK1VGsqgk9TvzfSBcESbTpdRRKRx4I3wjg2yecxcHsAqsw2bp5ilT67DhknuOdhrYRt08kbAavFYWzQfcXEgq48hIm9U10CZC8t1Zn5bPu1G7d01aTn2fibB4NQUSqCT1Kr20D6ocqOpLo9kEap3CyI6XVj6NL/bycyivVDH6LmhDDoVbdMO5e41Dfn9NRGZhkdnZtELM4yecWL8KGQc9py72qCTDTrJm+Eb4VMDMNmgkzHTiQDH5XOAeFN1hka57TrPzA2UNZnFIWAGeMuj4MTF7inPz02ucINOYpCoKq/AUdJQ5k/7mbiNiERSwk7aNVY4WIOZRal6i7auY67fhPWLEl0/lSwXg0+3dEJ8CRUxPnEkDdfWX6FrXnSsA0sSe+gYC+8/vBfzJrvdL3840RZFilnSnMYRkakTblZsqUQNMNyoZmYyyhQPH/c6z7xUolQsfvxzMGrUtnQJkBM0OZ21N+lZGTBhlpeZbwDwnVm1tyw8gjf7KH7iYQA6TUi9CVGxpnNDjE2l1fe0wuSUVYu41pmmFWM2YN3b273XbdBJG6lPZQB2fqcHal2jdx33MarMp8IktaOnaAzDzCKGLKLIfmnLqB9xbLE7gIEnhRro5IiNRovJDyD+IsvDsC+JyNSPKsw+HSFXXUv3uieew4WEhJBkOhVt0QrlHjLVCP6RiEx3TcwspwCyQfVLx198DJknEpTfbdDJBp1kKNigk+uFsATYNNHrlLyOrtOAMqaBmNrlpig1M5dW9HXNmQHsBG97AnxsoUtXU9+mwq3ppJvkHVGIrj4VVLS91fdKgo1dQkQbQ+6jVoAVCgumk6/C/olDaRjSdBWcme6X4r5X6+PaoTV0Znx64Cb8Pk+INWoa8GBNPPy6+h1lBu6ovxEnDqWj24CyeGqa5aJeCpIBJK4iuZKYWcQkDHeypeJfVebx8HCv8wyklu0qYcaSAYi2FsC1FLHMFePahRSYBZhZtHsESTA8Hc7MYDzbej4Ob1WjToY60+mNlJsQHWcKOsURkaGrbIF1QgE/OJioKBs+/BdLnlynOwSwQSdj0Ck6PhpXfH8NylgHbJDTE2G9eHaEBTwKCv7xzCx6Tob+iWvvmoaz2/RM6FADncSCxRpURov37wNFW0bOGUhE3xa8xSOvBlasn/2jXkL6wYMhCToVadIU5Uc8btYhC4ior9lFZpZwz3WNrh8fOxKZJz1raxt0skEnGSU26KQHaIxcCf1BJ+o8GVTe68Dj+7p1I6LluTGjKiSHnwCYRsRx9eKOV8AHv3Q/0gadFDsoPaBjfDEQVQ7RF/0Aiq5i1UVyqiXC4hL13k6BZNhDwUJK9JmDALxHfTPG78X0l9yCs+WqxuGTjZ0QW1TdEB7anYKBLfS0ecn7ye8d0LBVCW+zdm5IwohLJAgMMGVrC1Stq0a9M2j7CQCViUhVHc2hgZhZNqqGcbHLlngNmRlyeB1eoJO8l3ePbIMnX7XUIRGBtR5EpKei5dCe9u2hYQFmfgqAhHkwTIs/+A/Th60FqeErQt697vWkAYgparrpK0JEaaFh/YKvBTMPAjDDqia75h/E7JuXgzPZBp0UXRSPvVxrG9f/aSL4EVCiRgn0nn0d4spYfqfmycLS1ndyW5OZdW752jH55y2f4vxOPT4XiqCTLP6r39IVNe/uZfVKSSSU5rbreu7Pf8wsB40djUo++Px4pO7eE5KgU1z9Bqjw2DNmBllKRKbx2pl5s4wno5tPvPwUMhI8YK0NOtmgk/tb5Uq2ppPyygQHOjku/QQoZ6rYIhG//Tey2ZjigolUxwe+AP+nWbbboJNuTOvdDN3jnYo2R3T1rwAyjZEj2T4goqHZ6LaIvCXkmU7MfBMAr9qnsJPuafkHjuwR5hrwyAeNccVteqRxeN/12LDilF+HLT3VE9ExapOnv3AQM145jEoXxeGzf1oG6uDpRHR7oExZuc7Mgn6qAlOamyuUfh3paYJvhR/oRESY/FN/dO2tCrYb2EW0KFoTkdtH0k4RYQFmrgRAhFcNI7olnUrH0w3n4NyJtLACnSR6nUSxM0nxROSekAp5YuamACTciWkI0IQNJ/Ftn0W4kOwO7uHe6LuTzXQyZjqJYcQ2lbtUQ/ep/UBRlp/uoUT0QSEfiq7mM7MoHrcwssUfA6cgea+eDR2qoJPD4UDTiXehRLOaVt26EEBfG3DM3ZHPzEsAXGZU6qFxbyLl3x0hCTrF1qqNik8/a2aM1URkKhbGzKLFZ3j95LvjkL7T45Zqg0426OSaaXUfcFfUPj/6ui0k7mUPKYsdx2UzgFINzd5R2R/l2DWLma8AMN8oUrrnwXxiCXizuOJqVE9s0Em/KPVlOil9SCVvQHSlV6w+OvJyyEGgHAgW+hQOoJNoVPT29NSmZafwzFWicQhUqxePSWs7IEoj8Ltz63kM6agJ8ajc2PXqinh5hn7tObT9VuzZkoyxPzRAu77i7mqZBhPR14EyZeU6M0uYa8PNWaVyE5CaLDrj4Qc6SZ3LVSiKH9cORsUqxaxMMhvAtfYiOSujJrTzMvPHAExDO3z16F/4ZeI/rkaEE9Np/NkbEVfcFHQqZtNnXRt8ARrXADBdRZ09kISveixE8lEVo7NBJ/1i3Izp5P5YM5o80Aqtnu5gNRGIcYXSrYplhfa0kWe1Y+a/5HDD6AHhxHSSvi9StSxafPwQoorGWtlrGBG9n2cGLYQFM7NE3O1j1PTDr72D5K3bQxJ0iqlWHZXGvGjWY5ZBcZhZDnrlwNcvnflyMlLWeLx+bNDJBp3c3yX3os7zHxt08hfgNtB06rMYiCtj9o7mOFI6M8vJv0SQlqAuxuncdjjX3wFkpviIhtuaTtoxbcR0kt/EStEVn4ej1M1WX0db+kCxTkiDTsxcHcBeLUL7+j3bseQbd8SrZ6Y1Q5frKuo6+o6Oq7Fr63m/zp8452K07V7W+/ux/WkY0nATHA7gx9PtdAyo86czULy0boMpR/IVicifPpWDRRgzS8QZQ9XtqhXfRNI58b4LT9BJBlany6rjk5+vhcM85LNY72EieicHZrRvDRELMLNEu5EPnKEf2pF/z2J0i/lwXnCfpoQT6PTq6RtQpKShJ6w0pQQR+U86IdIv+VUNZpZIHbeYPS8zLRMzLl+EhA36EOM26JQ10ElUALt/1g9Vuul1DH3sLiczHQu71pgVY2PNnZ/j3HZ9INVQZTp5FmoVr2yDuo9dY/VKC3v64tyOepRfc0goPoeZZ8nhmFHdjrz1IZI2bApJ0Cm6UiVUHmvq5f4PETU2szczjwfwpNH15KULcXbWdOWSDTrZoJMMBRt00gEUPi7zKutLsZNkji0OR79lZio3sucsmpMANcws63BBhy8xnVfTT8G5dgCQ6t5TmwEr3vsVt3//vP5jwBB00zxDVdcwAiiNoubpf/Pe7xddT6mtp65G15XfXL1hcV3XThOmk7uMWMTU/B4Ua3reKrls6YNQ13RiZuEGj/UM+KSzGbi1/kqkJWeiTvPiePf3diANoLH5j9N46HLZ8/qnRQndUbSYuhf+6b2j+OiJ/bh5dDXc+j99yMqdm5NRr0W8tpBlRGRIr87JIomZxbVMRcI0hdWoPBFnz6SGNegk7+iI5zviwWfaWZlJtHA6EZGbvmansLWAlRuCNOqt/suwce4hzfdXncVDXUj8lZPXo2hpU4ZBKSJSVdHDtgezX/FgdJwWDf8Tmz/b6frI677ftnudziCBmE5ivKIV49Hv5wGIK2up75Rr0VazPzIK9k6rOWndfV/izCZP6Hd3PUMddJI6Nhp3M8p0amRlWNGxkqAnbv9VO+XIAsws+nSiU+eXjr43BefXrAtJ0CmqbFlUeXmCWdv3ElFts4vMLIcHhuG+L+zfjcQJHrc9G3SyQScZRTbo5P6AeN6owJpOVLE96JJJZq/gLiIKGNnKamJj5jEAXjDNI5HqNtwPPqWJjWUCrHjLsEEnZaGgjncPjEhxDRBT4/tA+k73EtGUHH2QwvzmkGU6KWr7/2kjaMz9+BA+eFQiuQIvzmqFNr1UvEa0nm5qthJH9vlLqzRoWQKfrtS7Izzd5x9sXnYWM/a3RqkKKoNh15ZkFC8VhUo1dcJgTxLR67nd18wsghKGtMda1d7GqZPSlvBlOsngiooiF9upQzchrZkmiZTSprBv3HN7fOVnecx8A4DvzJ65ffFRjL/8N913OZyYTi8nXo/4MqagU2kiOpOf9g6lZzGzoPYiPGsIoEtdt3+9Fz/fo2hi2qCTj45VFplOyle7xuW10GWy1/PcaEgI6CBhl3OsCxFK4y0rdWFm0TkSTQu/9Newr3Fq7R7d7+EAOsWUiUfLKcMQU8ZUNk3aNJaIns+Krey8xhZg5s8ADDG6mvDR5zi38o/QBJ1KlkCV10xJ5EeIqKpZnzOzHNm7/eB9EzOOPTsMzrPyybNBJxt0kgFig066xW0QTCdqMhTU4G6zV/AbIjIEuoOZp5m5DQBBk0zp+bzzbfDeKWqUOinYBp3c5g3IfvIHneSeqNJ3IKr8aKsukkmzSWEO+BHKoFNPAL9qe29E17XYueEcml1SGq8tvFjXsat/OYHHrzdeWz/3aTNcflNlb/6k05kYXPMv1G9THBOW6BnGP3xwFNc/pOZVbmqaF/oYzCzcfsN4i/UuehfHjyWFPegk9qtSvQRmrR2EUtan8l8Q0W3BTKh2ntCyADMLQiv6MXWMapaZwRjTej4ObXPjMl5WUxhFrxt3/DoUK2caoaJsbrvehlYPm9eGmSVs6CKJRmmW69imU/iq1y/ITFGIFzbolCugk7xH7V7uinqDTb1kpEtE4LAzEWkUQsNldOW8nswsYaL7G5W08dHvkLhSzrXUFA6gk4jRlu3cGA1fsNSQkJdNoh/9mXMrFu4SmPlDAA8YWeHYp1/i7NIVIQk6OYoUQdWJUnXDdJqITMVklENfCVFnuD49+8N0JC8TPNcGnWzQScaXDTrpFrdBgE6O7l8DpRqYvZ+PE5EpTdFqRmZmEdIVLUPTwvn4EvAmEQ6X91fj8meDTm7TZhN0khujq06BI76LVRd9S0QDC+tXNZRBpy8BeFdVe7edx0MdRaMWmPBrGzTuoEohOZ2Mq2uvwJlE0UDyT3P3dkPp8irg+9uMRLxx1y68taIpGrZVha7Pn8nE7MkJuPkJ3QHQHiIy3EzndNAws0RwM6QANazzHo4eEZmY8GY6ud9fQo+ra+PdmVfqNlsG9htCRJ/n1K72/flrAWYW7QfRgDBMiz/4D9OGiceHfj4PJ6bTSwnXoXgFU9CpfGGNwsjMjwF4w6zv089fwLROP3ybQtAAACAASURBVOP0nvNwRbRRPui2e51qMV2kH896R6Gxe+3kBepUVpRci46PRp+5N6JEbUNpQM9DhhPRe/k7K4TG05j5WwADjGqz+elZOL5ET+YIF9BJ+r7O49ehYl/94ZtPOyWKqOg7yemVnbJpAWZ+SwIlG91+Yvq3OL3ot5AEnSg6CtXeM/XkSCUiw8jJnnZaBQXJOHIQJ8Y/A7DTz13adxPrnsOMRYm93wTlu+B+tjWQpXU/9nxP1LWFiVsT2N1HRptqnzlXW6a37n6bUCVkukG9tQsd7TdP/V2zyXe59Bpt+vXzvLveBjb0tZVJPt0zXHX2f6bvd8j3maoJrKPQuU1iC4lbComXagRH96+sZqQWRLQlO1MWM4vP3v2m96YegXP1DUCGxLEyHgu6303Gvn/7fManEXCjeV8iStNJ0y6KroCYGnOBKFNMX3JLNLu52enfcL8nJEEnZpYVtLCAvMJKk57YgdmTDqJD3/J47lt9FLpFM49i7J1bDfuibMVYzN7dVXftlVt2Yv2vpzHzSFuQnNMr6fv3jqJhm2Jo1qmENv97RDQ8LzqamUUkXaIL+KUm9T/AoYMiExMZoJM0cNSbXXDr0JZWphSUTaIuuX0o7RTyFmDmSgBkcyORy/xS0ql0PNlwDs6fEOkudwpHptNLR69F8Yqm+jkViOhEyHdWLleQmeUkTULSmxpm4UN/Ysu0XUq/26CTZ+OgF0/Pnnud5z0q36YSen17jU7f0Ker5UMibN2DuTwEQr44Zp4GwJBBu3XMbCT8sk3XhnACnaLi49Di46GIq2y5uP2QiB4K+Y4K4Qoys8TDftqoiolfz8Kp+QtDEnSSuab6h595hMp8qy+TcZRV5GBm7quEWjfsndOfTETq5rU26OTdRfmDMTboFEjnyGBNEACEUxeRCvBnYX9jsFMBILWL0aBAsgD3mZWnX/S6q9/6OdBFpgEh9hFRrexMiczcC8AvpnrN7IRz/d3AaY32sc10Uk3t3ZxorG/4m7F7necuR4l+iK400aoLRUxS1mSFLgBRqIJOQwF4T2Yz0p24tcFKnDuVgXdXtEOdFqqWgbju9Km+DCnnjTUzh71cH4NGqLjOhTR2udbdN74mrhhSwTsoRBPqkcu3480FjREVrTNLXyJakJ0JINA9zCy7MUMWVbNGH+LAPnFHihzQKS4uCl8tvxGNW6l2N7CRbGIl6pKoqNspxC3AzHKUauqY/uWjf2HhxH9MDn3U98xqrnd/s905AhyeWF9Xbg7InDX43rxw+FqUrGyKrVQiIgmJWmiS4n6xBEA3s0b/N/sAfrp5hfeyzXQSU/gulH1OhbPIdPK8FG3Hdkb925pZjb+fiMgwAlckD1ortsb2F+fjyFz53GjWnD5MASOWhi/7wfDfmnL8mBlewXKj8WDM8tCtSEjd/JRodhGavHUXSMLwGicZcP3yag0TyWPH0zZmfg6AoT7WyR/m4uSPc0MWdKr2zmRQrKkWoUTHMl1nKdGvdgOoadTPGUcPIfG1UWBnhk/79Swao3fIM2/ZTCeb6aSOBWWURTroVKw6HD1/ABy6COnaV2w8ERmC3FbzLTMLSUPYUaaeObz3U/B/b5ky/mxNJ88YNNgEGLEkyQtr+m1OoqtMhiPeMv7YO0QkPo6FKoUq6LReaOGenlj+fQJeHbIN3QdWxhNTmug6aNbHBzFhpLHeoWT8dmtnVK2lsojX/3IGY675Fz+caIsixdSF2tpfz2Dx1yfw9JS62vKFli6uM3kCgDCzMETqG424Vs0+wp5dpyIKdJLBVqt+acxcPRDxxU317cQc7xPRsEL1JoZhY5lZ1PlXARLE3T8d+fcsRrWYj8wLzrAHncYevAalqpp6I1QhIiXmbBh2ZDaqzMz3AphsdmvS0RR81n4+Uk9qGW420ymvQKfY4jHo98tAFK2suosb9M01RDQ7G90dtrcwsxxeySGWX/pn/EIc+kGkL9QUTkwnT61r3nsFqg6y1JA4AqB5YXUBzungZeanALxqVM6pOQuQOPPHkAWdqk54H45ipnNCGSI6bWUfZv6fxO0xy3N+/nc4/8ssG3RyGchmOnkGgu1eZx69jjq+BapselYn2osNiMhND89CYmYJdvW46S3n/oFzzc2A84INOinIh2tFGuwpdBZBJ4quipga8wGH12HLt2sylUAvhSpye8iBTswsvnO648fR12zElhWn8NH6jqhSW934pac5cUWlpcjIMNZIjY51YEliD52O0Hsj9iLlbCaemKoDl/DsoB247IZy6DGgnHZgzCYiUw5kFuYDw6zM/LdEQDa62KblZOzccTLiQCdpa/9bGuKVTy8PZL7riWhWoEz29YKxgCIgLSK1bc1q8ObVS7FxnnjJmszrYSQkPvbANShVzRR0qkpEsrErFImZRVxWhONLG09swHfXLcGeRUf8BbOVwaD7fmv+4f1Tw+bwjh8jppovo8S0fH8NjmC1lNTx68NCceksGZ3quzcgehc6z0uQN0wnqUf1K2rj0kmW0exENbsZERmLH0bg6GVmEWN91KhpO95ajANfu3UiPSkcQSeKiUKz9+9HsbqGms+epn1HRIbaVhHY7bnaJGaW02hDX4nTCxbjxFczQxZ0qjJ+IqJKGU/TIhIe6LCEmeVmYTsZ+3BmZuLk++NwYbdGEcGHqWIzncy1pFzfFlvTSe+iGcFMJ6rRG9T2Zav5aQ4RGQa+sLqJmYWkIetxY/qUMw3OPwcB5yVQuMV4NAFW1A+ke21jvKi3NZ30dpJodkMQVW6UVdctIyJLOlSufsxCoLBQBJ3eBeBluZw4lIYhTVeh751VMfQtieKqpqnj92DKi+aA8MBhNTH8VVXAX1zo7qi/EeN/aYwqdVRR4GMH0zGk9SZ8/W9rlCyre2fvJyLT0/yc9h8zCxXS0Cei/cVT8O/fIhMTOe51WheqcVN64ZrbDPE2j1mF5tWKiMT31U4hZgFmvg/AR2bV2rLwCF7vK95XJt8nl35h+LjXPb+vP0rXMD2xqE5EEumnUCRmngngRtO+n74bCx6QoGl6ORHbvU5dsOWmppPseD22vfTD3qjeu7bVOHyCiEyF3yNtADPzOJETNGrXzveWYt90iSqtpnAEnaT/42tVRLMPHoQj1tRlQxp5OxFNj7Q+zuv2MLOI8oo4r186s3g5jn/+VciCTpVfeh3R5U3lDGoR0b5A9mNmeX/kPTJMzrOncfLtschMVDzMbdDJu+ixNZ1sTSf3QghAiVpwXDYNiDZlHgpqI5q2evptgBeUmWXSl9OT1mZZ+b+3wXs1QQWMwCVPPT2FeN5jPyaQDTp5hfgt3Ovc/R6FmGrfguKaW/XiACL6LtA8HCnXQwp0YmZxPpfNW3mPgb98ZQ9mvrUPUzZ0QvlqKlCUkpSJ3lWWwGkRCPqzVR1Qv4UqCr5jfRJev2MXPt6qFyL/5LkD2PbneZeekybJm1UzL8VXmXkjAENl7U7tPsH2rccjFnSKLxaLb1ffhFoNTE/hpCvEdasbERkLdkXKWxhm7WBmoQPK0aaOFuhphmiwjW41H0f+Ef1i7/rL7+9wAp2e3XM1yl5kuliQeUIiUUZ8YuYrAZhG3Ug6lopPL56L1FNuMo0fuKIsbGymkzpUgmVcGWsJuRe0ns1N0UrFXG52MSVMdVxEKFDo+4VCg4yZnwUw1ujF3D15BfZ88rvuUriCTnL6XHXApah5fx+rOUj6XqIi2Qc5WZipmfkOAFONbjm7/A8cm/J5yIJOlZ57GTFVdNGYtc1oTETm2hRKTmYWMUNZq+pPfTUlZZ48jlPvjYP8145epy56bNDJBp1coyG+EhxdJgPFDIOVe96kb4hoUBamJldWZh4J4E3T+879C+fqwQAuaBcdmr+NoidqotrZoJPBJsZaSFyNlgRQbGPEVPvBBUCZpD0AmuSVjE9Wx1Ne5w810EleuBmeRgsz6e4Wf6DLdRVx5wt6d7h3n96Bb96zXjstO91TJwo+7fmDaNypONr1VoEOERa/pelGXD+0MgaN1NHTNxKRKXKcGx3DzDrtKm2Zl3b4DFs2J0Qs6AQmNG5ZHl+suBFxRUxfRjHJy0Q0OjfsbZeROxZg5g8BPGBW2rzXtuPrpzcGFv0OI6bTs7uvRtlapqDTRYVhI6ccCgg7U6WP+gyCOUNW4p+Z6uG5DTpp1itaV0CdS2HOotdpQSd5WqN7W6LVM52sXvaPiUiYihGfrPR49k79A7s+XKqzQTiDTkSExm/chZItLZluQj/tRUQWx3URPyyy1EBmHgjga6Obzq1ai4RJn4Qu6DRqLGJqGgZIluYIk1yvpG9iGWYWERoZO6Z7Buf5szj96URc2KPBsVyAuGtrbLBx83dPdmcyFtP3VM1PmN9iLlVrq4jvmzA8zMr0BfpddfB16faWaWs62ZpO3t2r+qYUrwHHJe8AxQ31+D03iLaaAA9Zkmlg5opK9GiJ+O6fJFrdmluBM1v9wGBvZjt6neHcpNpH+SuLmk7qXAFElX8WUSVvtfrujCYiS7/LLH20QjhzqIFOEurRK/az4beTePm2rfhkSyeULKsKT59JvIArL1pmadZu11TEuC/1jKbhnbZi4oqmOiDq169P4LX7d+OjVc1Qu6nOfeYlIhqTl33HzEKJbGf0jK6XTMWmDaJNHJnudQI6yeAb/GBzjHq7q5WZZXHcm4h+zcu+sMsOzgLM3Eah8hqKh586lIwnG89F6nl9RBu/w5Iwc68bs/MqlKujRs30sVZtItobnAXDNxczi0iliFUapl0LDuP7G5bqwUbfDYGyaLeZTqoJc5PpJKVGxTrQZ8FAlKhlvA4FIAKWQuMX9kJEJys9nv1frcF/by/WtT+sQScAsZVKo8XkYYgqZhppU9r7GBGZn4xH9IjIeuOYWXQ9fzS68/y6DTj6zkchCzpVfPJ/iK1Tz6zREiVYdGCCSsz8EgDrA8DMTCT9NgdJv8wCZ7gFi23QydZ0cg8wI3Ftg+AiEaTpRJUuAbUbB8SWDPSO3U1EnwbK5HvdKjqry+L7poP/VZZsgcAlZW3mfUZhc68z2qRobZID0AlRpRFbYxHgMF2TnVcY6FkCHbM6XkIhf8iATsxcA4DQzLy0l/F3bsNFTYph0BO1dLZ65cFtmDfdum8mzr0YbS8r670vYV8aFn95AjePqqYra0TP7Ug8ko4vtrXSuYIA6EREbmGSPErMLIISHY2K79F1GtavFRHmyAadpO0TZ/ZFz2tMo3xKFkHf5FROqF92KiALMLuoSeLyaDhmpVrv37ISq2e4mS4B5/AwYjr9b8dVKF/PFHSqS0QithqxiZkrKSdqhqun9PMZ+LTtPJw9kGSDTq5RkP9C4p7BJ8BJtV61cOlHlq5WS4moe8QOWKVhzCyMTGFm+qUDM//CjjcW6n4Pd9BJXr7yvVqh7lOmkmvSXonG246ItkZ6/+dG+5hZ1PkXGJWVvGkrDk94L2RBpwojn0JcQ51shLYZlxGR9emtJjczy9p8PoArAtk18/hRnP95JlI3rQaJy4LNdFJNpt3820Librt4wUmNW5duEWkOWKlsamtQy9sB2iAlRiw1U+aawpYLWC9B/0uCmo8A1RK8OuA2exoRiQtvlpIiHr7WLHo0Ug7DufI6wJmi2DiAG52uXbZ7nTpelL9yAjoJsFHqdkSVk2CgpmkqEd2ZpUEQhpkDvg351SZmfh7Ac57nnTt1AcMuWYtJazugaHHV/erYoVRc31Cvw2BUx1+PdUeRePW+We8eRY9B5VCqgsqY2rk5GQ912Yqr766I4W/qgC1R8K5MRHIinGeJmaUhnY0ecHn36VizWuStIh90KlUmDjPXDUKVGqabejGRsOD62m4BeTYcAxbMzDIhmp7G/L00AS/3XGwe3MJn7g4nTafR/16JCvVVfTgfY9XLTojbgAYPoQzMLP1u+kFc/uxGrJ4gAe18wEab6aTaJJ/c6zyL8MumXYVKnS01JPoQkR51CaExlxtVsZqzDs/ehL/HyR5aTZEAOklr6o8ZhLJdDWOUeBorLLcOhSmSYXbHk+JapvfDVApL2f4vDr36VsiCTuWHPYoizfSMf40dsvz+M7Mc1S8yY+j72jjj2BGk/rkEqetWwHnutN9JlG/0T/f9tnudlhVk5U7oZyvNN0Y7KHUR8lwfaX8Awpdxq3Uj1IFCARhL7jWABgCycD/ULha92cKZ6RRXClT3JlD9W4EYUzkG7WsiEitdiSg5K/OTcgC8HMClZvfxxpHghMXqO2cznTS28M40JqG1tYsCn42L9v0JKCSuKccRjZhqc0AxeqkgTQ7BG0Rz0b2QjtAUEqCTEn5dmAJe5/PZkw66TN7/Af2i+ckbN2LVAsGEzFODliXw6coOugxTxxzAkBeFTKWmCcP2YOH043jx2wbooNF5ApAt5DmrY4SZZSEjvvJ+qU+vL/HHStEmjnzQSQZh60uq4tNfr0FUtKHXlsc+/yMi0ygqWbW/nT94Cyihk0U8XHzI/VJmBmP0xfNxcOsZrYaeN1+4u9eN+vtKVGxoCjqJMLOEo4/IxMxtlXC8xi6Vu865WE6Z6W6ZGHPXOQMqvZ/YuGJC7Wmkp0ylYP/y3eWqi1ajOmjyeMsJTktJLdtnM6QR8PZUQK1bwTKdpD6lGpRF77k3gqJM51RZ8ArjRbMDiawhzMw3A/jSqFVHft6G7c/P1l2KFNApumRRtPh4BGLKms5Z0u5XieiZyOrx3G8NM8ti0pD1nvrfbhx88bWQBZ3K3T8cRVuLR7xhupaIfsqqxZi5DADxSw1e85QZGYf2In3nNmQcPYDMY0fgTD4HpCWDM5Q4MT7ghG5zop2iUpJ0uko6cMUQEJEW2ppO+onOBp30i4ZgQDITplNsCVCl9kC1nqBqlwEO0yAevq/aZgA9iCgxG++gKIN/ZXYfJ/4JXnev+7LnRbJBp4IFnQhwFO2K6MqaKIL+HfgDEd2Q1fEQTvlDBXQSHSdhsnjTi4O34OmpTRETpy6Y9/+XjJtbi3ePdXr+s2boNaCyN9O5UxlI2JuGeq1V5Pn8mUwMbrjBlee7PRcjrqhuYT6QiL4N9JycXmdm+XD3MCrnyt5f4fflIpReOEAnaee9T7fB8Bf0YKGPbWR10pOIBOG3Uz5agJnfATDc7JELJv6DLx6VPax7vGq/dWZ/hxPT6Zlt/VCpsalffiMiEkAuIhMz/wbA1BXr+wHLsWveQe8HPdxBp+LV4lGjZzXs/G43MlLcGyKvLonODcBfCDeUQCepd5uxl6LerZaMlxuI6IeIHLjuyD7XA/jeqH0Ji//B1lGzdJciBXSSTXbp9g3Q8KXb9SEk9YaQk1VxsQpMHY/UARJEu5hZIgwb6p+l7d2PA8++HLKgU9m7H0B8O1Nv+EFE9E0QJvDLwszyMRQw96rs3F9g92RmgNPFuzR7yXWvU16bLOL0yoeBU877eVv5bsIu/DUXFzb/ov+emjCY8p3p5IhCdLcRqvEy0gCnO1KtPpm4cmkzadvkc2hk2Du+hnKmgzNSNe+ej3ud37M8P5i5mRm0weeZbtYZAbElgPgqoJK1AfmfeWQys4Em84lo1WY5iqwS0EXU+o0jRnAmnKsGAOd3up8dAaATxdcDirUAJ4q0nvtw06vOYXSi7W23kculahPXSDA8Edd0m+GGJvjodd6SlHKiK38MR1FDromrWQDaE9G67M1QoX9XqIBOEhlEIoS40s6N57B323n0ukUXTQ7391iLbWsk6q91mrevG0qVU93oVs0+hU5Xl9FpNn337lFM/t9+F8NJmE6aJLuMCkQk0QTyNDGzTjhd+7D+/b7GsiWiTVx4QKcoB+HDeVejY09LlxDxOWxNRMfztHPswr0WUBbdgigZhhk8fTQFTzaeg+QzEpI1MkGnp7f2Q+UmpqBTUKGnw3FIWemZSHv2/HoE3/Zf4v5umzKR3C3Xho82B6YUK+Uz0ym2RAzqXlML9QfUReWOFUEOwsntp/DLkN9wbt+5sAWdipQrgiuX3oLoePV76DMOhcotlO48dSUvqLHPzFcCmGv0/OPL/8PmJ77TXYok0EnesVoj+qPi1ZYHOaKj2ZKIzhVUH4X6c5m5IQBNSDa1xumHjmD/M2NDFnQqc/vdKHZJFzMTDyGiz7Nrf8VD4UUAT5mtDbJbdmG+L33ZNKT/8XVogk5RMYh70FDerDB3WVbbLh8defeSsnqj5GdmQf3eNruX930F/udV9XK4gk6x5UHlrgaV6w+Kd+vS8ZnlcO55HMg8G7agE+IaILaqMKxNGegLichSkDM74yZU7ilw0ImZRe1bgARvuBVxrbvynmq6KHM7Np3DXZ0DB9ooWzEWs3fro6Ht2ZKM2s3VyHSia3h32804uDPVpeUkmk6atIyILsuPDmLmnwEYDq7r+n+D3xbJerDwgE4yGMtXjse3a29CuUq6SIK+3SE6JP1sfae8H6XB+I5PGvIHfp/m0dGOTNDpqc19UaWZaeSJppHoh61sKuTExdCNwnnBiU87zEfiP2fDGnRqMKguOj7XFkXL+0f8Sjudht/uX4ZDSyWoQ3i517lnB0bzR9ujyVBTFxvJdAcRTcv72ST/n8DMvRQNGr+HJ/65BxtHyHmXZn3uwyjwMtwkiw5UVU9QtSw4bzZNOSogq56w68RvdS6mxno2uoWaDyDr0V7RAr8edyJH0Vg0+2AoilQvb2X8T4no7vzvnfB4IjOL7INhdNILx05g3+P/C1nQqfTg21C8W08zQz9ARB/ltBeYWahUn0jI95yWZd8P2KBTxI4CUfSWiOhvZtelnZnFX1ooTIYyF7hwGs7lVwMZGnJGuIFOFAWqcg8cVR8QfzT/wZC2H85dw+BM3eG+FmZMJ2FoRZd/HVHFRWTeNHWLVI+eUACdxGVHXHdcKT3ViX/WnkGLLuI2riQGbu+wGru3S1RB6zRifAPcNLSmN9OFNBZkGLFFVFRx7aIzGH2j2xtm+paWqFQzTlvok0RkGhY80POzcp2Z5QRWTmL90o3XzcSiBbsKHegkhhCmkzCeHA7L4TmaiF7Oir3tvFm3ADPfJhpnZnfuWHkcL3T9RcM2j0zQ6cmNfVC1RWkzMzSPxEhQzGypG/DXpB1Y9KibBRyOTKfYYlHo+tYlqHe9MUvd+/nJZKwdtx6b39/iaqh3VgpxTSd3/RmxpeJw5ZJbXP81SYIYi4uoUBUjKjGz0DwM3bFP/bUffz2ol3uKNKaTDNbijWqg8Vv3WWl7SZ9nS98nogaLSWOUyJ0SQdcvZZw6g70PPxW6oNOAwSjeU4LvGaZHiMiUMZGVvmVmmVweAiAaYRWycq+dV28BG3SKyBEhUSLvzan2p2/ALV9L8d+vQphOxi5jYRC9Lq4iHHUngEq0sx4EzhRk7hsFPvVzWIJOFF0TsdUWABRt1s7ficiUohrOb0gogE4irNTKY8RDO5NRtW68zhVu4++nMKyPePcETjO3dUaVi1R0NOlMJoqV0nsFjRm4A38uOI3aTePx0So/vYsmRPR34CflPAczi4OqIdw58MbvsGCeANqFi+kkVpVB+dCz7XHf/0S/2DTZ+k45H4KWJSi6DeJWoPdzVe5yZjL+1+5n7Nt4SvONi0zQ6YkNfVCtpSnoJO5JW/K4O/K1eGYWfyyZBw1DbaSfz8DkZnOQdMwdjjfcQCdhNfWb0QMVWlsyQHQ23/TOZqx9eX3YgU4CpDR6oDVaPG6q7SLtfJCIJuXrIMuHhzFze0UE3+9pZ7Yexrq79d5FkQg6ScOr3d4T1W41lI/02EW0RWQeS8iHbgmrRygR2wzlFjLPJ2HPQ4+FLOhU6tobUKLP1Wb2fpqIxudmZzCzhCAW8Ok+s29Hbj4vEsuyQaeI6lXZ344honk5bRUzC7tJNoXG0SGSD8L5+zWA80J4gk5F6yKq0RQg1nC7YWA+J5z7n4MzcaZ6zY/1FHqaTh4tquhyLyCqxCCrYSHR2iPOl7VAQSdmvhiADk3KuMCIjlGrJa5w1zf8HccPBxb/EzbT4uM9dICVb48mHEjDHS03QzbMg0ZWwV3P6yLa7SGiOjmdHIK9n5lF4FSETv3SzTf9gHlzhD5YOEGnqCjCpJ/7o91l1azMaes7BTvYspGPmd8EMNLs1l/e34HPh69VQQflL0PdPU0hKttXfc8D3+POYcmkDXTdSHNIqVegch9f3xvVW2vYl3qjtCKiTdkwccjewsyycXjfrIIrX9mK318UnM0oKpxmDaAxbKhoOhWtWATXzOmD0vVMNbpM+2XjxE1Y/+pf7uthwnQSICW6aAz6LbkFRcob0NXdrRH3IYnCGFFsJ2aWePGG7+a5fxOw5vZPdX0dqaATRUehyVv3oVhDS73EOUTUP2QnpQKqGDOL360bXfdJnJ6OXfeMCFnQqeRV16DkVdeZWe55IhqbF2ZV3PIF5ZRdlVCt9KGj8+KhEVKmDTqFfUeKsrpEhZQwZYuy60rnN9cwCytRo+Kuz8GbR4EPK/KFRgvaEI5eR/H14WgyHYg2Pdg1GRQCPI2BM1GJFRJGoBNFV0ZstUUAmTLQI5LtVNCgk2xqZHNjmlbOP4GnbjIMHOJ3z+ARF2Hoy/UtZ6xPnjuAbyYeceV5c0FjNOukA43fJSLTlzq3p0Jmlgh5A4zKvW3wLMz+UVwACyfoJAOzfJVi+HqN6DuZbpTEdIIEX2nrO+Xu6GTm5gogbKhAfPZ4Gh5rNBvJp9yRS7TwUWAAyV3XcIpe99jaK1CjjcjPGaaLicgdCjMCkuIq8Z/ZRiH5RBo+ajYH6WcFnwgv0KlIqVhcPfsKlG9m2pemPejMcLqau2zYcuz+aU9YgU7SqPp3NEfrMZdajdCI03ayEoFO2nMCqwd9rLNHpIJO0sii1cuh6YfD4YgzFZWXbOICYhnTOQKmuCw1QQFQRGjff73MjJ13PBiyoFOJ3v1Q6rqbzNr7KhGJO1yeJ2ZuCkCo6/JfUQUW1oaIJAryiM0UrgAAIABJREFU7y+mF7hG4r6Q9VODwOUWeA4bdCrwLshOBcT9VqKRy37kZyJKzE4hZvcws9B/xA3e+F05+y+cfwwCWIkHEk6gU1x1RDX7CojJhlcuX3C1OXPnEHDSRoNT6dBlOklfR5d9BlEl77QaKhGn7VRgoJNyeiTqrKb0AWEjXV1nBc4kGoXk9O+nz/7ogPrNjZmHklv0nW5puhGnj19AiTLR+HZna51YuYh6E5GIVOdLYuYZykmQ3/OG3PojZn0vnk2FF3SStou+0/vzrgqk7zSKiF7Jl04rBA9RFtkrAHQ2a+7ke1dj6Se71Gis3oyR6V732JorUKOtKVDRhogU+kv4DxBmvh+AqavV4if+wtr3/1UjuoWJe50jmnDVd5ejWpfKWe4kAZxSElJQrFoxpJ1Kww+X/YjkY8lqRD4pUav3BNYxblX3QwWk82WA6f7tMSj7uPLJQ3wFrP0ZV6pItTu/59+O2Cj0+/VmxFcVDxjDJO6UzSIJwGfmWhJk0ai1KYdOY9X1H+ouRTLoJEzDitd0wkVDTd2txBYinCnMTRGUtJNiAWYWppPhhm/XXcOADPH2V5LrXVbeXd0KWz8nQGEeaDXiNOKImvnD6J03F6VX5yFG8R6Xo/RNt5j140QiMmUyR3LnK/sPy9PMAO2XjYapIEsQthsFwFC8P4xBJzmFEqHsgkoCQhpGWM7lCsnLLkrdJxUgaGteR9MO5HXA64aCT/zuPQQMG02n6JKIavYtUERiNWQxOVOBzCQgphw4dTcy/70O4DS/edjYFu5srlnUEKDT1MXwFF2Zf0knZ+vzbOOyPe51rkdHl0Vstd8AMg2cFXGR7AoSdJIv4RdWw2zhjCN48d5tQY/EZad7+oJIunsXzTiB1x9wR9nqMaAcnp6ikyuR8JXliSiwH1/QNbLOyMzSfsMVwd1DZuO7bySadeEGnWSAPvhce9w72jL6knwEehCRACV2yqEFmFkWQ6an3bvWJOLZSxaCneqmONKZTo+uvhw125czs2w7InIraod5UrScxK9XNut+6cz+JExuMReZ6c6wA506v9wOLe53h961SLKYlJBm92pi2jrPHzh/tHiN4lU99x1ZeQQ/D1wIZDp1Cw2NY3jIgU5S0fq3N0PrZy31KW8kIoWrHshUoX9dOSGWwy2/lHb8HH6/6j3d75EOOsFBaDBuCEq1sWSErwQgJ6zKsXno93Ne15CZTwEw9P3Yff8j4BTNsjGEQKdiXS5DmVuGmJlnEhE9mNe2s8v3twAzvwjgf0a2CWPQKYXIfPdsj4PsWUDRcpKDE0Nkgk+uA/95twKeqGCI92mqnoVuraJeDyAwbuSyJjcH+j2AZgU7ouBo+CGodEC97H0ABFHT7pVTkX4wBbHVvaQV57HP4Tys4R4o83Aog05St+gyTyGqpGXw2IjZX/gOm+y9Edm8i5mFimiqbCnaTn2qLUFqsmZRb/Gs7tdXwovTxCPIPA3vsQ3/rhdsCS7ASYAnTfqJiK7NZnOydRszi4rp7UY333f3XHzz1VYbdJKdXxThowX90aabd89nZDJb3ylbo1B/EzOLsrJQ7AwRFgGaxnRciN3r3Oxh/0OAyGQ6PbLqctTqaAo6dSCiNblg/gIvgpmF66sXutHUasGwtdj4yU4Nqyc83OvqD6iNXpMsXcuklcLuELbrTma+WYnaKGFPRQS0r+8p6l+vbcDGtzRelSHOdJIGRheNVrSdTE/W1hORZQSHAh+kWagAM8uiVE6k/dKF0ylY3nui7veIB51IDoZLotlHDyO6hCXRw2YPa0YGM4smgyFFcs+wJ+A8e07NHUKgU3ynzih7h+DnhmkqEVn6dmThVbOzZsECNuiUBWMV8qzMLGL/T5qZwfnnXcDJ9WEHOlHNR0DVhFRvmVYB6C/uiswsLLoXJMi9aGX5R35nZO66G3xOblHZ4qEOOlFUBYXtZKrt9AMR3RDIUOFyvUCYTswsMapFhV8W9IZp5gf78faTcuAeXHpnfhtc3NXUUw87NyfjoS4C4rhBDHGtK1lWx469j4j0Ag/BPTrbuZj5EwB3GRXw4H3z8NV0Eeq1mU5inwpV4jFj7U0oW9FyofwzgKsiyT0k24Mrmzcy82cATI9GF334Hz4bquIrhQZ0WtkLtTqZRjrrSER/ZtPkIXMbM8uEKC5W9YwqdfZgMj5qOsfFctK6cHi/78pg0B1w+bqRKZnN8yhPJo1rWUD3PQ3wZVB+6TolcONv/RBbMtbK1vKxEXaHNzQ6M8turZsseowixjgvODG772yc3KZgGmEAOrki2d3XCs2f6GRli3x1M8/LF4CZBV1znzT5pMzkdCztPkH3a2EAnaTBZbs2R93Rg61MLwt7mdciRqsuJ+OMmYVpYMj+3DtyFDITNbhmCIFORdu2R7l7TGVTvyYiy0GQE5vZ95pbwAad7NERjAWUQ2CZe4x94k+ug1NYTt5FWHgwnahUR1DjKQBZekMuVfR6kz22YuZxSjTt2wzdWy8kIOPfa4CM0yoIZ+E+V9DudR5ALLrc84gqLuechkmYN82JSFyfwj4VFOgkaKWp7296qhNXVF6KDBFuDTItPt4dcUXNB/CEoXuw8IvjrtJEPFxExDVJxl5NIjoY5ONyJRszT1bcOPzKG/bgz5g+VYLu2KCTZz7t0Ks63psbUN/pGSJ6NVc6qJAVwsxdAchEbzgvnElIxaON5yDltKqxVlhAp4dX9ELtzqag0yVE9Ee4DxdmvhXAdLN2/DJyHf6aJPriWv2i0GY6URTh+gV9UKmNad9Ja8T9SvpQaNy6xMzTAMgCxzAJ4CTAkwBQoa7p5Oo2YboUj0G/pbchtpTpydpyIhKwLewTM8uiQCO4ozaJM5z4rbM+YnxhAZ3ECnWeugnlerSy6mPRNmibn5IDoTrgmFnA+EZG9dv35HPIOJqgXgol0Klla5R78GEzs/5IRKah7UK1LyKhXjboFAm9mPdtYOaXAIw2exKvuQ+cqJx3etzJlPWZ955Qc6+LLgFHq3lArKVwuGikdieiswZrMllrdzS1yelfkLl3RFiBThRTDbFVf7WSJJtORIZeUXk/CnP3CfkOOjGzsJsEua1p1pQpL+3C1FcNtT8Nb2nUugSmrOhgapnzpzMwuNFGpKW4Qay7nq+BQSMlGIA3bSCii3PXtIFLY2ZRMX3AKOfDwxZg6icStc8GnbRz6IPPt8c9owLqO/UiomWBe8DO4bEAMwsNRCZ6iS5jmN6/bSV+/3JvAN29yHSvG7G8J+pcavqRvJSIRAclbJMiHi8ot6GP8vkjKfiwyRxkpqrRUdwfj9AGnVrc3wiXvtLOql9EjEUYTobukcwsnS4Tsalv7/pX12PT25vCBnSSPmv6SHs0GWrpRRdJLqOCkhuGbPut06subTpPKkygU3TxODSd9AhiK0gQMdNUaMWmtRZhZmF8GSJ0+0e/iAsHxLtfSSEEOhVp0gzlRzxu1rkLiEjchu2UzxawQad8NngYPo6Zhd203zTY1qmNcK6+w2/ecf1gyO4JoN3kd58ZayrI3000naju86BKA616RBB8OewwJIEwc0sAgrSZnppl7n0UfGa+LvCKzi5K3UKF6SRBJaLLvYaoYqZnACLSXye/iTF58doUBOjUR0JKmjUm+VwGrvg/e9cBJkXRRF9dIuecQRSQKDmo5CSSBORHUJFgQpGgmBAQs4AiCKKYAwaigCCSQUEQRUBAckZyzsfd1f/V7ezuzG733t7d3u3ssfV9fnK7vT3d1T0z3a+r3isiwRb+2ytfVUHTToW0P5g2/gg+HnbQ9f3k36ugdEVLmtZrRJTuqgvMLCymT6ga/vTAhfjkI8EAwqCT+VkYERmBj35phxoNffI7yUNLZOyVBLL+z6wbpyQzPw9AqwC4eclRvN5CaNiSEnvImKBT/+XNULahFnS6k4iE6DBkjZlbGXK/yj4sFsW6CU7FutCIdMpeNCu6/d4eMTl8SsT3ISIth5U4g5kbG3LIynTwuMtxmHHHDFw6esm01rOfel3ivWtsiDPlyYw2Kx5AVBatbzJM6g0zC+GOMj1hWcPRSLjmDoS6kUAnUbPLWb0syr0pJLTapaCc1LUgoqUh+3ALQMOZWXu6fujlt3Btzz6vzV+iRy1uTX/1ukzlyqPA4Bd0HlhORE0C4J5wFcn0QBh0SqbDbsDizCwhilbSQZMfeF0/8EnTWWcoRDrlqI6IKqKfpWXWkZexRDj5XE8zsyDpo7XT4voRxG1rAyRc9rlhsRPoRNFlEVNEgDKtb94mItmnhbQFA3SaCuBendfGP7cDUycKuOu/zTvQCLnyqhfPzEDvmptweLdDXaRAsRhM2ep1YFWfiNb4f8XAlGTmcQCeUtU25OlFmPzBX2HQyXCOe6ISChbJhinruiTF7yRPY3l4CUIcNh8eMGTFJZVCyS58/Vo8nr9tPv7b7oh09ZEi7ZqvunLmz8mkHeqdpud5HUcJzeGJgtBcUVbFOeQ1v9TXeHJpU9zcuKDOixIpszKUJxkzCzFjc1UfLp24ikkV5uD65Xi3/138RfaNdLrr68Yoc3cJX8MynYi07yLzD5lZFn/aPJU9s/Zg+RPLQwZ0kr5Ve/F2lOslh4ZKk+dmWSJyn9aE6ARn5pM6YYQVzcci7oJbeexGA51kwpZ4tC0K3XO7r9GVOVCViM6G6BRIdbOZeRkAAZ+97PDr7+DqdiPt2PWSMjjpggw6xZS5CQWfG67r/xoi8knulmrHhStQeiAMOoUnhi8PGPya8lBR8sjh3BYkrOqetIKcdcHtvqRlIZ1O6nUUjYhqM4GsSspQZ9teIaIRSc0OI2NK1qxaMbKEYx8i4ejYkAGdpM/RBSYiIktLXfeFOFBogJQclUn5zC7fpyvoxMwi/yRxyMqwuDMnYtGuTPL2bgWKZsasHXpVonWLzmFol+0uf7frUxD937Xcx0L0VCQY8sDMLCymg1WT4fkhSzBpwrow6GQ4xww6yb/rtSiB8XPbICLC5xQeT0TajaJdbsJgt4OZf/JWgnC3asYr/2D6y5tcH9yIoNMTS5riliZa0KlxKKdzMrOg8FrC4BUjN2H1W4JJmt7fNgedyrYtidZf+aQlEjUq2UgLIJGkGYTUkman1ppnYF6neTi+1sntYu9IJ+lw1qLZ0Wbp/aBI7cnaKCJ6Lknn2LwAM8uaQxka+2ub8Yg95V7D3YigU0RMFG6d0B9ZSmqfbzLCU4hION9uSGNmic6XKH0v+2/UeFzZbOJ4tVF6XXTxEij00qu6MdtARNVvyAENcqfDoFOQB8Dml2dmyT/7XtdMXv8M+OiikAKdqPjjoJLKGAtnNyXKQgJA/AoUYGY5URRKCLWCGF9D/La24OumIBaP0207RTqJEyIyVUd0IYnL0doTRPSBzaevz+alN+g0EMBYXYte7rUZi6e5xIP88uuAUeVwbz8tPRSGdd2Btb+4D+henVoOdVvlNtf9FRGZEmP9umxACjHzKABDVJUNfX4pJowTmpFwep34xxN0ks8eG1EbfYf65HeSYt2J6LuADFgGrISZOwGYoeva0V0XMKTqPMQ5uXxu0EinfouaoFwzbQpvUyKSk/CQNGYW8nDlhlKimybcMhtXT19L7JvrPrQx6BSTMxrd17RHtiLKwD3phqw12hHRvOQMGDO3ALBQ95vTW09jTqvZ4Hip3v6gk/Sj3riWKNFGe/J4BkCJUD9ZY+bdwoegGrdVHT7A1aPnXF/diKCTdD5r2aK4dVw/UJRPNaH/EZHPFXFy7qdQKsvMswB0VLX5yHsf4PJ696GM4yFpj0inqEKFUXikVldlGxFZFHVCaUxCua1h0CmURy/t287MsvlTk1FePoSEFe0AdoiXuF9ezqWNDTmdspZGRLUfBVXROU/CjWsmV6GNmYUTWbiRlcbnliB+v0m90+agk4xndKFpiIjRCnxIBE3FUFZoT2/QSU6KlfH8xw5eRedbk0+LMn3rHShcMrNywh07eA09q21CQuImAMiUJQLT99ZI/L/JgraQYmbh0FHmaA4fuhzj3pWMvzDoZNnsGv6QzyIjCO/NaYP6LX2m0Mgxtkg/b077V0VoXcEgKpQjWq0D32i9BJsWHk1GWlvG5HR6/JfGKN+isG6AhbjeQXgVYsbMxQHs0REt//XhTvwy6E/v9EUbg04NR9dBlb7lfY1EipVAmHkmAC3b4+8v/o5tX4jQVWiATvmqF0LTqZ19+SrkT9aYWZ5xys317/d+hMsH3HL3NyroJBOgyH1NUKynNrRfioijRLr5huNKZGY5uOqmulGOTvwYl9bKIb1hNgKdIvPlQ5HXJaBeafuIqEyIvbIyRHPDoFOGGMY06QQzS4i2ltiYt7wF3m+co4cE6ESgyp+DcunFvmQfTERWKVk/vGuo00pKkDZiM35vH/AFA1sIAdApIuvdiM6npfISr8iBqWSnhKSlG+jEzILaKhWCxHNDOm3A7wv9ynRwOTpz1ggsOtZUy4H5yYiDmPqeZFE4TCKcJNLJZEJaViBYXAW+5DBfGbEC74wS7sow6CTjpYp0ks9y5cuMr9d2RpGSOXzdgDvk1EAlvxmSd22AGu0rvVMusfqH/Rh/368WnibrWLjHRTc+lnW4eU0utYYQp9NjCxqjQkst6CREu6J3GnLGzHIMrkyhkoidD6vOw5k9F0IGdCpwWz7cu+QukD7tVjbOtxLR8ZQMFjPLJk1ADOVJx7Uz1zC9/jTEnr9meS8l3h8mok8zb7MQOptRXXNZZWSZJzdZIgDoqcDm7J0H+GVqQ2KTCGjyQyfkq66d2/LsFH85pF9D0Hwpj63t8Sku7nJPhRsZdJI0y/KjH0H2iqV8jfIvAO4iIhMRSAhOimQ2mZk/B/CQ6mfHJn+Bi7+ZKEFtBDpF5MyJoqPG63p7lIgsMs7JdEu4eAo9EAadUui4G+BnzPwjgA7Krl4/h4SlrYH4y46vQwB0ogLtQOUkqUdrEhAgwk9+pdV51sLMwq8jvDxKPIOv7Ub8DokMi/fasNgtvU56wIhEpqJLQZFasawlRKTkXw2F2yM9QacPATyqcsr+7ZfQo6YALMmz7oNKod+raoqN69cYPSptwNkT7nksXE7C6WSyoKp3MPNIAEqWx9df+RWj3hQu7DDoZH22ekfS3FqzAD5Z1hExmX2mBkh4fOcbbbGsu6MM2dE/AUSpylw+dx2DK87B2SNXwqCTPLjmN8KtrbXr81ZEpE27St5TLf1KM7MAJ0ISnF911e0/HsSMbr8lvqg9DohMn9mLSLz9rOYo0djnPuphIvokNV5m5lcAaNVON4zdgL9H/xUyoFPxNmVR7z0RL9RaSJ+sMbMgAspj1nW9vsD5re6DqRsZdJKbPHORvKg4cQAissT4mg9PEtHE1NxDofZbZpYUDknl8LLjn0/BhWVyOGOYnUCnLFlQdKw2++QsEan5UEJtgEKsvWHQKcQGLJ2ay8yC+Es6uHIzw7s+Ae8Q0XMD87c76BQRg4ga84FMxXQelMOshkRkkuFLvrOZeYpQqeh+GX/wefCZWSECOgFROfoiKrdPOs1qRGTK6U6+z4L1i3QBnZg5CwAJybaQKTk7/UiTddi6zs2r4K8zvlxTD2UrK5WQsejbkxj9uGSNuO3rzdVQqIQlp3QIEY3x93qBLsfMAjgJ8ORlb77+G956TUICw6CTOCepSJp7+lTEi5MaJjVEKQrhTKrSUPveUH6QyaVVrvn8qXVYMGG74Xc30Gcdixsn0unReY1w611aMKM1EUkEQEgZM8vJvZzgK+3LRotweO3JwIJOnlE6RrSNswHuyB6DE8X4wh3943G4Z4rcKdWsKNpNb+ZrDGTOywInVVEaxvtMcuiUISHXL13H9HpTce20SRXNdeMYIJ3pzRvsSCeKBFovuh/ZiufU+e5nImoTUpPb1FhmXiHjrmr/n498jXMbD7m+utFBJ5mL+VvXQakBQvWnNZnYtYjIoS5wAxgzCxepcJJ62clvpuLcwqXuz20EOlF0FIq9r8XYrxCRlvjuBhjWoHUxDDoFzfW2vrCvyHMkxCJhaRsgVjKCQgN0oqIPgcr4BE8mE5EyGCU5A8XMgmptA6AEBDj2MOK3y8GaEYRirL/sGekkjOLZkbnIr4n/19iHRPR4cnxkl7LpBTo9AOArVae3rT+Pvg21WXc+/bTibDNERqm70L/JFmxf71alKVMpKz5aXdmzPiHkks1DUIyZXwTwuurio95ajddHOiIGpYfuSAPHvyyRB+wZ/WP92/kLa7SCd8SQ8xNXOa96na1Joj1p1mZHz72iLoxPX5rcCO0fquBrLCWdsmUokz4HYqIyszzkJfJQaXv+Oo2h9X5O5ELznDvmuec1D42ZqR4fjzV5iKXXPTK3ISrerQ13bUNEom4UUuaLrPK/dafwxZ1G8FYgI53SCHSSdLquy9qgQNW8ujGQ1Ub1QG2Uk1KX+WfiJvz1hlANOMwNmtkPdJIFbLk+1VH1uQY638lp5C1EZD3FCZHZzswCCCvJiv5+8jucXrfPPU7m9EMP3jLni8cxhd0pkcq/TfV4jn3ifHAtWzzng6Ney6qGrAAsvP52tMcMzKqIrL3BTWtap+O6jvbc/HJP5Krrk2NaJncDIpJ3aoY3X/ybp36YibPzTIGuNgKdZEyLf/C5ecKZx0oGOzK1IHyGH/w06GAYdEoDp4Z4lUbkuUitFVB1hQ/NBW8cZknTt3V6XVQORNT8BYjWBlNKXnsFIhLBklSbr/20VJ5w6CUknJlmWpAZ0J35Zetr82Ip5wb9XCeYftZjYhUxbaS964vOMxyR2QU6UdoFAMVDkTImvUAnIUXz0q9mBh6o/Tv2bXODQ/7OvOb3FsbLn3uBSIk/37XpMvrdaeWN7ja4KHqPEM5cl+0lIqWijb9tSG05ZhYIWCkt8s7o3/HKcDmgDYNO4mf3RNWDTpJe9+mKjihfXZkt5BwuedCJSoL7eDu1AxlCv2dmyS+VEwHlm0CApqH1F2DPn6cSexUGnRyD+/DsO1GpnTZEuG1yldCCPWWS4tib02cNNk/Z63pBe72LU0oknkagU7kuZdDyY0nt19pEInoyUH5nTlw6yGlJLVWdcZfjML3+VFw9Kemp9gedonNmwt0reyIqa7TORW8TkVL0IlA+Tat6mHmOkG+q6t8waCpOrZZsBmOqh0GnREdE58mOipMGISpXNl/DMpKIXk6rcbNTvcw8AoCyr6dnzsWZH01CmDYDnYqNmwyK0aZLZiEid0imnZyegdsSBp0y8OCmsGvM/CCAL3U/T1jVAzi7JWRAJyo9AFRcmZHs7GI/ItLm/ibXjcwsUZu7RBND+dvY/xC3oyXA110bSttGOsmaMbo0MhWW8zKL8Jm5ayEp8pLmoJNBvCqrOq9r/bXiNAbcvT65cyux/Ps/10T1O9UI6ph+e7BwipWUfOwvFVGpniVU7X0ieipFFw/Qj5j5GQCjVdW99+4ajBgqWF0YdHJt2oztmy7SSb4WQvEv13RC7vxqRUPD12sFBCUihw78DWTMLBGHWvj85/e344sBHhEapugy61jcOOl1fX+8E5Xba0GnkOO8YWZZ3Mgix8sun7qG98vORvzVeMd3No90iowhdF/THrnKaMUELhqROkcDeasz890AtCoiWz76B+tecUTx2j3SSdpY87UmKNO1os5F8kItEYobVGaW480uqo5tem4GTiwXrnRjqodBJ5cvcteviLLDlY8IZxmJcrqTiEws2oG8w+xTFzML4Cpqw152Zs7POD19tvtzm4FORcdMREQ2LXiYm4iSz21hn6EJyZaEQaeQHLY0bbSvyHOc3YyEVfe71mO2T6+LKeCIcooUZh2l7QRQKaXk4bpKmXkAAK30W8J/LyPh1HchATrJojEm/+eIyKw9TN1KRJXSdFKmQeXpATpJ+pikkVlMopw63rISp47GpqhbS040QaYs3lxrF8/G4b4KG3DtiltsJ0eeKEzdVd0zFS/oPCzMPAjAuyoHTBj/B4Y+JzwBYdBJ/ONPpFNiOQYatC6Bd2bfhQi9gpUUDdmc2BTdMJKAwdwUgKisKe/7M0euYFDFObhyzk2+H450cni7z8w7UKWjJVLSPAwdiEiiKULCmFlCAYVAXInM/j5mK5a+tNE9SWwOOlV9pDwavi3iqFpLs4gMZhYFjHqqKwtoJ9FOV45fDgnQKXelAmg+q6svP95PRELYGVLGzN8A6KFq9OZhs3FsoYgROizM6WSiOyOg1MAuyN9SGczndJkgdqI8lPxw9RCaRb42M2cXLMGpb420DddixTPdUb6wKkkmLlbML2Mz4OmZgukZIWqipfNM1XQfEjjSJ4u89R4icynpVOXyRYgooGB8CA1r0JoaBp2C5npbXjipyHPeMAx8eK7xknI8S6wPD+eDRPe5sTlyvehMbjBTXGpSyNwvSP+uTTePABXu5svX/yOiqYEeDCNFUQAt9WL9+lHEbZdMe0e8gZ0jneTZHZmlJaLz+dTskEMf4SoNGUtT0ImZBRWSHI0Snh5ZOfcEXrxvY4ocValOLny0VL3JmDbuCD4eLvsptzXtmg/Pf1zW/JEskPIH+9SWmfsDUOrZTprwJ54f4sAHZJDc0T1OGMD8/AlzOrn4qIxnbt9hNfHwcJ+LZXHg40Sk5TZK0eS06Y+Mh7GoHajlHgGM6/4bVn2/zztNPBzphN7T70DVTlrQ6R4iEpnbkDBmfhqAUkCB4xkTK87Fuf2XQgJ0is4SiQc3dkTWgtoTNUmnvZmIJAc+4MbMLQBolQv//Wwr1g77PSRAJ3FO02ldkLdaIZ2ffiWiJNUaAu7kVFbIzMKk3EdVzdZX5+HIT24RmDDoZAWdIrNkSlSziyms5UoTt04ion6pHCZb/9wXD+K5JStw8svv3O23WaRT4VdHIyq/kiZG2lyGiNykZrYehYzTuDDolHHGMhA98fWOQuxZJCxuBbCRmOERjeu6vs/3fYGeAAAgAElEQVTP0xF0ylIMETUXAKQUxpbmSipF3bTikmNmIdj+QDcuCf+9joTTDoppu4NOImKYqchyUGRhXXe+ISJt5kog5mag60hr0EmZfiC8MW1Lr8D5MynjoHz166poco9Q01hNoqd619yEw7utKeovfFoWTbrkMxeeTUQdA+3M5NbHzE8AEP1LL5s86S8MGbwoDDoZnklOpJP8RKKc3vmxNRrcVdLXsEhIjxCLSx5jhjZmfg3AUF0nNy06gtdaLUn82psPL6xe12va7ajW2Qs7d7qzExHNCpUJxMyiOqXMo9rx02FM6yICBqZ5YONIp2oS5TTKZ5RTfyJSPmMDNV7MrOQslPrjr8Vjer0fcPX4FQsXgzs6wSBvNt105lQ818dmDi2vqAc3AXTiuFne6tboCguo4hnZA6B05wqo9aZPBcCqRPRPoHyXHvUwsxwVKkGRbW8twOFZf7uaEQadrKCTOCZHxVK4ZdSjoAgtt4T8SFKMTcRG6TGy6XcNX0qf51euxolPTDo5NgOdCg1/A9FFtCIYQuS7Pf08Gb6SeCAMOoXngdMDzCy8L6LuruQH4F2fgbeN9+CysG+kE908HFTkPl8D3JyIHJuNNDBmFmJKeaaVUVZ//RjidjRL5HayP+gEROXsj6icWiYgQSJLEpEcroaEpTXoNAOAl/buvG/+w5uPuUPak+up+QcbIWceb8LTPxaexUv3uvkZpN6ISEpMrcuZ14K6PkJEHyf3uoEu7+v07JPJf+PpAUIiFo50smyAfajXJZYzrZlz5c2EL9Z2RtHSWq4X+YncrLWJSFQjMqQxszDu/wVAySZ6/Wo8Blf9Ccd2OYJBwqCTexo4ffHQD7fjtnu1oFMXIpJnne2NmUWibJWuod+3X47dC49Y54FNQaeI6Ag8uL4DcpTQ8pUIl6AolKYsh9vP0WTmxgCW6YpvHPs3NoxZHxKgU1SWKLRZ2RMxubSceAElZPfTxakqxsySwi6p7F62493FOPiDicMuzOnk9fATRbtive5CoXtlmmtNHhpViMihQJHBzJda5YXf/8DxSZ95+M0+6XWFXhiJ6JKldCMiip4bMthw2b47YdDJ9kOUbg1kZonClWhcb+MEJCxrB1w+HBqgU0x+RNReDERk0vnvFyJqndbOZeaHAUzWXSf+0BDw2TkhATpRVEFkKiwHwd50Qkb/niOiUWnt00DVn2agk8EbIgphltkXd53RssgyxF51cy4lpzOFimfGjG1qYi0BnAR4MlvlBjnw7s8W6V+BJQQZDLp6GTP3BaAEvz7/dAMGPrkgDDoZg5ncSCf5mfym3G358fHKDsiURRvqKUXlqPsOIrqcnLkYCmWZWY6nJee3vq693w/fiBmv/WNK4fRYP4fT69Dzuwao/j9t1FxXIjKReth3ZjCz7I56qVp47sAlTKwwF5zgzTXiTu9135COz0xlPSNwPKJuzJLtFmDTM8on8ea1ysS7o3/ca69bu5dF8w+001pqeZCIvk6P0WBmObkTzjQvu3r6KmbU+QFxVyWy1/CXpc9W6fpgRjpJpE/V52/HLb1u07ntvMEDEzLPSl9y97smLMP+r9082OFIJ+9IJ7lvKSoSFcb1R5YyamEgY7JMJ6J70+N+S+9rMHMHAMoU6ot//o1j4z/yeGnaB3QqOOQlxNx0s85l9W8EIvj0ni9JXS8MOiXloRvne1+8kHzid/BayRazcKzYltOJyjwDKq7MZHcOqBzw/5nWo2tEO4lKt1Khnq/+i/hdHUMCdJKNWXTeCYjM0krntl1EpKVNSWtfJ7f+tASdlLwh34/fjwkvCs9XymzQmPLo/Jh3xMGxg9fQs9omSOqe2fqMLIH/DbQslP4mohopu3pgf8XMsvkzHZG56//6y0148rH5YdDJcElKQSf5ectut2DkV0090k68xvJ7AN3TKs84sDPH/9qYWdJKtEx0B7ecxbM15yMuNiEMOnnNNTfA8eCU+qhxn/a0uBsR/eD/qASnJDNLyJ9EJChDg1a88g9+e2Ozq3HeqV2qlLvggE4UQeixph3ylMupc6ZwCZYjopTlcCdziJhZctKEhE9pa15cje1f/RsSoFP20rnRakEPjdxAYvfuIyJ5XoaE+ZK73zN5JfZ+6g78C4NOatBJBjpL6cKJwBNF+zzASTegNz0nHzPLil9OAb3s8sbNOPKOKYPXZul1BQY+h0zlLQev5j40uRHoBdJzrvhzrTDo5I+XMn4ZZhb1Mfeiy6PL/NcQ8BGhWQkB0CkqByLqLAUitZHn6RLl5HQhMz8mfIO6WRS/rzcSLq5SpXb48Zk7vdH1xvROEVHWw8pyPuojCRxrgJj8IjittQZEJKI2tre0BJ2EnbOK2QNXL8ejZeFlSEhZkFNiVRLlJNFOnibk4UIi7mmTf6+C0hUtJLOvEdEwO4wMM4sesXImffvNP3j8YaFICKfXmZ+3Tn9YP3N/qhJiEA8+8WZd3P9MtaSG/QUieiupQqHyPTMXAyB5rMqduUS0DG+0ENtWnfB+pxmddDwgwpxOD3xTHzW7a0GnkNiE+wo5FgLx98vNxYXDbhEqO4NON3coibu+9Mlp3Y+ItAuOtLiHmVlSWJUHGhf2ncesRtPB8Y6Xn105nZztavh1RxSoI48PpS0gorvSwodpUacvuft9n6/G7g9XuC4bBp30oJOcShTq1BDF+ghVp9bOARDerwyVrs7MjQAouR+vbN2O/94a63aIzUCn/E8MRubKVXUDdhcRKcG0tLgXw3U6PBAGncIzwZgH2tRvxJ5BwuKWQIKhJm0JN7cfpxOVfAxUSss9JN1tTETul20aTwFmlo3/fgBKFQW++Bvi9vXxA2CybIYcfzg3muTSEfS7npSATlJ5psJLQZFaMaOPiEhANttbmoBOzCwS0l6o20cv78LXY1IulJE5awQWHfOOWLl+jdG94t84d9J6qF2weAy+2eKVJmCbcGJmFhlnkXP2sh++24JHeotEZhh0SrzH3dsCTUSOAY94r5kTPSjE4qNmtsLtd/skFpcdYQci+sn2d64fDWTmmQDu0RX9ZdIOfPLEHybPGs9T0w/CoJPDGfd/VQ+17i+tc2UPIvrWjyEJahFmXgugjqoRuxb8h+87rASZpbidBW3I6fS/5W1Q8DatopZIgN9ERFfS0+HM3B3AFN01lz+yBPvnSwCW/UGn0p1vRc03lNmC0nx5TpayQ4q6P+PLzMLnJIt7LzswZS12jl/qfgaGOZ3cPnKly5o2OEQo98bDyF7Vogbs6ddfAUgETbw/4xMKZXRrWmn71Z27cfjV0R5+s096Xb5H+iNL9Zo6N3ckotmhMAYZqY1h0CkjjWbK+sLMwrEqNC9qUGT31+B/3/F6Hjs2QDYDnaKyIKL2IskD0zljDRH55EJImRd9/4qZXwYwQlcqTlLsrkkEumFePBKeEWbOcukb6SRXFTLxqBwieK80Oewpkt5r3pSMWVqBTp8DeMjcoEvn49CqaOpEwh54pjQefdk7N33hlJMY02+PV//b9S2I/u9YNooS0lGYiFIRa5USN6t/44uccvrUrejTc04YdPJ4FqQ00kmqyZ47Bp+u6oiS5XL7GkS5eesRkeQDh6z54qCQTp3+7woGVpqDK+eMUxTdszXRA+FIpx5f1EPtB7Wg0wNEpASP7TKBmFnU6kS1TmnTu63CtlkHQwJ0KtWsKDrM0AIi0r8hRDQmvX3PzJJ3tEsAGdW1T6w/jvnt5Zluf9ApKls07l7VC1FZvAU7jL6FDHmlLwnlQ9P+wvYxC13DFY508h3pJI7KVDA3KkwYhMhsWrJ5KfY0ESmBvvS+LwNxPWaWMGkl4fa1fQdwaPgb7svYLNIpb+/HkLW2nAMrLSSidAMxhnaqIww62Wk0gtMWZu4MYLru6gnLOwMXRQvFMBtHOlHxB0A3veDLkW2DoW7KzALoSbSTJd3J2dCEsz8i/vBzGh+r/O78LP1BJ4oqgUyFhDpUC9uEBM1HwEEnZpaETlEwsRCIj37qX8z+7HCq7u6v1tbDTZVEXdJq/Ztswfb17rQQ57evTSuHOi0tAMNXRNQzVY0I4I+ZuQsAJQHxzBnb0Ot+4a0MRzqJy1Mb6eQctlLlcuOTVR0TASgfJhKIdYnIykofwLFPy6oM7h5Jq9PGYo65dyXWzDigUKoLq9epUq67f14XdXqqFVjTk7A6pfPGF5nypeNXMe6mOUi4nhASoFOHaU1RqoVWAvw0gNJE5JBiTGfzFVUjTfm50084/sdR26fXyUlq7VEtULJDeZ0HtxKR8FHY3nypAx3+cQO2vfmzqw9h0Clp0EmIxfM2q4lSg//na+xFyrkOEQnNQsgbM1cAYDoSd3cp9vARHHxhpPsDm4FOeR7og2wN7tSNwUNE5JMsJOQHz4YdCINONhyUdG4SM8sGTwQKvO30BiSs6mWV47Yt6ESIqD1PSP90HtwIQFQyrYTL6eRvZv4AgMHG7nFRjkPczubg6wY1j40jnaTlMQW+RURMbZ3n5hORz9z3dHK5z8ukBej0BAATqyJw+lgs2pcVyb+UW0QEsOxMM0RGWpu8a+Ml9GvofYCfKUsEpu+tAfm/yf5HRFNT3orA/pKZJfVJUqC8bM7s7Xig26ww6GR4JlCgk9TToE1JjJrVKjHlzofJTqRdKKYIMPP7AJ7U9W3d3EN4u4Mj6tA/7rtwpNN9n9ZF3V5a0MnWC3dDwVDyupS5pWvGbsPi5x2H+HZPr8t9Uw488Gd7CJG4xkYSkYRUB8UMwFf4bJThlAcW7MOyvotDAnQqWL847vyioy8/CqiwLiiOTsZFfaWxH/15M7a8LGnsDguDTv6BTvLiKPPCA8h9u4W203NU5KEihzexyRguWxZlZoleVHJDXD9+EgeeecndbpuBTrm7PYDsjUTnQGmPE9GHtnR6Bm5UGHTKwIPrR9eYOR+A/wRHUBXnjSPBB34MCdCJ8jYEVfb5CAlqBA4zi7KbZK5YwACn3xNOTkb8MSON0eagU0S2LojJ/aZuhgm/UEki8ia39mNOpleRtACdDnpGWAx78B8sm3ksVX1q0bUwRnxW2auO0Y/vwaJvT3p9Xrd1brz6Qznz5zIgBewUvcLM7QEo8+nnzd2J7l1nhEEn52bAvS1IEaeTa1Nh/OPBZ2/DY68r6W3Mc2YCEWmTaFM1odPox8xcF8Bq3QP2yoXrGFh5Lk4ddCieh0Enx0Co/GD+vNvHdVCvj1J9VYr1JiJJKbalMXNjAMt0jZtcawGO/+MI6rM76NTwzVq47XEJOlCacDiVICKJtA2a+Yoq47gETK//A64cNRO2s2UCJs5F88bV+NsxR91lXXM2kXPLDRaYScqlvIW03MwH4QmyWNL+OBHYa730QWQtIqKHSptIRFpwO2gD4HFhXxHFxxb/i81D5cDZYWHQyU/QKZFjIisqTByM6LxaBUlx6dtE9Lxd5kJK28HMhQAIV5yXxZ05i/0DTF20GeiUq3M35GjeWtf1QUT0Xkr9Ev5dyjwQBp1S5reM8itfKd+Iv4aEhc2AuEuhATpV/giUVxtJKbw3oiIcVH4/n/y2cadwfUdjgGPd67AkN0bpn16XuPqLyIYshX8HSJktKEWeJSITwaD97piAgk7M3BaA+9gQwPFDV9Gpwm+p7vmEBTVx2x15LPWcPx2H7rduQOxVb4qmp8aWRtveBc3llxNRk1Q3JIAVMLOEwilJqxfM34X/dZZ033B6XeJmwL0tCAjoJIESI75qhhbdfBKiylX7E5Elci+AUyCgVRmcMhJ54MWe77zQpwPW4ecJ2/U8hEoAJhzp1G1ybdTrq50rfYjos4AOZgArY+ZPBRhTVXls01l8XNstXmRn0Ck6exT6/NsZMTm1PEOfENHDAXRdiqoyNqgSFaEkvdk49m9sfFeE7hyWCBiZ3sR2AZ2kbZUG1UOFx2rp/CCpjEWJSFKpbGvM3A6Ag0zLw06s2IFNz8rhjjEWZlDORaBvJW1Vg38eYKCpHvN4Wq8jfznqdgODjnosCzMySKldP/b821GP+zqqv1XzzDrvHNf1H3SS8jmq34KbX+lrJSmz+lgWZ03TU7UoLSYiM0vk4hlV3fGXLmHf40+7v7Ib6NShM3K0lltAac8T0dtp4bNwnXoPhEGnG3t2MLMIbSmJ1vjwL+D1BoitluO2D5F4lpKIqD1fd8Ytg2wLbj9mlggDEdJRWvyhZ5Bwbq79QScCYvKMQWQWdVam8LYSkXd0jo1ut0CDThLCZiGBYAb+/vUM5nx+GCvmHMf1aynj8F5ysikyZbZGx0197wg+GSGBVd729eZqKFTCQisVFHJZX2PNzK0AKOVqF/2yB106SiagPUGnyAhCQoIsdB1TyBqVmFZtdlxJHQFptEOjXudarxv/kNKZs0Zj0or2KHebRLpqTRB6SbNzE3/Y6AY2N8WXNLiU27n2JF64Y4FDe0onfhEGnZRRT10/rI0Gj2hBp4eJ6BM7TgtDNlbCbXOp2idpdZJe57o/bKxeV6VvOTR5x2d0ovAGKMl+03tsmPlrET1UXffyscuYWe97JMQ53oV2Bp1ylM6Nlgvu98FdiS5E5EZt0tvRflyPmVsAcLOFm35z6vc92DDwB9P8l3+6H44ugMn0kguDTtaXR4l+9yB/G5/CRJLaWy1YPGt+TJEkizCzLCavqgpybCz29DVJhdsMdMrZpj1ytuuk62NQ05GTdHwGLRAGnTLowPrRLWYWNSzhjVXuv/mPp8DHRABUSig3NLYBnajsC6BiD+h6LekUxYlICdb74aqAFvGl3syX/0Lc3u4hATpFZGqATPl80vDVIiL3qWZAvZj6ygINOnml1pmbeO7Udfz87RHM/fww9u/wJv7WdadKvVyYtNhKnsUJwEPVN+LIPu9D1psqZcWHq73AvlvtpkjGzM0BLFL1e+nivbinnSyG0wrA8QZvvAAk1pd59Oma+HTc30iIM05qjU44ISj5vxscUgBTXnVbr2Wux7TeDyjoJC0sVDI7Pv29I/IU1IYryuWFlPh2Ivon9bdc2tRgvMiEtFXZkfjrCRhSZz72bzrjmFFh0MnY8BvvdtOwqCJr7/2gFm5/zFs50/jZo0Q0OW1GNnW1+lLI5HjGuLJzcPGIZKUZfrAr6ERAjzVtka+CVnnyVyJqmDpvBe7XzNwAwCpdjSseW4L982Qvbm/QSSJwGn3bGflqFNF1ZS4RSZq4bY2ZZV6sUDXwzPoDWP/4FNP8l3+GQSfzw9EV/WQ8GD3/jsgcgwrjBiBTMaXyt9O3nxFRH9tOkiQaxszSezmA8l4zM2N3TxNPrc1Apxwt7kKuTlrS97eIyKfsVKiOmZ3bHQad7Dw6ads2ZhbOyRHKq1w7jYRFLQE2stHsDDpFZUVE3WVAlDb9/mMieiRtvel/7czcC4A2IyFudzvwNcEC/eEdCVJ6XeK7JQKZCy0DRWrFdN4nItMpiP8+So+SgQadRDHr1qQaLtFPG1efwZzPDmP57OPK9DhzHa99UxWNO1pS5bD2l7MY1tWYIB4X7Da4KHqPsAh37SUiLSFLUu1Nq++ZWdL9lqrqX75sHzq0+d62oNPkGe2wc+spvDNMokRDM9LJ2eqq9Qth3MK7EZM50tdQCzmwkKIqeR3Sao74U6+xIJaTfAExlTbz7c2Y8uLfxliFQSenk9RRc24XOr+/d2It3P64FnR6jIg+8mes0rsMM0takTK3Ys/io5hy93JrZJdNQaeSjQrjnjna6S1utZVIhDSImSXqSqTWvezoqv+wsJuEpdsfdCrdtRJqvKLNTL9unGYeT++57e/1DJ67Nary5/45jD/7fuX6KszplLz0OqfjslUogVvefgIUqeRqdRbrSERKDkt/xzKY5ZhZTu6Vhzp7ej8JjhPaUA8+NssK28qv5oxicBUxpWQmVuP6QsXjpuJwU4ClBGRv0hy5uyqDLuUy7xHRoGD69Ua8dhh0uhFH3dFnZt4JQLmY5D3fgbeMMi1A7RvpRMW6gW4e7msgJbrVNuqlRtT/IQB5VY1OOP0d4o8aGjSqk2fLZ8EEnYDonIMQlb2fzvdCcl3MrgIeAQOdDD4ZCV9ysfELuGQlNfX20cXzcVg6/RhmTD6I3ZsvKp248GhjZM0eZfluaJftWLfonLL82F8qolK97ObvxhPRALs95nydwP726wHc3fJb24JOk6a2RfN2N+GRjnOw4pf9IZle5wSd5CZocd/NGP5lk6Tm6x8AGhOROzTEBpOKmR8EoI23PLr7AgZWm4vrVxynJ+FIJ9M73fin6h3j2j8A6PJ+TdzxhIhgKK0fEU2ywVSwNMHgIREFB6VCyuzea7Bpyr6QAJ3aft0QZdsrxfekz4cBlCEiAUBsY8z8KAC1rAsDs5tOx7ldZ22dXifv7+gcMWjza29EZra+g02OtjUZMTMLx50DcfewC9uP4o8H3RoAYdDJT9DJY+UoXHCFe7RE4W6Syag1ASarElHqVGWCdIczs3CYWYlFjbbsfXQgEq4Y2Xc2i3TKdkcj5Okhh/xK+5CI1HLiQfLzjXDZMOh0I4yydx+ZuSaAP3W9T1jZAzgnsRuG2TjSKaLWbCCbdk28gohEwMZWxswiUzdY2aiES7i+404gQQjcTSWUJ9PBBZ0ougwyF/hFl6Epje9ERLNs5XznlA5Uo5hZJIX+NdfXtMQc9BxcHm27l0K+QkpOVcvlt/99HrM/P4yFPxzF1UuODXLhEpkx/d87LOUkpU5S6yTFztNy5InC1F3VERllWRW1IiIlp0Og+p+Sepj5dgBKlvXfVx9C62bf2BZ0mvhdG7TudAvOnLyCDnW/x9FDkoHmhnFCJb3O3Wag97Aa6D1c3gk+TdjdJaoiZeRkSdWezO+ZOb9x38n/vUyA35GtFmPTkiPWdMdwep1pvqrfMea50WlcDTTsb1HDNPv6SSKamMyhS/PivsKJr1+Kw7slfkTspTjbg05ZC2RGn387ISJaG0UxjIheS3OHJvMCzCwnHwKIKeW9/v10M9a9vMb2oJN0u/Y7LVHibu3830BE1ZPpnnQrrlqbOC9+ac9JrLnvY1dbwqBTykEniorELaOeQNZbSvgaW9unY+oaz8wica7MM9335BDEn3esgSzKkzaIdMpatwHyPqTNcvmCiLSIVLrdpDfYhcKg0w024EZ3mVnCmIYoe39xHxKW3uOxGLVppFPOaoio/p2vQbyXiGSvZCtjZlnECImpMuAm/sjLSDjzne1BJ2l9pnw/ICKmhs6/s4moo62cbzQmkJFOwlToIhQ9ceQKGhV1R1JXrp0P/UdWRoOWhREZ6fuyzuinWZ8cQpfHS+DuB6y5ix8PO4hp44Ub19uads2H5z+2EP5K9FV+IlKSQAZzUJhZ1Asc+Wke9sfaw2jRWLho7cnp9P6UNmjTxYFyb/zjKLo3m4HrsfEuWvFQBJ1E0W7oZ43R6n4teu8cpTeIaGgw547z2swsuSFaJr9lX+3G+71Wu9fC4UinpA8xTAPrfFJ1eq8GGj6l3XTbUuGQmUWkQMQKvGzLtAOY2WO1l1KWHdXrajxVEXe+qn25CqlfKbtGTzCzKF8+oRqD2AuxmF7rW8Rfvm5b9TpnpHKhO0rg9k+0iinSvduIaKMdnomebWDmMgBEutnLrhw6g9Wd3cFoYdDJT9BJPGlaxjmfG5mK5Ef58QMRkdki4uLpd9sKL/iav8wsJGylVWX2D3oRcackEMp+oFOWmnWQr682FeN7IrrPjvdtRm5TGHTKyKOr7ptBgyHvIeUzhLdPAm+fHBKgE5UbCSpyr24QbRl5btozCY+ykquBr+1C3O62PgjcjVqcEWhuphI/gCrHbxPZAZ3miqLyETllKu/6LQFRWbshOterujGQXG8hcbddVHEgQSfZhLtOm9csOYbezZd5OSRT5kg8/MKt+N+jN/sV/eRZwbUrCehRcQPOnzby5z0KvPBpWTTpYlEj+5GI7rHjI46ZRYtaJO697K8/j6DpnZIxZU/QaeyXrdG+m1uo8LP31uOt534LadBJboboTJGJ/E5VGhRKasoEfeFsENFLBJ/yPj5/8hqeqjQb8n/zHiGcXqd45iveA2af3fNudTQaaBHmNM+PAUQ0PqkJk57fM7M8BAWZj1Zdd1rX37Dtx0MhATo9sLYd8lZQiu9J12y9aWLmSgA268Z+9ZBfsfv7bbYHnSgSaL30IWQpZElbN3frXSIy6can52z3fS1mllMrWQh72bXjF/BbO8EFHRYGnVIHOokP87e9HcUf9XnIKjwKAlLuts8sSbolzCyR/BLR72UHnh2B60eN9b3N0usyV70N+R8fqOugbdfHSY9I6JYIg06hO3YpbbmvIAOpM2FZJ+DCXvuDTpGZEVF/BRCpXQvYWhGTmS0BMp7jGbevO/iKSfzNhul1suOjiJzIXHAVQNosMtvtSxLXWCm9gTx/x8ySC9bD+fmUCTvxen/fqn231c+Hga9XQ62GBRCRRPSTs96FU05iTD/loWViHdN2V4ek2JnMzspSkpKwXjUGG/4+ikYNvrAt6PTOZ63QsYd7/SVpXP26/ISlP8nYpBVQ5piyymeAE+5SRqO6p7n1t46/POvLXSALPlrVAUXLaFUZ5GeCet5DRD8F6h5KTj3MnE2CzABYwvrMdYx/aBWWf+2+V9z9DBOJO/2knktuLzq/7zimOhoP1oJOtuO0YeaHASgV9WIvxOGd4rMQJxxf8vIyTRq7RToVqVMAXRcpg7WcrW5BRIuTc++kd1lmFuU0pbLeib+OY0HH2bYHnUTRrfIzDVCurzb9WJRrJeLM9AROb0+rr2cAsEKu6WWxZy7j19bjXJ+HQafUg06C3JUd2Rc5qmsjQ8XfouzYiIgMmSZ7zBVfrWBm4QUTfjAvOzj0VcQeNHBNu4FOt1ZC/qfUGT0AFhDRXfb3fsZqYRh0yljj6U9vmPldAGrS/vM7kbC8q6May4LMful1VKgDqMIbui4L7UuDxqcAACAASURBVEhZItrnj0+CUcbgn5aoVYvamLMtCWdnIP7Ii96bANW4BDHSSRoYk2csIjO31blxFRFZuYmC4XCPawYSdBLwxMXr8Eq/P/H9pF1+dTEmcwSefLkKOve+CXkK+AzLxnPtt+HvFeeV9VaunwPvLrCI58kdW4KIlKecfjUuDQsxc1UDOPC6yj+bjuOOuqLumFYAjjd44/zEHfGnLzPq4xbo/GBFS7vPnbmGe+p+h8P7LyQ+Ny0ghye4w551W/92wkHeoEDag07S8tIVcmPSr+2RPbeSg9nZb0ndbEZEa9NwmiirZmbhENLGzG9cciSRy8mp/m1+l4UjnZJ4n5g87px/HUbfhiZPKw+5pfRgIhqb3nPA1/WYWYCYZqoy/3y3Hz/2NLJ6bQ46NRtfD5V7alUDZWEjCxxb8KvpxoOZuwHQEiDMaTIN53afdf08cc6ZN67G3465qFKykuIqNStHebOYhwVU8Yzs8VTM8vg758150fwn17mSqru3E5Ejl9dGZgD0SpWSuEvXsKKp7AUcFgadAgA6SXhl/lyoMH4wInNk9TUTXiSiN200VXw2hZnloSmUCF526OW3cG2Psc+yGeiU6eZyKPC0aRNlbf1yItJKU4bK2IRaO8OgU6iNWOray8xCSLlfB3TwtongHZ8YLyHTtWxIJB5x25dALknSUdpiIvKpJpE6Twbm18w8AoAhVedRZ8JlXN95O5AgYqWKqITEz4JLJO7cXEdmboiYPJ/qnCKNLElEothnGwsI6GTcUMKi6Fph9Gy8FOtWJF9FuWpdiX6qitqNCyq5n/5YeBbDuu6ARNZ4Wu+XS6DbIAvP499EpCUDCfYo+Eq92LrlBOrXkslkT9DprQ+b495ekjlitU3rjqF70xmIc/E7uWOTLACSzUEnaWvNpkUx+qfWiNITGEvnTwCQzZbIoKaLMbM81LXSBbFX4jGg2lyIap0FnDdaFwad3MPkb6RT+7dvQ9MhWtDpGSISVQxbGDNLbqgA7ZGqBn1/z6/YOc99Km/XSKeYbFHou6MzYrIrMwSlayOI6BVbON1HI5hZkGt58RdQFdvywUasf0uEMR1mV9BJAJmms7ohVwVlN6Tp44hIm8cTrHEyTjaVyoYJsfFYdqdbojoMOgUGdJJJnOfOaig15H5fwx4rIA4RKZUFgzVfdNdlZuGLUCoy/ff6O7iy3VgC2Ax0iilVBgWflz2W0tYQUX27+TqjtycMOmX0Ebb2j5nvBLBS1+uEJe2BSxIsbPNIp6ylEFFnnq8kqfuI6Hu7jy4zFzNAQOUaWSKdJOLJMh42jHQCRSJzwdWgiLw6l9suCyNQoNNNACz5+XcU+hGnj6ecuztX3hisOnEPIoTd2cMmPX8AsyYd9fr8o9WVUaaS5WTtNSIaZtcbgJklX0eY9L1s+7ZTqFNdVHXsCTq9NqEp7nu4itK1X03ciDcGrwzpSCfnrGvXuzyGfCTvC58mOWwN0oO0jZlzA/hHd2Iirfz6xb8x820HjUwYdDK9NwxnqH3iHl/V9+3erIZmz1miKM0T4lkiGp3UJEmv75n5UQBudmTTha+ejcU7JX5EwjUjOMjGkU6V7i+LFhO1+yHpQBkiOpBefk3NdZhZIuGUgMyV45cxo9534DjHmNgZdCr3SC1UGqQdEwHWJMXOdpFnzCzp0N4LTAaW1H/TFRFqN9ApMmsmxF+5auVBIPb4W2aN8Znr4eX5txENZ3q4JUbHeTzszBFzzu9cn7menx6/S4wQ8zgFTHyuMEoO7o48jX2e+20BUMuOQi+e9zsz/wygteo5cGTUeFzebEid2wx0ii5WHIVe0op72lp5MjXPXDv/Ngw62Xl0At82ZpYc7qeUNZ/9Fwkru2sWoPZKr6ObBoFK9tU5SJQUioXCszzxjck8H4AytZgvr0PcfuPARHkybY9IJ3lHR+d8NZFUXGO/E1GDwM/olNcYKNBJkgrnOptx9tQ1NMg/K+WtAtC2RymM+ka9uL1+jfFUsy3Y/Y8R/gagYPEYfLPFK91eTtHSPfXJ344zs+SNKCNkdu08jZpVhZLFnqDTK+OaoMdjkh2otqe6zceiWQ4c0ittL/GOt3d6nfk502dkTTz4YpKK4EJg1piIlGkc/s6JpMolpVa35+/TGFL/ZyRcN21gjUrdfQpzOjn97G+kU9s3qqH581rQ6TkicodLJDWIafy9L9W6jV/txey+a917TRuDTl0XtETR+gV13vqFiJQbwDR2b4qq95VKLRUufegXHF7qwM/sDDplK5kLLX950JcP7iSi31LkpDT8ETNLKrQy12vZnaOREOsQJrEb6FSkcz2c/WsXru6XgFrngzx0QKfIbFlQ/v2nEZ1fzkq09h4RqblO0nBOJLdqZpZFrZIh/eh7H+DS+k2OKm0GOkUVLIzCI9/SdXcbEWlfbMn1Ubi8fx4Ig07++SkjlDJU6yT3tqSqP7x1HHiX8Pc6n++mUnZKr6NIRNRfDMRo12QTiKh/qIwZM4v83lR1exlxu1uBY/d7k/4mPuPtAzpFxDRAprwiOqY0aWhpOx3OBgp0ehbA284u/7nyBB5stCRVc++j+Y1w512WVDlLfQe2X8ETjbZA1OzE2vUtiP7vWJQoZZVW2I6nrs6O+JJy3rvnLG6rJMEK9gSdRoxtjAf7VdOO8YVzsehS73sc2HMu5EEn2Yg893FD3NXTJzGq+EJS3toRkTKVI1U3hAOZ96m6cP1aPJ6pOx/7/zmrIVt3ronDoJPn+10V3eTaPwC4+7WqaPGilcPMNJ4vEJF2VZ/acU/O741IOJFRUpKRfddhJXb+/J/tQadcZbKh14aOvqQu/kdEmgVDcjyWfmWZWYBpZdjHgfl7seIxBx+6nUEnaV+TGd2Qu6I2xW48EQ1IP6/6dyVmPgVAGYO+otm7iLtoKHwagIFzIBzPBfcC0/1M8OTW8vjbVI95PF3PHVNEUmKd5r9NQHDRe+sjf/Oq2Pzkx+A4g3M7hCKdpG/Zq92Csq88Yu6k56DJIk4EAZb6N5rBKcXMwsumPFI+NvFjXFxrCOfYDHSKzJsPRV7XZn/vI6IywfHojXvVMOh044w9M4v6xp+6HicsagdcMdHuqNK4zItRj3eUq16fn5uAEnNdif9WRFOZP3dGuOZtAKoq2TdaqxEqqdKJb3VmIZD+T7cuSDj5AeJPjLM96CQB3KJiRxEiWK20p4nITVwZ5FsvUKDT5wAecvZl6ke78PJj2nssyS7nLZAJyw93SIpLB/O/OI73BjjIG1+bVg51WlpO074kIlebkrxoEAowsyDfQi7nZQcPnEPl8pNsCzq9NKYhevX3Hf3z74YTuK/RNMRetUbdOJ6NoRPpJM2NjIrAm7Naom5rpeCBefy+BtAz0CpOzCzHC5Izp93tffn8eswaLdkKmuek0cowp5N7uPyNdGrzShW0fMmbw8yoaSgRaeU80vPRwszC9CxKol527fx1jCk2C/HXEmwPOtV5phIaDFcKRUm/RImsOBE5kIIQMWZ+EsD7quZKZOL02lNw7bSRSmXeuBo3tAsAcaU5uW7odCESdwIjomBX6WltxLYs4kS8w1Ypdsws7VKeYv1613jEnpZAKPtFOhXuUBs3DWyLw9+swIHPjIO8EAOdxK9F+3ZAgfY+09SF0KQqEbkZ9W12XzOzZZ1rbt7xyV/gwm9rHB/ZDHSKyJETRUeN13nzKBHpT3dtNgYZpTlh0CmjjGTS/WBmyW0dqix5bjsSlt+XNPDjeq64ny/uZ417HeB5QGIpkxS4ZL5G4r89DlsqvA4qrAz0lNK25k/WjRIzy3pM1mVextf/Q9yuZoBzKaMCA4OsXudcyEfnfAVRWe/TddNWvH2BAp3kbVvX2eM3B67H1+N2JH03akr06F8OQ8d7HwgnxDMiIq1Nfr3XLqz5+Sym762BTFlEIMBlXYloWoobkQ4/NMjMlMzyhw9fQMWbRaDMnpFOL759J/oMTJqj/fvJm/FK/+XWZ5/8FWKgkzQ5a7YYjF18FyrU0uI+zlkT0NN+Izx3tkRR6ablv6uOY2iThZB7xOv9ZH4nOWeU9X2SxG/cAKHXe8mjbncypZpPytI2dt/LSYM/jhJJRST5/N5zs54EOGe+3l0jq6DVMC3o9BIRvZ4Oj4wkL8HM0wF0VhXcMvUAZtzvEBdz+cmm6XUPrLkb+SpqU3LeJyI1P0KSHgpeAWaWSBsBP5QSretG/I5tn2+2faRTthK50HKhzxS7hkT0a/A87X1lZhaJZEsotLPUqg4TcfWoQxHXbul1Be+qgZuf7QBOSMCWpz7Fha0HEzcDllWQEuSwB6eT08eUKQrl3h2EzCVE40BrU4jIJ/N4MOcUM8sp4GOqNpz4fArOLzOmvN1Ap8xZUHSsNF1pZ4koTzD9eiNeOww63TijzsxyEqwMk+dtH4K3T7Y/6BSRCRENVgBROXQDN4CItMi2XUc7qSi0uAO9wZdXOZpvY9ApIqYeMuWVeAelyW5P+E+VAS7pPTapBp2MDfEZALmcje/bcjlWL/Im+va3c9+vaQFRsfO0j17Zj0eGlbJIQF88F48vXj2EJ8eUMhcXgoYCdj41k8Yyc2EAR1R+OXr0IsqXmWBb0On5N+/Aw4MlajRpe67XIsz9drs15SsEQSdiQq78mTFxZVsUL+ea7joHjCQitSRn0i6zlGBm0TvWghpXL8VhUM2fcGSnCEhan48qECYc6eR2b9Jgl6Ns6xGVE//T2HAiejWZwxrw4sycxVBTzKaqfPp9q7B1hkMhxc6gU4EqedBjVRtf/qlPREZYQcDdmKYVMrOkBAqXgJed3XYac1vOsD3oJA1vPO1/yFNZy+1gO1CQmUWwQ4Q7vGx15w9x5ZAsYewHOhVoXhW3DHVgyFePnMGmhz9QEIvLt/YkEje/kLLcVAy3jH4KFKUUDHIW7UZEP6TpTZjCyn2JAZz8ZirOLTSyA20GOlFUFIq9b8ixe/f9ChEpuc5S6Kbwz/zwQBh08sNJGaAIMwsnx3ZdVxKWdQXO77I96EQFWoIqiRaK0iTvWwjEhdYh5IyZNwBQcsUknJ+L+P+ecfTJxqATEIHMBX8FRWjXZEOIaIwdBicQoJPkGxlaj44uNSk+G8cOX0lR/0qUzY4FO9tagCVnRT1v/xvdnyqOVv+zRpooIqCWE1GTFDUgHX/EzNKR46pLnjhxGTeXFODYnpFOQ15tgMeere2Xty5diEXXBtOwb4exsJdfhSjoJE0vfnNOTFjZFrkLyh7fpw0mIu2TOqkfJ7qJuQUAUc3RrtQn9VuDBR/t1CjVua/iBliCx+lUoVFBtOxfHplzRiP+OuOn17dg56oTPjmoHM/74EY6tR5eGa1f1oJOLxPRSH/GMy3LMHMHAD+qriEpdaOLzkTsBYMw2VnIhpFOt798G2oP1kaViVLkzYFOX03LcTHXzcyiliKqKUqbd9dMnNlyypqiYyx47JJeJ825pU8NVH7mdl035CBF0h9tk2Lna2G5tvsnuLjbQdRtt0infA0rovzI/7n8fOynP7Fn7OzgRzoZc9L1GNGo17kabrx8Ct3bFIXv9wkoiwJSFSKSiEBbGTO/CeB5VaNO/TATZ+ctdHxlM9BJmlT8g891nFpyCh4Zqs9TW02QZDQmDDolw1khXJSZ5Xkhzw1vu3QICYvbG8+MJHiVzM9b4/niftYYVfv83A/uJo9nujm9jiq9ByogWxGlLSKilqE6TMwsIhZqziO+iuu77gTiz9scdBIVu5cRlVXYNZT2BxG5stGCOVaBAJ1ksgmBcqJdPH8ddXPPAHso6PrbyX7DK+HJkVW8isfHM7pU+TMxfejjpdVQsJgyQ8H5u2eISMuc6G9b0rocM0tYsyyyvOz06SsoU0xUNu0JOg1+uT6eeKGO3y7asfkU7rtjGq5eiTPWZKHF6ZT4PDbSweSmkRS7sUvaIHO2KF8+kLugLxF95rejTAWZWcL3hBwtv+736xf+h1faLAabQDzzu8MukU4RBHQbXQOtB1ewdEXu5/lvb8XMoQ7lH316XHBBJ0mtkxQ7jQUsqi0l88T5G2YWCZSeqjp2zv8P33Vc6frKtpFOBPTe3BE5SyiDtaT9bxCRmh8hNc5Lp98ys4DHEuZcTHXJrR//g/WvrrE96JS1eE60WtjTF9G7KHmuSCe3JnkZZhYVW+ULa91DX+D8v46AY7uBTnnql8Otb1gXktuGfoOza0yH58FIr/N4WJOfoFNEBKHsm08gawVlpqNzHGU9eZfdgBBmHgFAGb18euZcnPlxnqP9NgSdio2bDIpRaktIi7OEisx5kjd6iBQIg04hMlCpbKav9w7v+gq85T3jmWFj0Ck6OyIarAQitHvu3kQkfHchaQZfrtDcRKs6EH90GBLOTrU96BSRqTYy5flWNwYywW4iIgcJdhAtEKDTQACuaI6Na07hvvqLUtyledvuRpny3nmjp47GoncjiYIDcuePxqfLb0NUtLb5txKRhNPb2pg5J4BzqkaeO3sVJYvIA8meoNOAYfXw1EvJA05nfrEVwx5dmiFAJxmzOq2K4/VZLRAVY+ES8xxOCT2VlAHh2vHbmDkzACGJqKX70YVT1/BU9bk4ffiyKRbIeIcZP7IL6PTAezXR4illdktiS8fetRz/LDhiW9CpxdCKuPvVqrqheJWIhvs9uGlQ0AAzJKdZCVDOeeQPbPhCgoSs80Mcbpkjps2jCpjy/szEIWZ8aa3P3VkSFbAkyhSrVwBdF/o8NJMoCCHUD1nzFTFx5dhlzKz7rUQ4ulOmpKeucVL4MPE796LVrYQmP2RL1LAFVPEEWVx/O36XeFnXYFrrke8aT+2KPFW0HD0TiUhJ0BmMgWNmQVyVTNZ/PvI1zm10UCvaDXTKXassKo628mddP30Rmx6egOtnHeTnapAjjTmdXNc1muAn6CTzNKZIPpR772lEZPZ5cPgkEQmppW2MmZ8DoFQpPTN3AU5PM4JMbQg6FR0zERHZtEB+HrtTUdhmEgSoIWHQKUCOtHE1zCwE/Yc9zlJdLU74tRdweqPxALUv6ERFOoAqaHVyrhoq8cp9rI2Hx9I0Zp4FQMmSzpfXIu7Ag7YHnWTxkrnAb75S7J4lotHBHpNAgE4fAXjE2ZGZn+3BS33+SFG/KtfOi6l/qDccuzZfwtOdHcpcYi3uLYAnX1Mqve4nIp/HaClqXBr8iJllFXBRVfWli7EoWkAi/uwJOvV/sQ4GjqifbK+82Gcx5nyzLaTT68w3TeMuZTBsShMvgnsPx8QC6EBEC/x1GDMLCUMfXXlOYIy8ewkk0skZA6QGmNw1BCu9rvHDN6P3R76j4jb+dBjj2q20L+j0YkXc/ZoWdHqNiIb5O7ZpUY6Z5WZ0sIR7GMczxpT4EVdOusXe7Brp1HRMbVR7RGgQlLaJiJS592nh07Sqk5kl3O9fXf2Lu83D0d8lu8hEGG1D0OmW3tVRecgdum4IACopdgK6B92YWU7Cmqsasv6Jb3HmTwfHpt1Ap5xVS6HyuN5ezT7921bsGPGd4/MQinRyAs95W9ZD8X5KajNnX+UkRSS4tXwo6T2pmHkAACM0wXr1swuW4NS3hm6NDUGnIm+9h8hcWmGGIkSUchLW9B6IDHC9MOiUAQYxiS4wszy4P1UWu3oSCQtbA2xkoCdHWS6d0+uo2mRQXm0q/UwiUgrXhNIIM7MATgI8KSwBcbsageNNTDgmZT8XXOjnBsykn2SSGXcrO3nVZ6rX9Vv3Zs7dXmJE5xiBqKwP6Fy/joj8T09KowEMBOgk0RiulefoIRvw+ZiUBRm98F4NPDBAveH4Y+kZvP74TosbRn5WHrfd7kXovIGIqqeRvwJarRHNoiS/unIlDoXzCu+XPUGnfs/VxtOvaGWztX66cul6Yprdri1nPHh8rOl2nkCKe6J6puU5193GLxQHBmbtNeu9ak3ZSvIapvQ6ZwflN216l8fTH92h5CEzOULGuT0RLU5qEjHzEACjfJX7ZtjfmPrGP+49h4v1yLQP0aSrpSeReLGKuTDyj1aIyeozDRHHdl7AC+V+si3o1Pz5W9H2DS3eEfSUL1+L2AOrTuDzxkusES+mCWyXSKeIKMIjOzojS35tBMQLRKSMNEjqnrLb98wsabNKJYZd323DmufltWpv0ClbsexouaiXrxS7JkTkkC4NsjHzXABtVc3YMGgqTq3e7XiWeizoHfeGh3S08zNL1J5HBJqpnsR/mutNIqLMHH2Y49biqPLBw0rv7R49CycWrA9J0Ek6VHpob+SsreVukyLrADQgIgcRXZCNmR8F8KGqGeeXrMCJL32BgI55ZIlCNDYu5gMA11zznCOeEaLmiFRTNKJzQeCat8Z3hV8djaj8WtVdUTYKetpFkIc3XS8fBp3S1d1BuZgvJWHeNxO88TV3u+wKOsXkRUSD5QBpKWXvTW4WR1AGI4mLMrMsOiXHXqnkGX/8LSScMWUQ2hR0oujayJzXeA9591kWMmWJSJR8g2aBAJ2EgdOV0vF425VYMS/5HJCRkYRlhzogf2HJKvK2X74/jg9GWN+LkdGE6ZtqQXgCTDaViNzMm0FzbdIXZmbJIZUoGC+LjY1HgVwSCWdP0OnRp2vi2Te0p9w+O7/739Po1mA6rl667lwjWdLDZDRDCXSS1nYdXBmPjUoSRJbT23ZEZMjcKJ4KzF0ByFNDm7O3du5BvHHPMhdvmqevpFYlEG5cLr1AJ7kvh69qibIKJUrPnsddS8CjWacCCaY0IVOhYBOJN3v2VrR7Sws6vUVELyR9x6ddCWb+SyIDVFdY8tIm/Pb2VtuDTiUbF0bnOc10TrJNTnogRpGZnwagVBOJPXcNM2pNQXyswX9n3NCeG0nzZjUY6XXC49Po+67IU1VEWJU2iYj6BcJfqa3D1wZg07MzcGLFDse7yGagU7ayhVHtk8eV3Y+/fC0xze7asbMhoV7nmMZucC4qdw6UG/8MonJm9zW8tuDLkwYys/DlCW+el11YuRrHP/nK8bkxh9xgo7N48ECnQsPfQHSRojo/hwQdRWqfAXb6fRh0stNoBL4txt7uJAChUPEyXvs0+Ogy9+c2BZ2oaFdQeaGyU9p5I7UuZaphgXd7qmpk5o+Fg1c5Xlc3I26/KaDLpqATIwJZfKfYPUdEPgMaUuVEP36cKtCJmYXQwRKW2/KmuTi01+Aa8KMBziJ3tCqMyQsaa3/x7fjD+GGipMe6TcjEhVTcwx4ioi+TcemgFWVhfwaUCj9CnJ43+9u2BZ36DqyBF95WUmSIP4UItKEQVOqcO3fKdrzYyxH0owKYQg10kvb2GlkD9w+9Lan5JMBTGxXJLjOLQ0UCR428Avhv53kMrjsfl8+5sUq7gk7NHrsFD33gn8KhOO2p/DNx6ZQiBcwESVqickye9gWyueaY52lxEuCce24CTYdUQPu3tWP7NhEpVY2SmgyB+J6ZZTchpDTK5/mHNRfg2Kaztgedmr5bB9X63qJzySoiShnKHQgnB7gOZhYi8QM6cHn5wwtxaOE+94DaML1OQKebH6qOys9q3wMioSxSykFPsWPmKQC6q4Zx80uzcWzRVse7yGagU5aS+VH9y/7a2Xd+0z5sffqzxDQNK8iRxpxOHk8af4nEzaCTdCpn3coo/UIvX3eXRDndQURCBB9UY2Y5zPxe1YiLv6/DsUlGJo0dQacXRiK6pOiSKK06ETkIU8OWLh4Ig07p4uagXYSZRT1dfbicEIuE+U2BeNkKGGZX0Knax6C82oyWL4nooaA5OcAXZuamAJboqo3b2xIc60jDNyv72Sm9TtoSk3MYorIo9YSk5X8RkZYnOMAuVVaXWtBJUCIXXHv1cjxq5ZiOBFO0gr+deOuremj/gJ6KacJLe7FomkPW2Gn1mufBCxO9NimyQFnl73WDXY6ZZUGujGrJnfUtlyqZe1PthBiMuS//MymX+Q/geKepeUaTiFqb52be+Unv/tUxdIzgSkoTMipZxQsvkdZefmwZZny2NcOATtLR/uPqoeMTFZOaVsLjJcCT5NAkGjPfCuA3AHl1P756KQ7PNJiP/ZvPKtLQzEmEwY90ylkwM0b92xbZ8mgVc7y6ObDQLFw4LryEprnt+rd13svHKgDKJyiVCtCpydMV0GG0FnQaTUTPJjXoafU9Mwv3l/JeO3/oMsbeNCcxa8Oc2mGNknG3zLx5VJXx/iwwROIUQXh42z3IVliLUw8govFp5cNg1MvMsiiVxamX7Z+7B78+udj2oFOWIjnQarHPFLuG5udcMPxsPF9FQVSJbmx95SccmWekKtsMdMpcJA9qfCtaLXo78PFC/PeDwYfnukFDA3SSXpXo/z/kaeYzSljC0ITfKfmnmQGccMzcAYDBFm6t+NJfG3B0nJF5Z0PQqeCQlxBz0806b9QnojUBdFW4qiQ8EAadMvYUYWZJU3lG1Us+sRa86nE1MbXXwlbJF+KV8p14HY93l+vark1cMsjK5ccxORFx+0qAtNQYdxPR/Iwyksws+/CDAJQhofEn30fCqQmO7to20gmIiKmFzHmUZyPOoSpNRAZ6lv6jl1rQSULnXQojW9efQZeaEuSSPMucJRIrj3ZE9pxKxcLEyl55ZAf+WiFh5G67r38xdHvSS3k6pNSNmFlCVpQdz5djFOLiHItHu4FOPftVw/Cx2si0cUQ0kJkl4swqvWMav2tX4tDjzhnYsUmiUEOX08nS9gjCs5/cgZYPaiM2nB64YABPvxmRKgKUalFXIQ5/u9tKrJphEN6a/GjHSKeeE2qjeb8kfWC5nwcWnoULx+wJOjUeVB4d39FSxb1DRMoFRvKehCkrzcwzAHRS/fqvT3bjp8eFGsXeoFOx+gXQ9Retap2slkoRkSwIMowxs5D1TFZ1KO5KHGbU/BpxRgqyHdXrnABlw2/vRd7bRKhHaWOISDjqgmrM/AEAZZ7atjd/xuEfHYEedot0ismXA7Wm+360NCfgHwAAIABJREFUJFyPw+YnP8SV3UdNG5nQAZ0is8bglrFDEFNIe94iQxP0VE1mbgVAKQZyeeNmHHnHuSGR5nr7P5icTgUGPodM5eVcS2m24V4L6kMiHS8eBp3S0dlBuBQzi+qV8vSZ/3kHvHuK7UEnKtIedKtWtU5S6woSkTs1IQh+DvQlmVkCJgap6uXYvYjb29rxlY1BJ1AEsuRfCYrQ0h4EVRk2taDT+wBcsshzv9mH5x5I/oFJm24lMeY736TUg+7ZjD1bTeGIQGKUk0Q7eVjJUNqcMLPkwyrTqQrmHo1r1xxh83YDne5/rCpGjlMe0stwTCCi/oY6n4TFa9lC9+88i/vqT8PF89ctUVWqiC3jbtfwFRm/CAKRuBl0kjYKP9mznzVE8x5lk3omysmtxEFK0nQVX4U/e/YvzHrHrd7oHdFjn0inIuVy4K1/7kZktJaWStnVQUV/xPkj7vRwax+DG+nUaGB53POuFnR6l4iEoyfdjZkllExCQJXcAd93/g3b55jl4J13kdFUV9qW8bmZoNbZG1OZtIp0avRmTdR4QkTdlPYHEdVNd+em8QWZWV5ekp6uDAdcPWgZ9s40xDNsml4nLrq5Vw1fKnbbiUg7sGnsYlf1zDwWgDJkaMc7i3BwqvC62w90isqRBXXmJJ25e3nvMWzpNwkJcU7O7dABnQS8zFbxJpR5tR8oQvvOkDe7nKz/nF5zxvM6zNwIgJIY/8rW7fjvLZli9uR0yv/EYGSurFVfvSs5yrrB8n9Gum4YdMpIo2ntCzOLrPoeXQ8TFncCLu6zP+hU9X1Qfu0e71si6pHRRpGZhQ/kD12/4vZ3Al/dYnPQCYgRFbssWhW7hUQkByhBsdSCTpL/KHmQifbe0E2Y/IaDGyE59sHchmjc1h3RdunCdWTLYQ3+6Xn73zh70kE87TThcxJeJw/LRUSCwoaEMbOkWmVTNVbU665cibcl6NT94Sp4dYJr6D2b7zqVZGaRI5RQC+WmWH64/Ke9GND5Z4tIUCiDTtL2iEjCc581RLOkgack5+nPk3dg4uNrfCi7SRX2AZ0GTr8TtTqVSLJfngUGF/sR5/6zKeg0oBzuGavk6ZZujCWiwcnucAB+wMzCvK1URBRy9tFFZiH2gkHYb3ra2y29rvc/HZCrlJZQOOjkhwEYKmUVzCzpOpK242X/LT+IZT2NPbaNQadsJXOjxQJtQKv0qzwROZi6g2TMLKqHz6kuv3P8UhyY4qAMslukU0TmGNT7eahfXjsy9Tcc+NgZiBNaoJN0sPADbVGgk3ZNIUVEs1oi2U3a1X65JiCFmLkegN9VlV3duRuHX5WMGnuCTvke6Y8s1ZVimdLie4hImTYYEMeFK/HyQBh0yriTgpmfkIN3ZQ8vHUbConam54RRym6cTpFZEXHnr0CEVkm4MxHNzIijyMzbAci+1csSTn+K+BOjbA86RcbcgUy5lZoX0ifJrioQLJwktaCTSAy6Yrj63/MblvzoOFX313LljcHKIx0RHeM+4Vq/+hRqNMjnqkJItbtU+RMJ8e4wlmw5IzHlj5qeMvVCyh1FXqyW/rYm/csxs+QM5lJduVjBd3HxgiMCyG6RTv/rXRlvTNIqTU0mIpEXTjRmFgJXIXLV2riX1uCzUesTv3f315tTyjMNz1mhi4/KBpFOzrGKiorEC183RKN75eAjZbZmzkG80WUZEuLVHEZOf9kFdLqlQQEM/7Wl533pV+efLjEbZw+5oxntFOl055O3oPN47aJ9PBEN8KuTAS7EzKKApoyy2r3oKL5ps8KV/29XTqfC1fOi+8q7fHmmHBEZIT8BdmCQq/NFTsxxCZhR5xtcO3U18eZ33A9u9S8rcGhSfbS81a2KWRZQxRNk8ZRp9/jbIvee+J37ms3nPYDsZZRqw9LoIUSkVOpLL/cz80gAw1XX2/PRSuz9zEEDaTfQSSJ/6i/RqgdZu8OMf5/5DOc3iSJyGoNO7heP4TfTi9f4zqyo6FzAeBKJO3xu8MJFReLm0YOQubRWZU2KTyeie9Nr3pivw8yiWqMk3L627wAODTdSUWzI6ZS392PIWlswM6XdR0Q+SUCC4e+MfM0w6JRxR5eZ5wl1hqqHvPs78D9mcNooZTPQiQq2AlV+RzdIskiX1Lqgcuyl1QzytVbguKOI290EcGqjkCtWwm+S2UT5MKd58m2p6jOVd/3WDQiY6mJZHRob6Ghkyb8ORNqD3HuJaHpa+dBXvSkGnZg5N4Az5srvrjAPe7cLVY3/dl+/WzBsonUz99X4nXjwKTcfzKmjsejdyPqur1wnJ17/2itq/ywRaVe+/rcq/Uoy8ykdeXTJwu/h3P/Zu+74Koot/J0UIPTeOyhFAWnSVEQRRRFQwI4giggqooKK4BMLiIiKCCoIiqDYqCJFqvQOgvRepUjvhCTn/U5u2d17ZzY34SbZ4M4f70nu7JQzZWe/+c53Tl92JOjUpl1l9B9+l85QI4nIEnqSmb8E8JzuAQEUOzebgmVzDlwzoJMAYZFREeg1tiFufVAvkq+zyZZl/+LNu2Yi9oK4TKiZTL49ximgkwBO1zcooB1mAOIDrlSL7lFqMk7scybodMvz16H151rQ6XMi6pp2u4ZREzNvBqB0X5rx6losHywEE+9HnUOZTrf0uQk3v6r1wF1PREEhStPD1qlRJzNn9brY5VCVv6LXImz/fpPjQacbe9yS6GanSQuISFyT0i0xc08ASoEKAZwEeErcS72AgecfJqDP2Gg14F8AGGgqJ/E/zeUmAe4Z9XrMVW/226DI0FyVLx85hb87DUH8+YsB0eykCUYbPU2y/ttTb/Ctjf9v3v0j8N8eu1096CTlZClZGOUHvgKK1orXSrYniWhMWk8mZq4AYIuq3tiDh7C/p+CazmQ65Wn7NLLV10aZfIqItNfiaW3n/0J9Luh0bY4yM8vZVr7plGdcXvI8+KiXLGkBH5Ih8h3wjvJb0vbvJh0i07vMs18p9vwbB4IKevWLgodqIhEpNUSvhVFlZjlPy7lameL2PQ6+5NFJlXem06LX+S54Muf6HJGZtZe5Y4jIlp6eWmN5NaBTA2+0rcS2XYlNQI1svyI+LuDwkUTLf1jcGNXr5/fn+mfvBaxc+C9aPGGEd93+93l0b23o2Ujm5u0K4+k3SwaWvoeIUk4rSS0r25TLzEIVV36lly3+GY4fv+RI0OnBJyrho5Fa4d9RRGSJFMTMolsl18naL5NTxy7hkTq/4PD+c8qIdr5VrgR5fU84iOnkg4mioiPw5g/JA54ObD2N1xrOwOl/PeOfEUCnWg+UQLfx2oiG0glhu4l4m3KN9ij9G07sNS5PnMR0atC5PNoM1UYaHUpEfm27tNpGmLksgJ26+j6vNA0ndsglgLNBp6fW3I8812m9b/sQkfdrLq0sm7b1MPNoAEoH/MOLDmLO41MdDzrlq1UMt45upT2nCSOaiOQwni6JmcX9VXl1u/f7ZdjxuScIrxNBpzrTeyEyS+hRQI/NWoudA8ZlSNBJxiB/i9tRpH1zu3lyGkBVItqXlpOJmeVQukdV55Wjx7Cve2//h4jThMRzP9IW2Rtqmemdicgbei8tLfrfrcsFna7NsWdmYTgJ0yk4xV9EwtRGQIJ4N5ncVxL/20GgU0Rmj2tdpNyHKVNbIvr+2hxBT6+YebXuWzXh5GjE//u+fwydCjpFZWmJTDm1BHM5ixUi8lG20m40rwZ0EibL176mbt9wGi2qJE/jsWipbJi1+36LK84X729CjVvyo+7tBf1WWD7nJPp1sXpXdP2gLO580ACrvJnXEZE2rnnamTX0mpjZ4qJofvK6Up/j6NELjgSdWj5aER+P0mqRKVFUr8CeKLZqw9RsXHUUTzWaiCuX4y1AizFRVS53BiSj2rvNHCErYOWDcwLfAZo6vNzGYHakTk/JyBkVFYHuI28JSePp+MEL6H7rdBzdK3Jfvtt2ZzOdRDy9/9/NULSiFjwQhpPcIIj+kFJh/bWyU3B8t6fPQe9kP/RmrBAlS9W0gIJ+99/UB5ehKsvchvqdyuOhL7WgU7pEVmLmFwEMVu02x3echYBOfpcsC7vCxAROZyHxvBVyof2qZnYbpnxceuLZX6PJ7qCa6GJX63tcPuUDn53pXkeRhKYLOyJTbmVMDBm5dGGn+KaMnc6GiIiLmHjiencg0+nmya8jKqf2A0C5Kra/OxYnF4rgqXmvCyPTKeDkGC6mU2JrIwhl3+mMbDeWt1vxghI2JiKRVEiTxMyFvKzEoPriTp7C3pe8gu/eOWQw3Pyz0Op27nMrtLzwVG6yqjWvyed9afn3fe845Wr1CHI01jIXXiaiQWliRLeSRAu4oNO1ORGYWbScRNMpKPHhBeCl3cxaKabN2TmgE+VvCKrqD0of2A9BzASssIaSv8aGk5kl4u4A5TjGHULcLonc7tmXnQo6UURuxOQXrcpI3ejcRkQL03rorgZ0kltDv3jujF/24ZWHlySr/Z16VcZL7xsRNSQsfK38k/HzojtQvrLx8Trjx6P4so/1gmnQpBtRplLQQSzdafzJMoDn5SMiWMVUz1UoMwSHD593JOh0/0PXY9AYLXVPG9mAmRt7ww5rV8KEkZvwXmcJEpOxNZ0CwS75oOn8SR20fFEZSTVxCpw/HYvXG/2B3etO+KdERmA63fpkWTw3qp7d9E8Mnc7Mgh4rvyZeLzcFx3Y5FHR6thwe+koCWyjTV0SkDMee3P0gOfmZWVB+5ZfEssHbIO51Tgedar1UGbe9r40KuJ2IlIKOybGT0/Mys0TNOAJA6Rq+rMd87Px1q6M1ncTGNfs3QYnm2kB1vxLRQ+k1FsxsuSQzt+PgxLXY0t8jwO1E0KnWuO7IlE/pfak1Z9zpC/j72cG4ctKQOwire11qgk4EZMqXC+U/7YHI7LZgW3ci0gqPhHuuqSQlfHUknD+P3Z290npOBJ1atEKOe7wCxsGG6UlEIrTvpjSygAs6pZGh07gaZhbmuTDQgxL/1Q+8e5zzQacK/wMV076qpxORUq8qjU2dqtUxs+ihSARCJUYSt681+NJ6R4NOYqAseX5ERLT2u+UjInotVQ2pKPxqQCfLB8/QdzZgaJ8NyWr/bxuaovwNhoa2sKVa1pqF+XuaIX9h48Z07OCD+HnoQX/ZkVGEn9fWQnSmoOZPISJbXnayGpgGmZl5L4AgP0GpuvJ1X+DggbOOBJ2aPngdhvyo3Xt+IaKHdeZj5rcAvGtn3nc6zcOkb7eYBNR9uTMm08k3UyMI6DjgZrR6OVjD5vKFOPS6ZxY2LT5q2emcDjrJehyw8X4Uvk77YSTab+WJ6IRdZIg3rvsd/ya6g3mSk9zr6j5TDo8M127eFuH8NNg2BKyWrzGhyCqpJWOazsfO2YcdDzq1mdYYJW4VAoEyDSAiZcSxtLBxWtZh52J3cO4+/NlhhuNBp2L3lEftT7TvBIkoKxFTvL4FaWndxMudJwAodYAOTf0bm9793bPnOJDpVGNsN2QpknypylMrtmLbW2Ok8979NIMwnbzaUrlvr43iXSUGiTZdAlCbiJJ38Ezh1GNmCeUkdQYljo3Frme8sn4OBJ1y3tscOe/XyrC8Q0R9UmgW97EUWMAFnVJgNIc/wsxym2zVgTG1OeGP+4ALhxwPOkXUnw1k8ccHC7R6JyIa7vChCEvzmFm8cpRCrgknvkb8sY8cDzpFZ3sG0dm8DNxgq2wlIu0tYViMqCjkakAnC1giLCdhO4WaKtfIg3Grre5Zfbqswa/f7MKq4y0Rk80QkhzSezdm/fqvv+gyFbNi0OQbVVWlmzhWqP0OzGeHjFep+CX27T3jSNDp7hbl8MUvWreY8UTUWmcTZhZV1MkAtAXEXopPdLPbvNoz7hndvS7Qre/Jt6vj8bcMfeT4uAS89+A8rJjqif4YqgufkVfn4meMgtEGgxMamouavWtfw6fK4dmR2sg40gB/yHs74es3K/yOI9ucCTrV6VAWj464WTelRxBRx5TuASl5jpll7UxRPRt7Lg4DCk9E3OUER4NOmXNlQufdrRARrRVJThf6b0rG42qfYWa5LJE9MSjFx8ZjfM0xiDsreI0z3euk0dE5otF00bOIiNaSWO8moplXa6uUPM/MEvHsF9WzR2ZtxobenojxTgSdqn/3ImJKBkkJ+LoiiJL2HLdn8GQc/X2F952SsUAnaXTJHu2Rs55tHAGJMFMnLcBM5kT/eo/ff/BBDjvbecmuDgSdctzVFLke1N4DfkhE2i+TlKw39xl7C7ig07U3Q5i5OwBvaLqA/p3ZgYQ5sv5Me7Dl8O0Q97oc1yPi5gm6wZFGliAigwFy7Q2jv0d2wUf4yj7E7W7seNApIqossuS1PXJVICKJNpRmKUWgEzNLHD65ufQ/L3pOwlQKNb32cXW0f0WCgXhSXFwCquecgIQEYP35VhCNGF9699ltWD3fcCG944H8eKm/ksE4hIhE5yTDJGaWATdC9ZlaftMNX2H3rtOOBJ0aNyuLYeO1dO1JRPSA3SB4qeoSAkAr3HDk4Dk8UXccjh/xRuLxHp2tAI6nFh8s4lRNp0DQSdrcpvuNePoDj07QJx0WYfbonQpml7M1nUQkfeDm+1GwrDY0p7gNlfOFV2XmTQAqqebGmxWn4shW2VZ8Y2rk8o+v6cHQADNTWd4Hkv2cfNU8VQaPjqyjm9JB0RpTewOy0w7Y8ttB/NRqkXddyP85U0j8+gdLodl3t+hMJf6loh0goRuv+eQNtCBBJZR0wcXd5mLvpB2OBp1E16fe1w+gYH0lcVfGMN3ez3ag3r/zt2H9a+M968WBTKdqX3dGtvLam+cvAHTRLZCES7HY0HkILh08Ht7odansXueLkBeZMxuu+/Q1ROXRagVK19MMNGFmCa+qjEy1q8ML4Lg4f6TCRBNZ7MTppumUvVFj5H5IyH7K9BkRdbvmN1kHddAFnRw0GGFqCjOLXqlSrZ+3jQJv/NzxoBOV7ggq95LOImuJSBsIKkxmdEwxzCzf5VpAJm5vC3DsZsdqOvk+AGLyzgJFauOrpamLetArMdTRZmbxM/Fcn8nVTxyjZvZfEXs5NE3HiAjCnH3NUaiY8e5evegYnmz8J0Rwed05Kw345Qc2YNcmI5T60z1Lonl75SGsLxF5Q4iE2pv0zWfH/KhVbTi2bzvpSNDpjqZl8PUkrSdjSG6OzCyCXhI/VCvc8NeSw+jUZDLiYn1zK2O71/lc5XyLr1nnisgSE4XxH4uHgK5vntwqsMRYxOnDdLqjY3k8M0wLxkjzXiGiT32rjJmlo8G+hQB6VZ6Kw5udCTrd3K4MHvtW289viahDWu4kduDdlM6rsHqEJ6idZ844E3S656t6qPy48vJAGq3VhUtLO6dlXcw8FsCjqjr3z9iNhc+J2LVzmU4COpV5rBqq9hKRTWXaS0SilZDmiZkl1OofqoqPL9mJv172kKCcCDpV+aIjclQqrrOZ0C/FNUrr13hu835sfmU4EB9vKywum4UP7DFtHsbf/KC9lTHlsVtA1GK7spIJWOWoWQml3uzoGxyVHYR9dDsReZD2VEzMLGC40tdxd6duSLh4yZGgU7ZbGiLP45aAwmYrDSOi51LRbG7RARZwQadra0p4L41kb1AC0gkLOwLH1jgedIqoORrIrcWV3iOi/11bI2ffG2ZeJ5FSVbkSTnyB+OODHA86RWfvieiYp3UdTXMd7JQyndoBGOXrxe6tZ3FfRXWUSFVP6zUuhJGzGll+er7VEvw59R+Ur5wLk9fcZfmtXYO1OHXsiv9v74+uiCp1lDdfrxGRmt7o0JVi9xFep8YIbNksN5RmN2AzbOE73wSCFdZ/+54IZNsEMoYC2STEwSCI7y8Nm5TCN1Na6qw6jYjuC8XkzPw4ANvwmxNGbELfLvO9xV1boFPigd0U/kDN4krM5TjQKSpTBD7Z2hz5S2XTDbVEZhSW00VfBmaWSGRK39i3bpyGfzYabEkryGad9x6LGElvN08e861zsp8T4ZC2pfH4d1oXwu+IqH0o8z0ceZi5CIB/dGV9WnYKTu/3gPROBZ3k4qHTjgeRtYA22tljRPRjOOyVUcpgZrlt8VBuAlLcxThMqDkacReu+Ce+fx4HfOB7gBP/irOwKyygSiDIYolwGAhUBrA0FECDAA9Zi+bAXbNs8debiEgOcmmamLkhAIlOEZROrtqLNc8L3udM0OnGz55CzqparO5WAEKBk31V64N34LvZOPTD3PCBTsbm4rVb6oFOsokVfbY18t7dwG7O7AZQjYgM/+xUmGHMLPuu7L9Bac8LPRB/5qwjQaesdeojb/tndRZJ0/dXKgxLhivSBZ0y3JDZNpiZ5aZFImoGpyvnkTC1EcCCjTvYvS46FyJuXQiQVu5A3Jj9ZJNrawTVvbHTH+bYHYjbe6/jQaeI6JuRJbfnfKNI4klQmIhEHzZNUkpBJ4l04Rd4nTPpAF58IPRLpr7f1sED7Q2618UL8aiVd2Jih5s+VAIDRxuMgvh4Rusqq5AQbxxqflhRA9lzGZpPJks9S0Rfp4nlwlSJHZJav/ZIbNxwzJGg0613lsSoaVoPuj+ISBufN9B0zCxh323dIj94cQHGDRONPhd0EvsFAydpz3Rq3Pk6dBiq1TmSZnYlIuEU+5PdfH+ryjT8Y3LRdRLoVOuJ0nhitBZ0Gk1EAsSnSWJmUdf9QVXZiZ3nMLjC1ABgwnlMp6K18uPReVZNv4D+dAIgAvT/pSSMz291Gj2LuszGvmk7HQ06yWA1mvg4cl6vxT/eIqL303pQmVkWr7Bqg9KpdQew+lmPxrgTmU6VBz6J3DXL6UzWmIjm2AGW8iDHxWNzt69wfrshxxEYzS5ZTKeAl1BqMp2kXZGZo1Hu4x7IVKSA3dT5hoi0V7rhmHPMLBGNlL4Ke19+E3HHTzgSdIqpURv5OiojuYtZfiaiR8JhH7eM0Czggk6h2Smj5GJmCYwkAZKCEh9eBF7qc1lzLuhEhe8D3fChzuQSQEEuVkNzZ8ooA5d0O8XFrq8uW9zepkiI9XgVhHoLnqgM6Ev+23IvvmHI7ZqZJv7s/meVt+zsAcCCyo9ETP7lIMqt60ZbIrIlfiRtptBzpBR0EsFTv2/V8H6bMKjX+pBqzZwlEgsOt0SOXBIl2pPmTPkHXdssSfzvLr0q4fm3DO+b44dj0aGhaEV6UsGimfH1PK2w5MNEpBQLDalx6ZCJmYVzqYwZ3qDON9iw/l9Hgk71by+BMX9oo6HMJiIrXc3Gtt6Q4eL6YKW/mZ6Ju5KALvdOwer5hzS6R14mjEKPzwzHBLK9zGvUWAwaYMu74kMHfMwlmvelALZaBmQ6RWeOwKfbWyBvca1npNwIS8Q6P8tJLMDMspiVC/h/Vafj4N+GdpuTQKeaj5dC2zH1dLM4TQMYMPMIAMqPq1Vf78TvnVc5HnS65a1qqPOakvCWDrtwxqhy75SdWPzibMeDTpVerIfrn9OC0SuIyNYfNzVGg5nlHSvv2qB0ZvMhrGzvIW47EXSq1O8x5Kln6F8GdOA+Iprm3VulE1rw+9L+f7Hx+SFIuOxhjWck0EnaGlOuBMp80A0UqRWql261IaJxqTGHvDbeDEAZ8Wffa2/jyuEjzgSdqlZHvs5arZYkNThTy57/1XJd0OnaGnlmFtaFkorJf38K3uH7pncw6HTjAFAhrZf2tTVgYeqNuNfFnxBZRSeDTkCmnB8jKnMLXa9/JaKHwmSSJItJKei03SwA/XrbZZjy/Z4kK5MMd7cpgU9/sa7Nh+rPwcY1nkvtfiNqo8UTpfxlbf/7PLq3NqJQ1rkzD978Qqm7Lc/cQ0RK3YaQGpcOmZhZxLQ9atIBqWH9Ufhr7RFHgk51biuGsbO0AermEdEdyTEnM+fz6oRpRV5OH7+EtvXG4589Hga9EpRwQSeLbdSuZFcfve6erhXw5CDltPUNexci+jJwDtiBrG/fNB0H1jkTdKrxaCk8+YMWdPqBiLQqrclZB6HktbttH/f4Umz4eZ/jQae2i+5FwWrJDwMfin2u1Txx569gfI3vINHsLPufg9zrpF15qhTGbT9pI2WlSwQcu3DW53b+i+WPCY7rTNCpQp+HkK+hUgZPmvwgESXSxJlZNAfEdVHri3dk8lLs+8IT9DKjgU7S5oKPNEWBNrYMyWMAqhDR4dTYB5h5LYCbVGXv7/UeYvcfdCTolKXSjcjfVYJrKdMMImqaGvZyy1RbwAWdrp2Zwcxy8yofsJlUvUqY+xhweqv3J4eCThSBiFsXANFaNsy1M2Bh7Alf3owr+7xgToi6HWnPdAIis9yLzDnEoUiZzolrPhFdDqNptEUlG3TyCqZJI/3XTa1r/oFNXtAoqUYPmXQr7mhRzJ/t1IlYNCj6m//fI2fchrq3F/T/e/mck+jXRTAuT3rkhWJ49EXj+YD66hLR8qTa4KTfmVko/0q/nTtvG41VKz3MHoOhE8CSkc4EaS+lvqZT7QZF8dNciUKtTCkSJ/PeRsuNgZY+s2XtMTx9+yRcvhjngk5e0/tmRIh7nsdB0WBz+gdQr4tkdd3LHBOJQTtaIHcRpWailLcXwPWqMNbMvApATdWs6VNjBvavNTyqnMR0qv5wSbT7sb5uvv9IROLyluqJmQWRVyL8zMDAEpNx/rBPzNaZmk7Zi8Sg09YHrahxqlvu2qhg/jMzcHCOLC+T+RwGOlEE4e55zyBzfu023pGIPChPGiVmlssMLw/eWumF/SewtPUwj00TNx1jczRrovleOP6/eTco5b9N5ST+p7ncJLSzPG5uRrquVysUaKzUMpVMFu0zr3bVXABqYQ5mbOs1CqdXb8+QoBNFRaJMv26JrCebFFIgk5RMPWYWSr7y9uFAn/64vGuPI0GnzOWvR4FX39R1+U8i0rLMU2In9xl7C7ig07UzQ5hZUPAZyh7FnkHCVAlo5/NKcyjolLsGEkXE3ZRsC1zZ0xh8xbiZrYM/AAAgAElEQVTotRzOFB9l6QE6UUR2xOQTfovhYRbQ0SZEJJFqUj2lBHQS1xi/v1tCAqN2zvG4eD7pyNY582TCgkMtkSmzcR4a981uvN1ltb+jk9c0QfnKhkj4jB+P4ss+xjdWzyHXoe5d2hvySkS0JdWtFsYK7GiZTRqNwfJl/zgSdKpRtwh+na9l5C0mIm0sdDvzMbNoC4jqmXZu/vHzDvR+crb/28Bzpnfd69IKdLrv5Yp44mMlbuQbWq22mh2z791af2DvagkA4klOAp1ualMC7X/WCtmmmSYGM0sIom9Ua+jfTWcwpOp0hWi6szSdqrQrjyZD0tzDKoy7dvoVtWv8Nizr7tEr9a8Ph4FO0rab3rkTpVpr3SfHEZH2xiI1rMvMclN1QFX2pcNnsLjFUI9NHQg6levRAoXu1UYUeoqI/EFdpA/MLMFUtLSW2GNnsPG5zxB/9kKQ/kPI0esCNujU1nTyt4uAzMUKoeyAVxGRWUks8A1xqgCbzCyLTxme8Z++H+Pi1u2OBJ0ylSqDgm+8rVtay4hIS+NNjfX4Xy/TBZ2unRnAzBaNY3PP+J954GXdTfusM0EnKvcSqHTHa2dQ0rAn8ccGIP7kCAdrOnkOi5lzjUJktPaz/GMi0p4ZwmnOlIBOEtLZL4V+YPd5NCnroWsnlR7qVB59vrK65DS+bhoOeSMtyfPz9zRD/sJGRKOxgw/i56GG+OXwOdVQqHhmXVVFiUgiZmWYxMwSlu02VYObNv4BSxYfcCTodFPtwhi/SOtCcVWHGLtN3Gen4e+twtfvCWnGk1zQKW2ExDNnjcJnO1sgVyFt1DGJIlSBiIxwk6bJzczCRFQKvrxb+w/sXeVM0KlaqxJ46lct6JRmPtHMLNdRbVX7xYovtmNq1zWOB52aj70N191vy1TIMPt3Wjc09vRlTKg1GglxCY4GnQrfURZ1Pr9fZx6hMxYgIo+fYBokZhZl839VVcWevICF93zmeY84EHQq2+0+FG6h1ch6jog8NC1vYmY5IMm1ZhWdaU/MX49d/X7MkKCT9Clv01tR5OlWdjNH2PgSKVHJbkvplGNm0c9SuqIdGjAYFzZsciToFF2sOAr11ur3/0VESl3RlNrJfc7eAi7odO3MEGaWiG61VT3idQPAO392POgUUWcCkP36a2dQ0rAnfGkdruxv43jQKSqmHTJlU2rdi7X+JiItnTqc5kwJ6GRR6Z8/9R90brYgpDaNWXAnat5qRB8RsElAJ3NadbwlYrIZkemG9N6NWb96zopZs0di7KqalhDQARVnIyJPrPAMkphZqPBKavN9TcZi0cL9jgSdqtQoiElLBX9UppVEZBvWzG54mFmocCJW30yXT1yJ3n5qLqaP3ZaYxQWd0gZ0uv+1ynisv+35tAMRSQQuZWLmZQCUNJf3bv4De1Y6E3Sq+mBxdBinvSVIM+YGM+8HUFxl3J/aLMbmiR6QOsgVyOLSE8iSMUozMxasTBpPnuC/eVlUQXV685veMMJWiMwSgS57WiNTdi3NN4Ps3OnXzHntpuHQAs97wTcoZoaKBzjxJba8Ly2gSiDIkoTbl7VcAWhMAnqJzxr/jsqWCU2XdEJElDb8cj0ikr0gTRIz5wBwRlVZ3LnLmH/nJx5TOhB0Kv383SjaWuva+xIRBYk1MLOIQMmtjPZ2YFf/n3HiTyNIi5Oj15mZTr6BKvVmR2SvXtlu/ogr3G3hBDeZWfSzWqoqPTzoC5xfs96RoFNUwcIo/I4QMpRpCxFVSpOF6FaSaAEXdLo2JgIz5wIg4eaV0Q0SZrcBzuxyNugUUwgRDWZfGwOSLr1gXNndCBwvsZOMM5nvbBb4t/Rwr0t8t0eWQ0wereS1HN6KpQVpJyWgk0QG8V8xfTtwCz7qYTq4aAa9SMmsmLX7fkREGFUO678Fg/tssDyx/nwrREYaed59dhtWz/eIC99QOwf6fa99N14hIlu+dbrMxyQqZeaZAJSR3prf+xPmz9vrSNCpctX8mLLycV3v1hKR1h8glHFgZlG0E1aMFn6PvRSP55r8hr+Xidi6616X2u51WbILy6klchbQMg13ABAXV62vrZ0mxvt1Z2L3cnl/e5KT3OuqtCyOpydoQacJRGR77R7KnE8qDzPLWvApUlqycwJjQJFJuHA81tGgU85S2VCnu9XtSvkSItb715p6rn5W5ZsbHGHA7uVnBnSM6qwgS6D2jnX8FO3XVGgGCZMsA8Chhfuxf8ZuR4NO0o9bvmuNfLW0+otvE5FcYKVJ8kZIjVVVlhAbh3m3ikeaM0GnUs82RrFHb9XZ6XUiGqD6kZlfA6CNgR1/7hI2PjcIscdO+zfcjOBe5+trdN6cKPfJG4jMrtUOk6xvEtEH4ZpkzPyjSIuqyjsy9GucW77akaBTZJ68KNLPA6wq0h4iKhMuG7nlJG0BF3RK2kYZIQczC53XECU2N/ryCSRMbeLRCPS/+x3oXpfrBlBR7/E1KUTAfClj7mtIzwWM6FU+E3Aa87/DAs9QSR4kVe1IZtviz0wAX5YYE97ke17xUZZeoJPYK2ve+aAI7ZmsPRF9l9rrLinTBtXPzJvkw9L3Q++nV2DCN7uSbGfHNyrh5Q+MSOnCVLm5wCRcOGd8n0ZFRWDduQctZb38wAbs2uQhLzV7shA69jIi2wVUeoyIDBpVki1yRgZmni5R91SteeD+nzF39h5Hgk4VbsiHaWu0AbvWE5Ex2Ck0NTNLaGK5DZfbBGU6cfQinrplAg7tETY9YL58N9a9Mc2te4EXqArYJwzeVADw4d0tgvcRHcsoxHr9u6dVAN66f6nrSOyzp+cBIE3wHmyxRwqExB98qwravGPLwGxHRLZqhHYaZn3rz8KupRJ8SNV261gZ/bbmVQFv/rzeH0MF58x13Ni8GJ6ZpP3wS5OQ08zcCcBXqoVweN0pfFnTc4thBjE8fXWWplPQ2JkGxAB7rKBNcJ+84246BJmBIssYB+bxzwPzYdBsN1PdljnjyW+txwpmGfUGMIz8nVaNRWjt8I9l4Dx2oKaTdLdCp5tRsatWKibFun8pfJ0Iu0Dc+YKpVwzMqfeB59vANFeMsbZulupxMMbQmKuBLEBjrhisscD5EDDHAJRofztKtNPqPP+PiN5T2cTLGBYNIqX7vjxz5q+d2NZzpFAvvHNbBc4G9j/45ZGWmk7G+4GRs0F1FH+5vd2UEKBRAsyYvghSOoMSGSrC4lVWeHT4KJxdtMyRoFNE9hwo+tHnuo4fJqIiKbeK+2RyLeCCTsm1mDPzM/OnALop998Df4BXeMX7/YdvRXjtxLNBMv4e8I6yHpjtDvbJqMPcpqADs66OgL/bHsYT4195kw6IM1nV+Hjx/9H/vG091rOV//DmfSaxxaF+EFjyGX01fb4ZDVa011dPeoJOmbP3RVQWrSzOWCLSMknCtQLNZkyyTO9toXzd+xlFj9abhXXLDHaCrpBJ6+/B9VWMcIw7N59B8+pC8jFS+cq5MHmNlfTTrsFanDrmkYd5sV8ZNG6lxZV2ENF1SXbCYRmY+XcA96ma1brlL5j1h+dG25jDnv+yzOl0iF5XvmJe/LFOKS0jzdtIRFoV2eQMgTcyhNjI8LkMKGD3lpN45rZJOHsq1gWdvLax2fNSFL0uR77MGLyzBWJyat2iJMRkZTuWkzSNmRcKCUI1B/o1mIWdS5wJOt1wfzF0nKwFnSYTkdLlIjlzPam8zPwzAKV6/5JPtuKP1zyM02CAxgWd/MCbafMMDBlvBgvMwJLxiAs6meeonXud5MtTpRBu+0lJCpGf5bZJwvR6aTZJzf6r/52ZL+rczebdMgAJV+IdCToVf/xWlHymsc4AfYmot+5HZi4NYB0AIzpLQOb9w37HkYmLMyToJJtdsa5tketWq1ZoQBc3S8RUIpLxv6rEzF8CeE5VyL/f/oAz8xY6E3TKEoOin0rTlekUEWmj81yVwdyHlRZwQadrY2Iws+ytyptYXvM+eI9445o/2FII/FjKkH+ECPyEo24XdLKOYaJNMyboFJX5HmTOMUS3+OTjqxAR+UItpsoiTS7oJA70G80tqZN7PM6eVmoG+7NVqJYbE/+yknnee2ktfhpm1Xhs+lAJDBxtyL3ExzNaV1mFhHjPAH8y4QaUuyGbzhCricj25JEqFrzKQplZtIuaq4p5uNU4zJi205GgU9nr8mDWhid1vQ+rRgAzvwggSLfCXPnyWQfQrcV0JFwx1ksgUBe0b/s5QoF7ioZx9B9mOrX9qAbue9VW9sESuls3MeyE8z+4dTZ2LDK0fq3vOivYah7L4HFVvCNMmUK92DCXe0Ozouj4m5Yw8BsRtbjKrcD2cebEySdBEgqpMv7QfCG2TfP4lLugU8Dllelm0Gqb0BhGxjxwQSfz3EsKdIqIJNw9vyMy5YnRze0Hich7Kk/N1eMpm5lFwNy4+TJV+WejjxF/IdaRoFPRNvVQuouSDC09GEhEPeysZxfxMtEuV+Kw6cWhuLj3MDKSe50PNI7IGoNyH7+O6Py2uMmnRPTK1c4yO2bDse9/wemZcx0JOlFUFIp9PkLX/UtEpF2kV2sz9/lgC7igU8afFcycD8BRJXsWQMLMlsA5keB0QScVm8hlOinmBZmCsofC7gpgX9kxt+Q3isiJrHklxohSgkxmao1wsYJ1Kzy5oJM4foqmU2I6cvAiGhUXzMQ+dR9wEzr0EE8pT4qPY9yUczwSAvC0Lr0q4fm3RP/Sk44fjkWHhp7be9F5+mltTWTKrBUmnUtEdybVFqf9zswTADygatdjD43H1Ck7HAk6lSqbC3M3a2nt24korKEQmFm44S/Yjd/kb7agXycJBuhJLuikY44aO1soAEyeolnx2fYWyBSj3aj+9kYKShIhZ+Y/ATRUjWP/22Zj+0Jngk6V7y2KZ3/Xgk6/E5E2VFc49hxmlkhU61VlJcQx+heciMtnPOC/Czq5oJMxT9JHSDxxHhJQc2BTFLtH+yr4iog6h2N9hFIGMx/WgbYL7h6EK6cuOhJ0KtyyNsq+pI2pMYSI5FLGNjHzLwDa6DJd2PkPNnf7AogzyfF5Xw6BIt5Bot4BIvK+TUgLYAWcOkNxzVPWadJKyVblepR6q4vPP1LVTTlz30tEM5Kyld3vzCz6UG+o8hz/eQJOTZ3pSNBJ2lt86DdAhPL8LLaJpKCBuBpLuc8mMY/EJVbJUIydPxqxS3/yv8TMDFzLwTbxH8EXISoWTPAa07jR2rBaEn+KjEbmztoldJGIbAXWrqVZwcyyn8q+GpwuHkHC9HuNv/s/RlymU7CbmeteZ8ucMq3JIJfCZIJOYvuYXOMQEXWTbin2JCJtxIlwrN/kgk4Sb88v/rlk1mE800S+IfVJhMNn77kfhUsYe9HapcfxRCORGrCmfiNqo8UThmbT9r/Po3trD7GqdIWs+Ow3W4+tiURkFYQKh4VSuQy7w2DbRyfit0nbHAk6lSiVE39ue0pnnV1EVC6cpmNmca+botO/8tX1WY+lGDvI823ugk7hAZ06DquLOzuWtxvO5kQkY5NksovW+OHtc7BtvlwceZKTmE6V7imCTtOUWJk0dRoRKV1kkzRIiBmYuSsAT1z3gHRgxXF8Xd+IPuKCTi7oZEyR9AWdSj5QGTe9p4yTIU0M+3vCbjkx8x4ASlHIRfcPweWjZx0JOhW8tzrK99B6744goo5JbSPMLLoE8mIsrMt76Kd5+Oc7U3SbDAQ6SZ8Kt38Aee+73c4UQjuoSkSeyDQpSMz8NoA+qkdPTJiCk5OmOhZ0KjZoGCizNghIDBFdSoFJ3EdSYAGX6ZQCoznsEWYeCqCLqlm893fwatkqvMkFnYJs4TKd0p7pJIOQKVtXRMfI54QyzSOiO1JzqSUXdBoL4FFfg8Z8tg0fdFtj2746jQri27nWPnR9aAnm/GYKL+gtYeSM21D39oL+8pbPOYl+XUQqBmjUMj+6fVjWrq5viahDahorNcq2i4bS/olJmDh+qyNBp6LFc2DhTq259xKRaEmENTGz6FIsBqBFHxMSGP97ci5m/exhiEkyS2xbGYtWly1jMbjudb6BK1YhJz76+35ERmm3iiVE1CDUgWZmQUeUjMQBd8zF1nlHgt7T5jFUMbM8v/vGOujd5p0DRqZQ2F2+Unx5KzYpjOdmaD9oZhBR01BtkJJ8dqG6F364GbN7GSQoF3RyQSdjjqUv6JSlYDY0mfuM3ZS/jogk6mWqJ2aWyI9K2tWSVl/h4oGTjgSdCtxVBde92VpnnzFEpPVzNz/EzEKXkkhLys2cExKwrccwnNu017KZZgSmU+I7IDoaZQd0R+biWlxNsv1ARNoIKElNQmZ+HYDyJvjklBk48eskx4JORQcOQUS27Lou5rkaMC4pu7m/Wy3ggk4Zf0Yws2jFGS48pi7xqrfB+0SKNuBgmhzB8MRNTcGMSty9XU0nV0g88GaePbNC84Hjm0kR0TUQk0tN0ANwGUA+IjqfWis0uaCT+Lr5o5L1eW4Vfhlmf158b8TNaPW0ARZduhiPmnnUMg6T1zRB+cqG3uWMH4/iyz5yOQl0eKMkWjxle5gYREQvp5ahUqtcZv4egFIx/pn2v+HXnzc7EnQqVCQbluzRfkwcIKISqWEzrzDqcgAGOhlQUezleLx8/3Ssnncw8RcXdLJ8QyRLSPyNKY1Q/T5tiE0puCERLQh1rJl5FgClKu7AxnOxeY4zQafrGxdCl5naCFIziejuUG2Q3HxePScR+cureva7e+Zj12zxHDKNs5+lYBxQjIhZgRHYTGcj0yHH/3IwRWwL/ltghC4V4ONrV0CEL197TW8ho3w3ep0cLJX2toyt55BhdmUyj3NiGWb7mg+sXhc4k4qAKW9wVDVrueLJZDoQK1ysfJHgGk1qixzlRf5CmV4gIrkxTvVkJ/q67NGvcX7XMUeCTvkaVkKFPlpB9l+ISBuOJtCozDwMwLM6Y18+dBybnv8MCRdjTe49zo1eFwifxZQtjtJ9XwFFaV3BpesPE5H21G03EZn5JQCDVHlOzZiD42N/dSzoVOSDTxGZW6t7VYSIjJdIqq/G/3YFLuiUscefmUVbU7teEqbfB1w0/ewynUyHTM9/ukyn9GE6gSITdZ2ItLFFmhHR1NRaoSGDTt7wuxK5zi84+GTDOVi1wNBgCWxkdKYILDjUErny+oPdYf60Q+jyoJBVgtP8Pc2Qv3AW/w9jBx/Ez0M9wMF731VE1bpaI0mWd4hISXtOLeOFo1xm/g6A8qay09O/46exGx0JOhUomBXL9mtZ/YeIqGg47KMqg5klDvdcXSQieebc6Vh0vuM3bF9/3AWdvEa0ML/sIqt689e4rxhen6IFWiRXst3KmFn8N5qoxnXgXfOwORA88bfdykqTPyebsRT4sR4qQ0roEXcWQpdZWlvMIiJln8KxBphZFNw3qcqKj01Av/wTEHdBosF7kst0cplOxlxJf9DphtduQ7kna+iWQqqL8PsqZuYVAGqrGrLiyW9xduthR4JOeepfj0p9tZGMkxU5k5mF6rIWgNZf+tiMFdj72YQMCToJEJr/gSYo8KhWA0uG/wSAKkQUTLdPYsNm5k4AvlJlOzNnPv797kfHgk6F3x2AqALau7oyROS54XVTqlvABZ1S3cSpWgEzi7+zmj1x/gASZrTQHFBdTSdX08k0NQPByFQWEvd9IGTOMRRRmbT35IOJSC5XUiUlB3SSQ4rH182bGhSYiJPHhI2lTnc9WByfjbdGR3+4wRxsWC1BZILTyuMtkTWbSPd40pDeuzHrVw+oNWZZDeTMY/zGcmlubf2rRPRJqlgpFQtl5m8AKMWRujw7FT+M2eBI0Clv/hisPKi9MD1KRMooW+EyJTOLm+cPOlcBqefYP+fxzG2TcWSvYKWe5LrXeZlfSYBOMTmj8dG6ZihQShstUkTDJQy1R+k/xMTM03W6XB/fPQ+bZgYwdvzjlr6g03WNCuL5OVpX5zlEpI1pHqJptNmYWfxYR6oy7F9+HF83mB0MwLlMJ2PNm9g9VkDOjV7nYyP590f/OzV8TKeCt5RG3a+0mkRnvXRu+xC4V7uIPNHrFgKwHki85a7qOAan1x9wJOiUu1ZZVP6onc4CfxCRNrSd6iHvpY3YQksH2tHnO5xeId4jJhadf08JfnmEIgbuLyvg1BnKs0kJiRvzlxPFsku/8xJiKpSxmzVy+dE0ueLZzCwDMUpV8NkFS3B0xGjngk7/64eoItq7wEpEtCUMy8wtIgQLuKBTCEZycBZm/hDAa8r9de8U8Ko+atDJFPzAemhLBhjlutclmt11r0uZe53Mu6gsjyJzNolloExhjT4fWENyQKfmAPyh6k4cvYRbCk2y3RYEcBLgyZfOnIxFvSIiKaBO68+3SoxS50vvddqGVX+eQv4imTDyT6va+snjV5AnX7S5oA5E9K2D9yll05h5OAAlZejFztMxetR6R4JOuXJnxpojz+nMfYKItP4U4RojO30FXx17tpxEp4a/4cwJDzjqgk5Jg04RBLz4/S1o8KitLFfIWiLm8WbmaXLYV82BT+75Exv/OOT/ycpkSl/QqXzDgnhhnhZ0SlXxPWb+GoDSl3XJoK2Y0f0vF3Qyv39N7oCJa94FnYw1lQ7udZGZo9B0yXOIyGxcGgWs/2S56Kb0/WGnJ7emy1icXL3XkaBTzmqlcOMgrX7in0RkS0dVfhgxvw+gl86WV06ew6YunyLu9HnDdTOjgE4illooP8p89DoismiFs6XryXbtZGZxZfxJZbdzS1fiyJcjHQs6Fer5DqJLKnX0pTvVk3uBlNJ16D6XCIC70esy8ERgZpGUuFW5t67pB9493gWdVK4Ipo8w170uvdzrAIoojqx5bIPAlSKifamxRJMDOlkEFFfOP4p2t4uHkzrlyBWN+YdaIospzPrE0XvQ+9lVygeioiKw7pw1+NzLD2zArk0XUPuO3Oj9paH/KSynvTsuoPR1luicrYhoQmoYKTXLZGahagtlOyi99MIMjBq5zpGgU/YcmbDumDba9Wkiyp2advOVzcyfAuhmV9emlUfxwl2/4+L5OBd08mlc2TCdHnzzRjzyvjakppha2AkVU+ieIL7Cpliyxsh9eu+f2DDdmaBTudsK4MU/lfrn0oEUffiFuj6YWUJ4Vlbl/+mhxdg04YALOrmgk396OE3TSRpWb8SDKFC3pG7Kv09EEhk3VRMza/eev176GceX7XIk6JSjcjFUGaplFS8lovrJNZw3GqzoHNyse/bUsk3Y+e7oDAk6SZ9y31kfRTpptbAki0Rrq0VEnhDJISQ7t5rzq9bi8OBhjgWdCvbojUxltV6V9YhoWQgmcLOEwQIu6BQGI6ZTEcwsbIfTZqkZc1MSZj0MnNnhgk4u6KScAwbYln6gk8zXmNyzERGpJRZ0JKIRqbHEkgM6CaXYz/H+6csdeLeLGkCShrZ+phze/doqn3BXhWn4Z+8FZT/KV86FyWusoZXbNViLU8eu4OEuRfHYSwZj6uypOMTGJiBfQUMrSsSJiWhOahgpNctk5iEAnlfV8Wq3mRgxbK0jQaesWaPw90lls6Ur54goR2razVe2V2tMbh7b2NW3YPIe9Hx4FjjeJHzs/VS3sp+klP9u9LraLYqj+/iGIKE76dNrRPRRSsaXmacAUApuDGo2H39PNWQ2nMR0KntLAXRdoAWdFhBRw5TYI6lnmFnA2+MAIlR5B5b6DWcOXnRBJxd08k8PJ4JO5Z+qicqvKi+Gpd0riUgLfiS1RkL9nZnHA7DebHkfXt9jHP5dsN2RoFO28oVQ7WtlZG5p/RoiqhmqDcz5vFpxq3UfT5J3z6fjcGLWSs9jGYjp5OtnidefRfaa2mC3iXMPQH0iigvFhswsQhgzVHkvrN+AQwOHOBZ0KtDtdWSuIPKAytSIiGyvvkOxj5snNAu4oFNodnJiLmaWd5UEMwpOV84hYcodAMe7oJMLOjkadMqU7W1EZ2mrW2K/EtFDqbH+kgM6WUQ4+3Zdgx8+36Zt06h5d+Dm2w3RwiMHL+KOcnpB9KZtSmDgmDr+8uLjGa2rrEJCPOP1weVR/24jcNPmv86ibMVsyJzF8h1Wm4j0KFhqWC8MZTLzZwC6qorq8cosDP9yjSNBp8yZI7HpzAs6C1wkIgsNLQym0hbBzII+yuSy1dWZ/v129H36TyQk+KJCWV22jMXw3wSdilfKhb5L7kHWXBa31UC7LxVaMREZytXJGFxmFhddcdUNSp/dvwDrf/cEDpDkJNCpTIP8eGmhdnotJKLbkmGGkLMys7giiktiUDq19zw+KecJyxv0fnc1nYx55LrXKW2ROG+U7nbyS/g0naS0XBXyo+F4baR60YcrTET6qCQhrxh9Rmb+EYCS+rKh1yQcmb3ZkaBTTKl8qD5KeUSQzm4kIltUxc50dtHY5LmES7HY/MIgXP7neIYEnSJzZUfZgT0Rlcv2DizkIDTMfDuAeSqbXty0Ff/0/9SxoFP+519Blhur6qaD6FspwbQwLD23iAALuKBTxp0SzCyeFeJhEZT4yFLwohc9708l6GL6u+V3V9NJfZD1mjiYGeBqOgUd/NlzalPNO4VAeWTmO5EluwSzVSYR3i6Q0u88u9UdEujkDdktdEL/m7tD43lYZgpvbq6kYNEYzNnX3KLPNGLgVnza+29tW7r0qoTn37rB//vxI7HocJtHo3jYrGooXNLwzZ/8/WG0eKJwYFnXEdGOjLaVMbOIn7+sanfPHnPwxZBVjgSdxB1y63nZXJUplohsxRTCPU5eRoj4WVexK3vi8E0Y+MIi7zeVCzr5NoAc+TOj//KmKFhGghtp0xmveHiK1xkzS8QPparw4BYLsO43Z4JOpevlR7fFWtBpMREpBYqvdp4z8zsA/qcqZ8Mv+/DLY4IBuqCTxQauppNpuqR/9LrEsYkA7prTEVkKaAMTPEJEP1/terF7nplF87G9Ks+md37HoS9ALLMAACAASURBVGl/OxJ0ylI0N2r8oDwiSFd2EpHWZyope3rPdjPtLmzObdiNba/L4dTHEna4kLi50wTkrF0FxbprI+1KbmE53UJEavaCeTUxy82o0g3t0vadOPjeR44FnfI9+yJiqmtJcQ8Qkb1Ia1KTyf09ZAu4oFPIpnJcRmYWzwrRdgtKvHk4eJPI9GpAJ0oGuJT44lTkN18UBQEMdhGCUlh3yHUE1J3RmE5JtFcp/K6KNmc+jCrKTFf3OlN7KCIbsuYRno6WZFA3lHdichdoqKCTiDHsNRfesOhk/HvoorK+Dj0qovsAQxNGNJjqFpqEc2f0DOZ+I2qjxROGyOH2v8+je+uNyJo9EmNX1bREqnu361b8b3CFwLoLpvZNaXKNG0p+Zh4AoIcqb+835uLzz1Y6EnQS76vtl7RRFeOJSKsaG4pdUpKHmcUHcwmAEnbP//jpegx5Tc6NLugkFoiMjsD/Zt6Jyg1tAw4KG6EFEXmoNSlMzCy6aw+oHv+85UL8NfmA/ycnMZ1K1cmHl5da3X9NfUiRrkooJmRm+SBUVjz9lbVYOtjDNnWZTiYbuKCTaWo5BHQioHrfu1G8uda9ZwQR2SIDoawXuzx2+olbPpiOg5P+ciTolCl/dtT6VXlEkO4eICLb911SdvO+N9cDyKPLe/Db6TgyzuN9pYwkZ/448m5I/nymDSrxbwGnzrBHrzN3InEvYBTp/Dhy3V7XzhSykdYgovNJzKFqAJQRWy/v2YcD/+vnWNApb4fnkLW21gaPEpFSID2p+eP+nnwLuKBT8m3mlCeYWQSWlXuusJyE7eSCThrGjeld4Dgh8f8Y6CTv4Sw5xyIySqts0JuI+oZ73YUKOklIXgl1npjOnopFnTx6ze6Jf92DCtUMHendW8+iWTWJUKtPI2fchromd7zlc06iX5ftqFwrBz74wXpQbV13BcYtCzJUFiLyhCjLQImZPwDwhqrJb/f6E4M+We5I0EkmzraLXRGh0f4hsiqLpNWQMLPQ5SQctPYALW355r3VGPnuGu8h2tO6/6p73bNf1sFdna5LaoheJyIBSK8qMfM4AK1UhQx5cCHWTnQm6FTy5nx4ZZkWdFpGRPWuyjCKh5lZQpqfAJBTVfawurNwcJX87IJOFhu4oJNpujgHdCp2X0XU6C9HCWXaTkRGtJBwLyb5DGAeBEB5U7J14Ewc+HW1I0GnqJxZcPPknjqLHCOiAldrLmZ+FMBYXTkcF48t3T7Hxd2HMiToFBGTGWUG9ER0Qdugul8SkVY8S2zDzHLbuUVlp9iDh7C/5zvOBZ3aPo2s9bW6ak8Rkei2uikNLOCCTmlg5FSowgvQ71cWzQlImHIncEXi7LhMJ7V7oXFYdUGndBASDwDWomM6I1PMq7qVMouImoR7GYUKOr0C4GNf5WuXHMPjDWYr21Kuck5M2WgNTtX/1XUYM3S7bdsnr2mC8pWNb6sZPx7Fl332oFnbQujY22BAXbqYgHZ3rcHPi2qZy0tTDaFwDgLbhC5+53/z8clHyxwLOm059yKiopX6xmKiqNTwBw3F9swsrk6CctrqSg19YznGfrw+IKKd5/NV4UIM8u6SwYC4kd/88Wv+q7W8AIaVn/WqqTex0+o6jPp0bTAsZrTB4IQ2fb4Cnv7cKvivsPEYInoyFNsnlYeZf5U4A6p8Q1stwpoJxvvcSUynErXy4tUV2v13BREZgnRJGSHE35lZBDjWqbJfuRiPfnknIP6KENBc0MliAxd0Mk0Z54BO4lp311xbMlNxIjL8a0NcJ6FmY+YPAbymyr998Fzs+2G5I0GniJho1J3WW9fNs0SkBKVDtYsvn53mleS5uOdwIvCEK1c8j5ip+g5nOklzs1Yqh5Jvv+QTMlOZR97E9xGR/4I1MBMzy2F0j3JPPnoM+7r3dizolOeRtsjWUBsMozMRSSRlN6WBBVzQKQ2MnApVMLMELPpFWfSZXUiY5dNedkEnF3RSs72c4l4n4xMRVQ0xOSW+ijIJ6zcvEcWGcymFCjp9DeAZX8XjR+7CW8+IrnhwevmDauj4hsFMEkHwGrkmIi7O83GkS/P3NEP+wln8P48dfBA/Dz2IF/qWwV2tjYu8fTsv4t0Xt2LENEtI98NEVCSchkmrsuw0W/q+uxADPljiWNBp4+kXkDmLkDGUKXO4J2tyxoSZBSH4DYBWW0rcPj/puhgTv9qUWPR/jelU5c7C6D39TkRG2W4DonNxOxFJeOmrTswsui3KqAhftFmE1eOcCToVr5EH3VdJ4CJlWkVESSJ3yTUeM3cCoPwQ2LvoX4y8fa6/SNe9znWv800GJ0av87Wp0ZR2yF5aS0J9goh+SO46CTU/M78L4C1V/p1fzceeb5c4EnSiSEK92X103QybfiIzy8CI8GYxXWVHJizAPyO9HtYZDHSSF3yBx5ojX3MtY1W6fUh0IYlIIoYGJWYWH/TDqt/iTp7C3pfecCzolLvVI8jeWMs0fJmIhAnopjSwgAs6pYGRU6EKOw1e3j0RvMbnjeSCThkOdDJ/BKpc7Sx/M/SrTJwBY8YpWQuen9MVdArqYySy5lkLm7hfonW4OJxLKVTQaRGABr6KP+r+F779OJhhLAfLmbvuR7HShljo+hUn8OhtxseRrvErj7dE1myGDNCQ3rsx69d/8cmEG1DuBqO8Ob/9iyk/HsagHy160VuJqGI4DZNWZTGziASLWHBQ6t93ET54f7FjQae/T3RBTDatCFlWIlKLfqWRcZm5BQBh1mgbKcDTB8/Mx7TR2/5ToFPJG3LjvQVNkC23BP7TJvF1u5mI5CAelmR3m/7lw4ux6hdxl/ckJzGdilfPg+6rtaDTaiKyUC/DYSxmFneHdqqyFn60BbN6GiQoF3RyQSf/urG81Z3DdJL2Vf3fHSjVRhtB62siejYca0dVBjP3AvC+6rfdIxdj1/AFjgSdREy23qw+oEgtqziSiOxv9UI0KjMLIiMsYfXZkBnbew7HuQ07LSWGosvk2dPTR9PJ90KhqEiU7tsDmUtpcTXJOo6IhNEQlJg5F4BTqt8Szp/H7s6vOhZ0ytWiFXLcc79uJvQkov4hThM321VawAWdrtKA6fQ4M4tgk1IYjVe9C94r99ySXNDJBZ0cyHQyf1h53/BZcnyDyGht8O1eRNQvnMstVNBJbn3y+irudO98LJwe/B1a67YCGD3fSt/t9shSzJqUNGN+/flWlmh373XahrULT+OntTWRKbNx2OrfYzsunI3Hu19ZMKblRGSrEhlOo4WzLLuD8IAPFqPvu4scCzr99W9nZM+pBS1yENG5cNoqJWUxs+gHCbtGS8lKSGB82Gkhpo3a6q3i2navy1c0K/otvgf5S2ojSYkdhNnUkIjUlMaUDIZHE0N0Q0Q/JCh99chirPw5+aBTUvp//n3WmzHJSwxTy3x5i1XLjR5rtbfEa4hIGxYohaYSW4m4rVJsa+yDi7BFG+nPeNl52u+NOmVmJvgaFeSKZkQ48Wc35Qn+my+iVWCdngrMrBvzB6dlDJTt4iTE0c3lm9rgHezg8lXttB4ME59J/B9T3ZY548lvtYE1IoxRbwDYYyrbzi7WuWpth38sA+exVyzZP6QOBp2K3Xs9anxodb83rY9tRBQUISSl6yfwOWbuDuAjVXl7xyzDjiHzHAs61Z3+FiIya+9OYsLFRE2c/cyfAeiqs/uVY6ex+YVPEH/OuFPKKKCT9Clz8cIo3e81UCatPSXbk0Q0RjGHhI6vvEzj2FjseqarY0GnnPe1QM5myhge0s13iEhLpwvXGnTL8VjABZ0y3kxgZln7EsVd+dGT8Ecr4Jwv3pYLOrmgU8YAnaJjnkOmGDkaKdNMItLetqdkFScJOjGzuK39Yy68cekp+GdvcJCPPsNq46Fny/mzxl5OQPVcesFxX8aoqAisO/egpf0vP7AB8VcYg3+3MJrQpOISNG5REK99aIkSHHbDpMSYKXmGmUVEXMTEg9InHy3FO/9b4FjQafXh55Arj9Z7LTcRyQad7omZhS3yDQDtVbEwnga/shTjhmy4pjWdYnJG4/0/70bparY66/Il/TgR/RjuwWNmcZ95TFXusMeWYMWPRpDMUJlOaQE6Fa2aG6/9pQWd/iKi6uG0FTPnB3BUxzj4sNhknD9ieDy6TCeX6eSbf052r8tSICvummtLZko1XSdmfhHAYNU63f/zSmz7ZLZjQScREo/KEaPbYsL6rvV+XK0EcKOuwhNzV2PvJ3KX40kZCXSS9uZrdgcKPKEFYCSLnF2qEZElajNzonNEvHJfZsbOdp0dCzrlaHIvcj2g9GyX/vYnIq1afTjfbW5ZLuiUEeeAVytWghQFp9jTSPitMYSV6kku6OSCThkDdIqIro6YHOIQpEwXJChXOKVyQgGd7gAwx9eci+fjUCvHOMhHujlFZ4rA/H9aIHc+A4RYOPMwnmsunnn2qXzlXJi8xupn367BWtxUPyde/sgAseLjGFWzz8MLb5VB515lzIX+SkTat2lS9afn73a3r4M+WYa3e813LOi04sCzyFtAexDOr9NFSA97231w+Nojc3pIj2X45bMN16SQeKYskeg99Q7ceHvhpIagLxFplWuTetjud2aW2+MnVHmGP74Ey8c6E3QqcmMuvL6+qa5r64lIQmmHLTGz+EH4uNqWck/sPIdPK0y1f6cHMnSCWEfeIl2mk9+2LtPJzEwLZMdZmVtitECgIfjf3sO3Ze4xGk1pb6frJGC3Nora1SwwZhYV8+GqMg5OXIst/Wc4FnSq9WsPZMqXQ9f9wkR05GpsE/gsMwtzU1xJtHSg3R+MwanFIgGV8UAnAWZLvNUVWSvbRm2dB6BxoOsiM8tBXHnw2dXhBXB8nMGWtGEd+j5QzcxJHyvVY1P/ycSPqBt5TYxUc77EB33ZrR++ORo1Rq6HlK9eeeozIuoWzjnklqW3gMt0ynizw+5bjQ8vBi+SIAXBa9azQfrOW1ZmtHH4SMbfvWxsS7n+OgytIevBRtqQjDoSy9OVFeLfk7gNdlz0Oss4meanf+zMf7tWNJ1knKOQNfcaO12nBkS0JFwrNhTQ6QUAn/sq3LDqBB6qPTOo/jtaFMOQSdZwrG3v+BNrlhxLsq1N25TAwDFG8CcRH29dZRWefLU4Hnja0Ac/djgWDUsvwhsDr0PbF0qYy01VLYgkO3AVGZj5ZQCfqIoYMngFer0+z7Gg09J9HVGgkDZAXCEiEqaGY5Idq8zcyOG9V+L7Dz16OZZ9MwNHr4uMjsDr4xui1n3FkxoPCWXwULg0QgIrY+bvxHVB1Yiv2y7Fsu+NwEBOYjoVrpwTb2zQugVtICIrJTMpKyfxOzOLH7Xy5nndD3sxrp0nqqUvuUwnl+nknwsOdq+Tj+qqbzdGqdba5TKciERAP+yJmdsCGK0q+NDv67HpvamOBZ1q/vAyMhfRslNLBzJywmE8ZpaLh/d0ZcWdvYAtz3+CKyfOZDimk7j6RhfIi9If9kREVu3FmXT9VSKynM+Y+YTc/qrssrtTNyRcEgaq1zXWQaBT9lsaIvfjT+mGcxgRPReOeeOWkbQFXNApaRs5LQczy9nY6pLjbSRv/AK8+RsXdDJ/NLmgkyKstNOExD0fuVmyf4vIaCt+Y1p/bxKR0hsrJWs0FNBpKIAuvsInj96Dnu2WBdX16S8NcHcbAwg6e/oK6haaHFKbuvSqhOffusGf9/iRWHS47S+8+21FVKtvRANeueAU2jdZg75fV0LLtpZgdQOJqEdIlTksEzOLdoJoKASlL4eswhs95jgWdFq8+2kUKppdZ9Gi4RSgDtew2b3szXV813ctRvZZfU2AThGRhFfG3or6rSXas20SWuJd4dQHCazNThx7RLtlWDp6t/8RJ4FOhSrmRM9NWtBpExEZG1hSVg7hd2aW6AuNVFmnvLgaK77c4YJOfjaAq+mUqJflTU52r5OP8WL3VkgXXSdmFja04RNmWlxHZm7ChrcmOxZ0qj6qK2JKisetMlUgItF/C2tiZonsIu4kWr3MM6u2YOc734IQoGMeoDPm26zSW0jcv0a87i85b6uDIp0Fi9QmQZBqE5H43ScmZha5CWW05D0v9ED82bOOBJ2y1amPPO21rq3fEVH7sE4gtzCtBVzQKeNNDrt1zws6g4+udEEnGVYlM8g03t7fXaaTggFHJq6rwo5+m2nYV4mnQBXYZ1cuAdFZ0k7XKRTQSSjGt/umzKc91+Hr/pstO0b2nNFYcLglssQYWs2//bAXPZ8WWYCkU78RtdHiCeODePvf59G99UaMWVYDOfMYEe1GfrwXn/TaicG/VMGdzQuYC36LiJRRaZKuPX1zMPPzAIaoWjH8y9Xo8cpsx4JOC3Z0QNESWsp/CSKS6GeOS3ahs82N/fHj9fjqDUNHmzIg0ykigvDiN/Vxe9uySY2DLGoJjym3uKmWmFm0tZTXrSPbL8OS75wJOhWskANvbr5PZ5fNRFQ5XEbz6oacBCCRkoLSF7Vm4tBfJ13QyQWdPHMjAwmJy5EqS8HsuGuOeLppUzEisuhIhmNteaOZTlKV9e+f27D+9fGOBZ2qDe+CbOW1btFVicjj5xbmxMwinvkXAG3Uif1fTMTx6QHs+wwCOom5ir78DHLcfJOd5aT/dXy6Fsy8C4BF38H38N6X30TcCXmFOo/plLVGbeTtKMdNZfqZiB4J8/Rxi9NYwAWdMtbUUGkb+3vACUiYfDsQd8EFnbznEd+5xG8jBRDigk7OAZ0iomx1nSQgWF4iuhKOVRsK6HQYQCFfZS+0XIi5k63R6B54qgz6fmO4x0nee2+Ygb07QwteNnLGbah7e0F/f5bPOYlh7+7FN/OtB4F2jddg1aJT+PaP6ri5oYXd3JWI/C6A4TBMWpXBzOJK8JWqvpHD1+KVl2Y6FnT6c+tTKF7aYKIF9CFVKP/hGhdmFtelJENBTvhiEz5/eSkkwl1GA53Epa7bdw1wy8OlkzKbhKKslxouGoEVM/MIAE+rGvRNh+VY/K2c5z3JSUynAtflQK+tWtBpKxFZwmkmZXC7370fettVea5cjMf7ecYjIU4R3c1sN1fTyZhHJg0EQ7cpOHy78ZsbvS444mH4NJ1kYO74vT2yldK6iz2WSkEMJBLAdNW6Or5kJ/56+RfHgk5Vhz6L7JW0rtE3E1FoN3wp2JjszihSXMKlWGztNgiXD/5rlJ6BQKfIHNlRekBPROVWYvy+Pn1IRBL0RZhOmwBUUply32tv48oRkddyHugUU/Um5OuslW2aTEQtUzA93EdSYAEXdEqB0dLxEWaWw9/vyiac2YmEmQ8HHFpdIXFXSDxjCIl7xkl0ndaCSOtqXp+IROPxqpMt6MTM+QBYRJmaXj8Ve7cLfdhI38xuhLp3+nEpHD10EY3KTA25cZPXNEH5ygZ4MePHo1g1/xR6f3W9vwwRea6abS4SEoBfl9ZG5eoWho0yvG3IDUjHjMz8DICvVU0YNfIvvPTCH44FneZsaodS5XLrrFeOiAwEIR1trKvaq6f1sS5CmO+5+RN2o2/7+Yi9IEFrVOxF0jAajeVlZUN6/hWsLWiUE3wxoK7DKMf6e+aYSLz2S0PUvLdYUpYXRk0jIvKIWKVyYmaZ6zLng9K3Ty/Hom+cCTrlL5cdvbc301lnOxEZm9VV2pCZ2wD4RVXMgZUnMKzeLM089DxhBVbkL4Gi0Hb6RyY3LV8DTGLj/nlpFqtV1ulti2kim11rLPPbksdbKSlANQuQZi7fda/LSO51MnLV+jRGyVZaXadU0ZdhZmFsC3M7KJ1YuQdrX/jRsaDTjYM6IGdV7eXBrUSUdMSWFO5LXublFABa1P3C1n3Y/vpQcLzXzS4DgU5iluw3VUax1yTynPZILC//28XOzLwGgDJa6f5e7yH2gFzKOg90ylLpBuTvqlWh+IOItOFZUzh13Mc0FnBBp4w1Nez07XjvVPDKt02HL++ZS6lpZAKjLL8nQ+TbdIkW/OHhCon7Z5bPThp3M//J2OZ3y0FbNV4qtzX/ITwjgU6i6zQKkdG36BZm2HSdkgKdRFlqga8Vly/Fo1b2cRChb18qUCQGc/c3R2SkUdS3n27DwJ7rQ95V5u9phvyFs/jzjx18UG6T8PhLxs3e2dNxqFvI05Q/NtdD8TIWRK4FESkjPYXciHTKyMziaiQuR0FpzHfr8cJz0x0LOs38+0mUvV57W309ESnZGulkamW1zNwZgOiW2a6FjcuO4s2Ws3D62CUFwOQs0Clb7kx4c8LtuKGhAQRrbC7osWg4LU+rMWHmYQCUwhKjOq7AwhE7re8M7798Fg71/WDe9/3/rQIt/OUbFlDVka9sdry1Qws67SAi2zBIybGvnYj4yuE78VuXVZZ3YdJ9dUEnP/BmMlagvozLdEqb6HUyBMXvq4jq/bXRIMPKHPStPWauB0AZheXUugNY/ewYx4JON3zUDrlqGpF8A/YTibDmjzCcnL0m1LzMLL594sKnFZY6/MNMHP7JA4gHunw6VdPJ13/ZCwo+/QhyN9aKqUpW8f2WKKV/CDNYZbsDffrj8m4JhuE80Clz+etR4NU3dUM+n4j8Mhqhzgs3X8os4IJOKbNbej1lKyK+7hPwdm/AVf/hUcN08mrJBR/gXNAp6UOt9SstSN9IeRDWMc48M8lOA8k/16yMAe/77VqKXufpUnSWzsgU86puiYXtUiIp0Ek+DuUjMTFtXX8KD1SbYWnUU69WRI+BhhucMJIaFP0Np0/Ghrw/rDzeElmzGdpNQ3rvRo1bc6H+3Xn9ZWxZdxat6ngY5Iv/uRW581oi+coN1PyQK3RQRmaWSF4S0Ssojf3+b3TuOM2xoNOMv9qifCVjjAI6UImItjjI1NqmeIE/YeAYomSK3P/sOou3H5qDHX8dD9iPnAM6Fb0+J3pPbgT5/ySShH1uSkR+UDmpB8LxOzOLK6kyOtV3nVZiwfAdQXu9/CG9Qae8pbPhf7vu15lgFxFpvwiTazdmlk32btVzkzuvwqqvPcCc8iLNZTqZQoZ7LOghL5jYUH7w0XogcUGntAOdYgplR+PZtrpOYQ9Ewcw1AKxWraszmw5h5VOjHAs6Ver7OPLUq6DbSu4jomnJ3WeSm5+ZJXKTRHBSJo6Lx/bXhuLC9v0ZEnSKyJIJJT/oiUyFDakHRUflglD0nJRBHv7p+zEubpO7NgeCTqXKoMAbXkZGcMeWE5FWMD65c8XNb28BF3TKWDPETsctYf6zwL9CfjQfylzQyXWvy1hMp4ioGojJoXSwkJkdNl2npECnTwH4ncCn/bQP3R+1XhSOX3M3KlU32C57tp/DfVWswFRS28v6860sTKn3Om3D02+WRNFSBvtpwneH8FYnj4D5urONEBVtaXp1IhKxxwyXmPlxAN+rGv7zjxvxbIffHQs6TV39OCrcqL34vJGINmaUAWHmx7zgn4F+Khp/+WI8Puu6BNO/9QQL8sxCZ4BO1e8qih4/3QphOiWRJCKPsANnJpUx3L8z8xcAhF0WlEY/txLzhzkTdMpTMive3tNcZ449RKQUlk2J/ZhZREGUXz5f1p2Ff1Z5tN5d0EkBKHkNE+y+54JOiaYxU/O1/5acgey48Go6STsa/f4UspXUumc/SkQ/pWT96J5hZokw6Y9CZs53bue/WP7YCMeCThXefhj5GmoDZD5IRBPDaSsbG44C0E73+6UDR7Gt2yAkxF6B2eUzIzCdEkNHly+NEm+/CoqMsDOnbMDK27ZDAwbjwkaRfHIe6JSpWHEU7K2Nt7OOiGzV1NNifv1X6nBBp4wz0swsH7hy06z4XmYkTG4EXPHqF7tMJzd6nflwrjikGwLqzhES95z4opAt9xoQZdUtTtH9XXa1Kzcp0EloxE18lQx5+2988a6BI5StmBO/b7aGEf/ojfUYNSj06L1RURFYd04u0IzU87HN6Pd9JZDpvd/jyY2Y9ssRxGSLxKrjDQP7XYaIhNOc4RIziwKd8nA97pdNeLrdFMeCTlNWPIZK1SxRBM32vymtdILCNejM3AqA8GSTRG3+GL0dQ15ZhvOnhNGXvqBTVBTh4d7V0LpnFURG2S5pMZW41AngpNQ2CZctbT5aJFKjMoTOmC6r8OeXhkemdb/2wXtGyUrWq6nioP3+KtzrcpfIij57taDTXiJKUq09FNsys4hwKaM+xl9JwHt5JiD+kk5bzFODwdjxvf9d9zqX6eSdGw4Cnar2uQslH7xRtyy+IiIlOB3KOlLlsRPov7DvBJa2GeZY0On6N1sjf+Oquq6nivC6xoZCoRX9P+1+d+z3xTgwfFKGBJ2kz/la34d8D1rPtaHOucODvsD5tSIt4TzQKbpgIRR650NdV1LFpTVUu/3X8rmgU8YZcWa+A4DaffncASTMMOnvJwU6UTLc6BIPc4r85nd40CHX1XTyzyyfnVS3s96/WdzrbG9xA295M6h7XRK2iMkxCpFRWl2nnkTU/2pXblKg036RX/BV0q3NYswcJ3/ypJfer4pOvYxI4QnxjBp5JuJKrFdMMoTWla+cC5PX3GXJ2f/F7Xjjc6tESp2CC3DuTBwKFsmMebsbBJYs4fxEEDnDJTvR4Injt6D9E5MdCzpNWvoobqyhpaLXIKK1GW1AmFkml4TV1lK4fH06cfgiBj2/GIsm70s3IfFCZbLjle9uQaUGti4BvibLGhFXjLBEIUjJ2DKzRJl8QfXs98+vwrwvnAk65SoWg3f2t9B1eT8RlUyJPQKfYWZBtiaryjq8/hSG1PAEFkg8j5gy2QNsLujkgk7eOeMg0KlYs0qo3k+rXbyZiIzDRRgWFzPLWcY4wJjKvHT4NBa3+MKxoFP5Hi1RsKl4ByrTU0QkDKQ0Sd53pMgZqN3RmbHrvW9wdpWHmW7erAJ11BL3MfOHlXdjC2RJ+f9t2uiSXZbNs5YgB5ERiWwnYT0lNx0Z+jXOrRAPTueBTlF586FwX4mbokxhZesmI4fJ2AAAIABJREFU127/tfwu6JRxRpyZuwP4SNVi3j8LvFwCYVv3ucTzhvID3wWdfHYxGD86cXWTxRWH3rBrOrmgEzLFdEGmLK/oFucMItIKcYa6orWgEzPLjdYp87dN8xunY8fG054zBAEzdjRDibLZ/XVtWH0SDzdInp5l0zYlMHBMHX8ZIlL+zQf70LF3Kf/fLl9KQI3cfyb+u2zFbJjyl5Hf6weQiYjiQu20k/Ix8wMAJqja9NvkrWj7iNwYmhmLVsaH5xsiMOqZ9d++J6zrNjhSWqBuDgWVa9XWGb/wYVS7WfRFlSlVwzin5hh63TAk/KIxCW0qnPvTLozotQpH9nootoadjeUVaHtLPv97KPTodZkyR6L5S5XwcO+qyGLSQ7Np5iFhLRKR0r0kNe1pLpuZPwPQVVXfDy+uxtwhBkvS+g6wznurnRXvfBUocxVMp5xFYvDuQS3odJCItPHMk2NbZv4fgHdUz6wdvQfjOyx3QSfzWcQEovjniynanu9d5YJOHqM5yb0ui+g6zdLqOsmuKLpOh5OzfuzyMrPQco+q8sQeP4+F9w52LOhU9qVmKNziZl33niMiv/ZmuOyVhC0HANCGQrty/DS2dv0Y8WdFOtDYjJMNFHmfTUvQSarMVLQQSvV7A5QpSdKzxUxHh4/C2cXigeA80Ckyew4U+UjufJTpCBFpD3NpMaf+S3W4oFPGGW1mFvkTkUEJSvz3UPDWbxUHUBd0cjWdHKjplATTKTK6BmKy2+o65blarMUOdBJkx++/Fx/HqJn9V8Re9rCYajTIj+8XNbYswu5tl2P6r8qLRO0O06VXJTz/lqFVcPzI/9m7DjApiib66gIHd0fOICACIgiIgGTJIEgWQcyYBTP+GAiCCYmCIiiKEhRRkJxFJAoICILknHPOXNj6v7rd23Dbvbd7se+Y+j7D7fT0dFf3zPS8rnovCv8su4hmnVxpW4f3XUfz8vbgjMo1cmLisqru9V0mokRZk019xPmKbJg7ezce6zTNWNBp8tJOqFKrsM61KZL/mV7jxszSMeHJ8EA4de2JuhGL6SO24eeBmxwpd55JdykJOtVoXQzPDamGwqWz++seYTlsR0SB3Zz+1h5AOWb24IlzP/XnN/7B4i8NBZ0KZcVHx9zCqD37fIyIJC0u2cbMMueUF5rbfSNWf7nLAp3cvOxFEi7HLNDJzUOeXEwmgU7SyER4nToT0a/JvqkcFTg20uy7Zgks5vINLGsyzFjQqWS35ij8cG2dK94kIgHz08yYOQzAWgDanL8LK/7FwcEOukon4J/gY8zASKd4J+Z+oD7yP90pIJ+eHjsRl5auMBJ0CsqaFUWGiY6H0i4SkZZgLSAnWIUT9YAFOiXqImMKMLOQtJVTNYhXvA4+6cZz7PyitkAnC3TKeKATKASROTcClE13/9VMrtq5L9DpGQCi1BFn+7ZfQqvyLoGUD0ZVQ+eupZ0Nk5S6yjmUATs+Hx79x9yHtk+4Akp2/3c1rnyZihHO85bMOYNXH5Y8eaBus7wYPUtUa512hIiKGfOECrAhzNwSwBzVaQvm7cEjHaYaCzpNWvww7qur/dauS0R/BegOo4ozs2xzfq7jIFI19tqlaCwcvxszRm3Dsd1Cn2S35IJOFBSE2u2Ko3338rirlpZHS9WkKQC6EJFjyzl9XczM4s+3VK2Y9OYG/PHFTi+f2f2XvpFOkQWy4pMTWtDpBBFp0ddAPM7MBwEoU/XGNPgTB1aetkAnN4daoFM8yOYK27f7JN7MBp0S4XX6ioheC+T+8VXWAZSIiIKX2W7GYEm9wcaCTiVeaIqij96v6967RCSRR2lqzCyAkwBPAkAp7dDnP+P80g3OF2BGiXSKe+cEAUXffRXhFZXfm8r+nvlpMi4u+tNM0Ck4GEW++l43VDeJyKXck6Yz6da7mAU6ZYwxZ2b5EJWNCmUqsW12M+CmXdglzizQySISd58HisiidCUSTyTSSTjEskVOQHCIF4VR/AzvQURDknP3+gKdPMKnF007gjc6rIy7VkhoEJYda4vc+VxrjVWLT+KFlrLDE5h9v6AeajZw8dGsW3IBlWrmQFg2F4v44Pf2YNzwQ3EVt+hYEEN+9FBx2UpEWjbSwFqT9qWZWaTRlXJ/ixbuw8PtphgLOk1c1AE16mmziuoT0fK092jKX9GhbPctABcSmshl2MbY8OdxrJx2AKtmH8b543bMxx06cQJRPtLrSlTIhdrtSqDxU6VQuJTfkU1yKWGb/gjAx+RFmpHyPvK3RmaWB9bbqvK/dN+ARcPMBJ0i8oXh01OSCau0U0RU0F8f6Moxc14AZ1THZT59kncabl6OsUAnNwdZoFPGBp0S4XXaQEQeYc3JuceY45Z78lz0WvfI/fVnrQHGgk7Fnm4I+UdjHxDRx8nxTVLPZWZJsdMCXrFXr2Pna0MRfVaYGsTxGSfSSV6bIblzofiAXgiO9O/Vf/bXabgwT0RhzUuvk0lfdOQPQJBSmU9WIcEmrRWSOiczwnkW6JQRRglg5loAPCXb45t+/TRsc1poyDWtSCcr0ikjRjoxsmR9xRev03Qi8lR+C/BW9gU6zQbQKr6+bz7Zii/7/Bf3Z4NWRTBqdj2PSz3dZCnWr1R+L/ls0swNzVC6vCs7btv6yyhfzfPjumXFNTiw2/7R3un5ouj7VVn3Ov8iIi3deoD+SPPizCw5iotUF/7zj/1o33qysaDThAUPoXZDbZBZo/RSSEuNQWTmOwHINmHAc00+aHb9cwY7153Bvk3nsPff8zh38jquXYjC9SvRcQIV2SJDEZErCwqWiMQd9+RBqcp5ULFeQRQpk6TM0f0AniIiO0pskDGzEDIKMaOX/fr2Rvz++Q7n7yZxOkXkDcOnp7Wg02ki8ovJ3ddQMLMoKsgXi5ed2XUZwx2Rpp5Rc/aiXhsYHvxVFpG4xenkmCduHFhx80b5txxJOGc8I6bs57qRoir/Vtfjui4QfltONJr3rO62EJ5G4RBw6FEn/0HGzNcBKCM6/qwzEIgV+gCXMo39NvJUBHL+lvAec/87IddYAH5OmB4qL4jbHr0fxV/wFFxx80Z/IuqVfO8EXgMzC4IhSqieC0K3qq5s2o29fb+VL7gMBzpJN7LXrIpCrz3nl3POTZuN8zOFDtJM0KnIF6NBWbSBaeFEJPeHZansAQt0SmUHp1D1zNwNwEhVdXx8BXjlWxbo5FyAJlDOU0XVuC1WjSMSd19I+4gIsi+4M6d6nfQrOKQmskVO1N1Byc7q8AU67RXe7vgrv/P4asz5WTI/gCGTauPBzq4MkCuXolGjgFJwKdFbf9mBVshXyLUGPLr/BoqWdP0txOKVIlzq7s+9XQLdPy3lXu88IpIUtQxpzCzblxKP7WXLlhxAmwd/NRZ0Gje3Peo20Yp2NSWiPzLkoGga7VhgS7pHfwDhKdG32BibrMXjogdTyETF6A0iupRC9aVoNcwsms3vqCqd3GMjFg4xE3QKz50F/c9qAf6zRJSo2mFijmRm8YtS0/q/yYfw62N2XjsLdHJ50op0ytiRTjKSTf98EWH5tJEkjYlI+X5M7H5SHWdmCbnJqTq2tOFQ2K5HGQk6FXm4Nm7vplX6G0pESiA/KT4K9BxmFpm3TQC0OyTHvp+J07NWZEjQSfxR6JVnkL32fYm65vzsBTj3m4jfmgk6FR7yFYIiXOI/CTqUYVWgEx0YwwpYoJNhA6Jf848BoEScedsY8NZvLNDJuSjN4KBTIiCZ585u5gWdiMIRkfNfrTgtgFJEtC+pd7ASdGJmYZGS3UXnl/BD9y7Ejn/PI1tECFaebBf333ib++shvPO0pPYHbuvOtkO4W11XL8UiIocrffbMySjUL+EK2Hjjwzvw4rseUraTiOixwK9sxhnMLDuEIj/sZStXHELLZpOMBZ2+n9UW9R/Qygo3J6KFZng5ZVvBzIJ6SkpBssIMU7ZVkLy0t4hofgrXm6LVMfNnAN5TVTrl3X+xYJBLZtukSKesOUMx4HwHnS/OE1Ge5DqKmScB6Kyq5/eem7Hc4RsLdHJ5yAKdMj7oVO3zVijUpIzu9ulDRJ8k996KP5+ZRQ1PmQq7/IHhiLkogR7mRToValMdd7zpDDxP6I4U5b5Kiq+ZuQsANxknz1o4Kga7ug/DzcMnvJIbvbK/44QAPKXF01q9Lu47yi2SLygiG0p81hsheXP7dM+FBYtxdpLQKJoJOhX6bBiCc2n7IGqRonJrWSp7wAKdUtnBKVQ9M/8julmq6nhVD/DRJRboFPewlH9ZoJNznvhYpJvO6SR9CM8+C0HBHjRG7rfAk0TkUAgJ/EbTgU73AhDFqziz2RjVsv+GG9di0fap2/HZ+JoeV2pZcSEOuJEmB9KMzVc7IDjY1QyJ+nAnQv1n5QU81cTZFPQeficefdmDR+hrIpIQyAxpzCyMXco0qNWrjqB544nGgk7fTm+DRg+W1Pm9FRFJnHmmNcfYSbqY5H2nlwnJofB5fElE0enVCH+vy8wSJfa+qvxv723C/IEiFGI3o0CnHKEYcEELOl0gIt9fI344iJkFOJQ0Ti8b13wZ9vxhV483FXSq/X4FVHjCGRzrNYbqH/xwjI8i2lBdr3M8P2ITu6r/9SZWk9txTaX6a3mmr/l9JbcKT/11BOt7u/Y0TFOvkz7d8XQVlH+7vq5784noQb/7nkhBX0T9K1t9hagzIv5gHuhUsEUVlOqhFTIYQ0QvpJSPkloPM0/1tRFzfd9R7OnxBThWaLVclhFAJ3noht9dFkXfe91zgZrAWZcWL8PpCbJ3YCboVPCjQQjJr80EL0lEB5I6/tZ5/nvAAp3891V6lXQICUnGgDIf1TavDXD1mNGgE939ASiv5/d6svyZIE08+XUlvQbl6iilFm4pVY/Hi87+R+yVaYi94MjYdC7mfUROubXFCVgpPwLYvnLRpAb6Oian2Y/b2xEW3hehWZ7SDU6yMBcd6PQ4ACeSdXjvFTxQ2i6w9t3CBqjTrJCzMWdO3kD9EkrxtURnU0hIEDZd8R0s8sPnBzG0p2T62W3A2PJo/ajr+vITESk/YhNtgAEFmLkGgDWqpqz9+yiaNvjJWNDpm99ao0lrz49Mt360JaJZBrg4VZvgIKeVLeg3ATRK1Yt5Vn4egOgfDyeiU2l43WRdipklakHJPzK15ybM+8xM0CksMgQDLz2s6/slIlKm7PjrLGYWIjtJ/VHmWfYvNAPXztyMq85U0OmRuY1QoqHHs9nf7lvlUskDN85ex6ya41w4ipJbSKV8lzacTtLt3PcUQp0fH9V5QJ5z+YhIyJaSbcy8S8RxVRWt6vANbhyVy5kHOuVvUgllemqfPz8SkXaFmGyn+VkBM0uKsRB/ah8Cp6YsxomJLhXkuOdZAm4wO6eVWZFO8Q/d/E88jFzN9a/5y8tX4dT3E4wFnQp88ClCC2sVh8sRkSu/3c9xt4oF7gELdArcZ2l9BjNXBrBRed2oS7DNbGx/VyjTsswgEg+6fy4QnmHF3dN6yNPkenxzM6KOO97lhoJOIVlaI2v4cJ0/NhGR3BtJMh3o5PFhuGT2UbzSZgXyFMiKZUfbIjjEddqPI3ZjQA9J5w/cSpfPiZkbtOSYcRV2abYR65bLQtBuo6ZVQv0HPehT3ieiAYFf3YwzmLkagHWq1vyz/jga3T/BWNBp5K8t8UC70jpHPkRE083wctq0gplFRVE4n+QLKiCpuQBaKAjslwB+SEmC3QCun6yivhZb03ptxtz+W531mxTplCU8GIOudNT1/QoRJWu8fUU8Xjx8DYNLiq6D3UwFnV49+BDC81uq28m6QVLh5PkPTMLlvQ71MANBp6AsQWj+1ysICnOl7CdwQwUicj0YkuEjZhZQRKl2u6bzd7h2QMRQzAOd8tUrjzv7KTNvxRuTieiRZLglxU5lZuHXlIeVem1ps2Ffr1G4ul20LhzPswwEOlGWEBT/+H1kKVpY6bMrq9fh5DeiN2JmpFOB9/shtLiWEuFeIhIyD8tS2QMW6JTKDk6B6pn5GVlnq6riU+vAyyTBxmDQKSQCQY1FeC81wnZSwMG3ahUci5uHqgCiaWIo6ETBRRGRXSs+L6HKwv+XJN5gHeg0DYBTqun7Qdsx9N1NeOrNsnhvmGTe2U1S4ereNgsXzgr5ZuDWomMxDPlRAn3UJvVXivgTNrc9zgmLq6BqnVzuJ3Qjoq8Dv7oZZzCzRyqje6v+3XgC9WuPNxZ0+nLig3jwYS0XR0ci+s0ML6dtK5hZwnFlO7QtgDYA1CtU/5slH1wC4IlcpSvX1P/zjSnJzB8C+EDVoOl9NmPOJ2aCTqHZgjH4qhZ0ukpEWnZWf5zPzC8CGK0qu332UUxs78rANRF0yl4oG7rt06r7+eMCq0wqeWB9r2XY96s9gtDE9DpZuNeZ0Bm5KxfReeAFIhJC12QbM8sGj2z0eNnap37AlV0njQSd8tQqi7s+lQB0pc0kIm3uXbKdFmAFzCwRuC/pTos6cRa73hwK2w1H5GYGAp1krma9vThu69cDFOINkl7951+c+FK6bybolP9/vZCllHbNVouIlFH3AU4Bq3giHrBAJ/OniC+lZd75E3jzF2aDTrkqI6iGRF1aZpoHok88DduN1caCTgI6RGRfBQpS0l+KO5sR0aKk+FUHOgmb713xFfZ65m9MH7cfk9c1Q4VqLr7cw/uuoHn5BUm5btw53XqVwyt9tGRVuHIpBjUKeKJt09dVx50VPb7vHiein5PciHQ+kZkrOZRfvFqyZfMp1Kkx1ljQadiE5mj9SFmdBzsT0a/p7N50v7wj/U6IxyUcMf4fISUT5FR4gOIVfwQ1lnAE+WcPANlxlH82EtGRdO9ICjWAmfsB6Kuqbkbf/zD7oy3OQyZFOoWEBWHI9U46L1wnkXxIhjGzxLK+oapi6Wfb8EcfCdCwm4mg0x1NCqPjLBHitMw0DxyYvhNre9gF4EwFncp3r4c7uiixIGn2WCJ6NiX8ysyC3gqPopetf24CLm09aiTolKtqKZQf/LTOBQuJSCttlxJ+C6QOZhYpQnl3acOgzy36G0dGTnbMyQTsHAan18WDSbnbNkfejrKn5GnXNm/B8aFfGQs65XvzHYSVLa8bzoZEtDSQsbbKJs0DFuiUNL+l5VnMLJy0Sj5BXvch+IDQypgb6UTFOoHK905Ll1nX8tMDsRdGIObCCKNBp6zhIxASqqXT7EdEEkAQsHmBTg7ytKsAnNs4j9RYhIvnbmLBbk/1lGG9t2CMm8R5oFfvP+Y+tH2ihPa0nf9dwUP3eari/bG7NgoX80jhaElEniQBgTYkHcszs6Buri9tt7Zs23oatar9YCzoNHTsA2j7mBObTOjFDA0GptWUYGbh8CEi8mRXTasGpPF1mFminJQPq5n9/sOsD80EnYKzBGHoDS3odJOIkpVXxsy/i3q8ajgmP7UGm38+6DxkIuhUs3t51P8kyWneaTwLb63LXT1yCXMbTHR84Mt/EnI4pS+nk7SncOPSqDpMgkKVtpOItC+aQEaTmRfruPc2dJ2ICxsPGQk65ax0O+4ersXdlhKRUYgvM4u4huwYanMmD3z6Ay6t25qhOJ2cEUzBQbit99vIWsaT0/L69p04NmCYsaBT3lfeQtYK9+humRZElPRd5EBuxFu8rAU6mT8BmFlygJW5qLbFXYBzEpVvMOhUvjcEeLLMPA9IlJNEO5maXiftCg17BmFZtaBlkje6VKCT8B04t9Ulxa1Grqno8vZd6PaBKypJFO2q5JqO6Kik83t+v6AeajbQKmlgxo8n0OsFF7GwTJ01J+she06PdUxdIvrLvGnlX4uYWRbTLp14t9N27jiL6veOMRZ0Gvx9M7R/opyuo8mSVfTPe1apjOYBZu4D4CNVu2d+uAWz+nlH9EhZcjydNcIMXoCM/RyXxf2/44ek1BEUQvg8SkubEkVESoUTf8eHmSXEQplf9FXVhTixyc7J494vJX9lfDc9+pqQFNrNN3FRBW5+ckt1cf7uVsb7N3vdrcfWRvlHtFwh/rrBKpdKHphz/4+4dvyKsZFOYXnD0XTJy7reyyQrSESnk+seZpYNqhaqeja+/gvOr5XvDPM4nbKXuw0VR0oGrtJWE1Ht5Pompc9nZnnOy/NeaTGXrmDX60MQezEBNUQGiHSKW5Tnz4di/XshKKtrv+HG7r04+okI2pqZXpfnpVeRrbI2orA9Ec1I6Xlg1eftAQt0MntWMLOk08iDSZENxLBNbwDEXDMadAqq8SOQSwswmz0Amb11fB03D8lz2CE4Hr/uJrctQcXuclqp18msDw6ujGyRIkirNLk3hNcp4GAJFegkxCX2uGcAJw5fQ6PiszBvZ0vcfqeLK3fbxgvoWOuPZE2NmRuaoXT5+Owi76ree3YbZv9slwkXk9SAzVcbIijIo9kViUgZKZSsxqXRycwsIei7VZfbs/scqlb6zljQ6bPRTdCxizY98hkiGpdGbrQuk0E8wMyiXCdCBV42++MtmPGBmaATBRGGxWhBpxgiCk3qEDCzpFq61BLcKmIb48OcUxFz3fVsNzHS6bn1DyJfeQ+uPXd3PAbg76T6xzrPbw8IgbMyd2bNm4twaM4eY0Enebc3nPMswotp51AbInKx6fvtEs+CzCzceEr+o03/+w1nV8qr2DzQKbJUIVT6TohrlbaBiKom0SWpdhozyzNxNQBt2y79vQUHByTg6s0goJM4LkfDuijwrItr6+bBwzjywafGgk65n3kJ4dUlCE1pjxLRL6k2IayKnR6wQCezJ4MvgSdcOwHb3NaODpga6UR2EvEQyXRWWj0AstFpWep5QJbqwsGrBDmij3eELcohwmYg6ASEIjLHv4A+iaMSEbk+2Pz0owp0Er4V4V2Js5ULj2Nkvy2YtNoz8+O9Z9di9s8Sip50W3agFfIV0mel1Cy0HJcvxDgvIBFOEumUwIplZM4bZi4JYJ/Ki/v3XUDlu0cbCzp9OqoxHnlOKQQk3XmeiETGxTLLA+6LrZ4AZFXuZbM/2YoZfTY7fzeJ00k+iofFatWjYolIm0aS2PAzs0QpKKM1z+65gs/vmqtU5TUl0ik4LAjdT3VCUKhkiiqtQEpEqSTmx1v9ODOLoIYyXGjPT1uwod8Ko0Gnyp82R9FWWr6Zz4hInh3JMmaWj2olevxfz+k4/acoxpsHOoUXz4fK417X9X0rEWlfxMlyWDJPdkRyy8I7m66qI1/9ivOL3TDpDAQ6SZ8Kd++KiHuFmhOIOnoch3tK9riZkU65n3wW4bW91tDxQ2NtFCZzvvt7ugU6+eup9CnHzEKgp9w05+OrwCvj6TcNBZ0iiiPofuGcUppEqeQiSqjgkD6+zsxXZWZJV35A1ceYcwMQe9mx4WIk6ARki5iE4JDquiF6mYiU4ke+xlQFOnksysYP24mQ0CA8/qpL8SI62obK2UXgLnm27mw7hEeov9Vu3rChSi5PTkPhchJOpwSWg4guJ68l6Xc2MxcH4CJscWvKoYMXUfGub4wFnT4a0QiPvVhR57yXiOjb9POsdWUTPcDM7wH4TNW2Of23YnovM0Enae9wmxZ0YiLSIi6JjQMzPw/gO1U5Ua77qf1Ko0GngvfkRpfVyowl6dJRIhLifMtS2QPMLCEXP6kuc2HHWfzearLRoFOJjpVQoXcTnZeWE1H95LqQmeVDQsnIvbXfbJxcIEHT5oFOWQvnRpWJb+m6v5eItKTdyfVZcs9nZkHLROpJabYbUdjdfQiijp+xH89goFNwjkgU798HwTlzIPrUGRzqITwYZoJOuR59EhH1GuuGoisRifSeZansAQt0SmUHJ7N6Zh4A4F1VNS7lOjlqJuhEhZqAKn+u88JKIro/mS6yTvfDA8wsL4OPVUVt1/5A9GlH9LKhoFOWrD2QJUxLezCBiLTqJjr3qEAn+epzIgkfdVuPV/pWQN6CroikNUtP4bnmnqpyfvjfq8jmqx0QHKwU0MOR/dfxQDmJzHbZnRUiMX29B+omhFIhGRmxZeaiAJTqZEePXEL5Ml8bCzr1+6IBnnhZmzPcjYhk590yywNODzCzvMjlhe5lcz/bhmk9HeGmXpxM9udEUviYnOclg9NJ6pD0OkmzU5kwwSd1mJl5KIDuqvOXDdyO33ttDrzfacjpVPHJO/Dg6Jq67s8nIq0ERlJ9Zp3n7QFmFnDvsMo3kqY5s/pYRF8UmXrziMTl7slxZ37cP+VJ3dBed+zORiVn7JlZduaU5EjbP52H47Pl+WMe6BSWNzuqTumh6/oRIiqWHL+k5rkOBVdRgtIi09d27Me+XiPBNluGA51AjMgq96DQm10Rc/4CDr4p+ypmgk45H+6MyMZaocO3iEhUVC1LZQ9YoFMqOziZ1TPzLKGqVL5L130CPjDTcchQ0KlMV1CprjovjCKiV5LpIut0PzzAzA0ALFHOo9jziDoi62aZQ641h3N1ls6cTtLmkNAmyBquDWbaQ0SuaCQ//OH8Fosvy8zBAK4AcCJM3/bfhhd7eoa8P99yOVYvPuXnJdTFQkKCsOnKQ9o6ls49g1c6uKIepGDVOrkwYXEV93POE1GeZDUknU9m5kIAjquaceLEFZQtOdJY0KnP5/Xx9CtaxarXiEi0gy2zPOD0ADPLl9MglUvmDdyGqe+ZCzoJkbgQimssmIiSpKrgKwT3ty5/Y+NPB4wGnRoNrIL7XtOKiw0kIvkKsywNPMDMEjUr0bNetuKFeTixVA6bCToJoNtsRTeERGo5+WsQkaecbYA+ZeYvAbymOm3n4N9xdOo/RoJOodmz4b6Z7+t6e5qI9IosAfooNYozs4gkCP+Ddr124se5OD1tcYYEneStUOD5pxBR9R7s7/a2saBTjrYdkL258ltahv19IlJuCKXGnLiV67RAJ7NHn5n3ACilaqVt8bPAuXgqG0NBpyrDQQUa6ZycpLQos0fMzNYxs6SViwpQFlULo461AEeMTCWtAAAgAElEQVTvNRZ0IsqNiBzr1Hz69g4VJiIX8bYfw+DxBcXMdwLY6X7eygXHUbd5YedPV6/EoHq+5AtclC6fEzM3KBXC46415P09GDvMkzOq/oP5MGqaPXfeYQeISDiRMqwxc34ASgTv9OlrKF18hLGgU6/B9fDM6/fqfP8mEWlD6jPsgFkNT5YHmFlW5ENUlSwYvB1T3vnXecgkTidp1NCbnRCs5y0KJSIXAV0AXmJmedApIxVGVf8dRzecNxp06jyvMUo0KKjr8eNE9HMA7rCKJsMDzCzpdS5mY7e6dozeiP+GrDEWdJKmVv+mA/LXKqHzQLIjMZhZpMX+p7rA7i8W4/AkwbTMi3QKzpoFNeZp5YsvE5FekSUZ8yklT2XmDgB+09XJsbHY+96XuL73MMgNGPVIt3N7KcSVSbAH4EVT4p6q5+PcROtynquIYCL7b0FhYSj6wTs43FuyKcyMdMresg1ytNJu9n5IRE4+15Qce6suTw9YoJO5M4KZJehCgi8kCMPLbNMbATHxjC5mgk5B9ecD2SSJRmm1icgzjcjc4cjwLWPmVQCU6g0xZ/sg9sqvxoJO4vzw7H8gKEgLswSseJoQdGoLwIkoXbti/4YKj3TxLi347QjefkIWrsmzFh2LYciPNbSVtKy4Bgd2iySly1p1LoSB4zyirjYRkTbUJnktTJuzmTk3gHOqq507dx0li35pLOj07md18UJ3rTDN/4hI0oYsszzg9AAzCzGJMtl84dAdmPy/jc6ypoFOQ651REhW5TpE2hxGRAGn/jCzSIJeVG0lSErUR7mnIepqjNGg02uHOiA8nzY6JUkKF9YtkzQPMLMk4CvTms9sOIElj4h4m5mRTtLjMi/Xwp1dtepak4lIKyHpj8d8feztHbUUByfIWtw80CkoKAg1/9DiAVFEpL0B/fFLWpVhZgGgH9Vd78ah49jTYxgQ7ZCSloJ+AkdxRRNy4/p5bkqATnL9rGVK4caevcaCTpHNWiBne+0tZEWlptGNYIFOaeToJFyGmWUnXcQPvO36adhmP+gGdhsIOoVEIKiJ4BzKqHx5ueXMyDzISRjSdD2FmQcCeEfViNirMxFzpofRoFNY+CCEhsp+kdIGEZGS+0x3QkLQSeK3+/saobZVFmHPNvlGSp5161UOr/S5W1lJbCyjUoR3GuSjLxVF7y/Kup+zjIgkZzLDGjPLDqXSoRcv3EDxwl8YCzr1+LQOXvpfNZ3v3yEi2VW2zPKA0wPM/KbQI6lcsvDzHZj8trmg0+CrHRGaTQs6ZSUiIcwJyJhZkHclin9+/1UMKWNXIAmYyyqNOJ0iC2fFK3vb6/os/shORG5fkAG5xyocoAeYWVTMlDK2tmgbZlT9HrHXXcNhZyJLCEK5fnMxlbGDhNzVoIQf+N5/q+uJm8+eKw/n3xLlJNFOGjtGRNrtW39c5YvYc/+Yldg/ZoWRoJO4S0AnCtLqFSQ5vdcfv6VUGWbOBUByqJUpoHKdM7OW4sS4eM6UjAU6uR7WZkY6RTZsgpydntAN53Ai0rLVp9QcsOoBLNDJ3FnAzHKD/KhqIZ9YA17+mtmgU+57EVRjvM7BRotOmDsrkt4yZm4DwO2F5qqLY44i6mhDo0Gn0LDOCMuqFByXjgRMSp8QdJoAQMvkefb0TdQrNjvp3nc7s/+Y+9D2CXUY/dlTUahXfKXXdV5893a88eEd7r/PIiKJzsqwxswRjlBOrz5cvRKFIvmHGQs6df+wFrq9p5VT7ElESpWyDDtYVsOT7QFfSkaLhu/EL2+5NphMi3QadPlhZNGobUpAKBEJ2XFAxszPAHDopnqeunPeMUxoIx/B5oJOdzQthI4zG+r6nOEjUQMaTAMKO0ibRQZMyZ2z9PGZOL32qLOlpoFOIRFZ0GzlK1rCfgAliMgz7z4AvzOzpNYpN0MOTliDvaNks8u8SCd5Fkp6XVBWJTWEeCBJz58AXJdiRZlZJAp/1xJFMGN/31G4ukVoVSzQyV0hy/lOdIvocgeGXf6S//OMwpBzI+rWR67H5ZWjtNFEpJUqSrEJYFVkgU4GzwFmli/snqom8u5fwBuHGg06UfFOoPLaVOwZRKTdJTR4WDJs05hZ1mKyJlOGnkUdrQ+OPeZ815lEJC6NCgoug/DIBTr/33BEzvmd5ZEQdFovfN262n/+eg8+fcvFuZKcWfD9gnqo2UDNffnPXxfwVGPv6Mbun5bCc297AFU/EtFTyWlHep/ryB9Wfqxevx6DQnmGGgs6vdm3Fl7tqQWd+hDRJ+ntX+v6ZnmAmYXEV8h8vWzRFzvxy5vmgk4DLz2MMLdU4wQdiCAiz3xgP1zvi2Nm+eAdWPi+nVjd1Einmm+XQ/2PtRnO44moix9usIqkoAd8Ke9sGbYW20fJa96xxjEs0klaJQp2omSnsY5EpOUFSsyNvkDvw7+sw+7hfxgLOgmReEh24SVVWi4iSn4IemIOTKHjzCx8j6/rqos+ewF73hqM2CvXMlR6nethbWakU3jN2sj9tFK8UZo+joi0iFQKDb1VjTxhmIX4S4kMRC2bgKjVvzhf+nGPaPfndIIoUXv6afwDXf7rAs1dz3lXNKt9jrr97YyKVqWKJQDgg0MR1lX7AXqdiMIz+gAzs+Sgt1P1g9f3B++bbjbodHcfULGOumGweNvSYYIy8xYAytSu6DPdYbvmCOYht7jz+Jva7X7nhL95fBiw/c7XfCz4OuZ8arip6LkvEiOy/wOinDrP3UdErkVlIv510SNyXHcuAYjUnVO/xBycOSnAVvJt5oZmKF1ezX057otDGPyuY5fL7VJ9vyqLTs97RNePICLtwiX5rUz9GphZCLOU6SdRUbHIn3OIsaDTa71q4I0PtFLp/Yjow9T3oHWFjOQBZhapVqWq4R8jdmHS66IeZTfTIp0GXOiArDlCde6WNDIhnwzImFmkxB9UnTT12bXYMGG/whcq/7hqcC1S431oXzi6pzS5L1I9/Oy+g+42EF7vP8dCt/XYWij/yO26Plu8bgHNhpQp7Esh8uTKw1j+jCta2bRIJ/FAxT5NUPxhD8EQd8cEzCHgfjIzyxe3UgP4yNQN2DV4obGgU9UpPZAlr1DAKa0QEZ1MmRmU+rU4VH3kYV9Od7ULy9bjyBcTLdDJLWIpuZFO2arehzzPa9XSfyWizqk/+tYVLNDJ3DnAzCKmJaJaXmb78wXgzL9Gg05BNScAubQbgR2IaJq53s+cLWNm4dlURpHGXv4ZMef7Ohf1pkU6yYdY1vCxCAmppxucbkSk5BFVneAOOsmXg/0LR2FHDlzFA3fNT7EZsexAK+QrJCIB3vZci41Ys+S814HBE+7Gg508VJI+IaI+KdaodKjIkQ6hlFoXbqs8kYOMBZ0ktU5S7DT2MRF9kA4utS5psAeYuSuAUaom/jlyNya+6haF4VaIHBBUwBE/jjq8gRjnMz7uf1T1Jvz9s3MPIVsubXqLkDMKaB+QMbM8c5Wozde1FuHIOrvGQMD9du5eytmpBzo9u74F8pcXmhalNSOiRQE5xCqcbA8wszyUhUnUy2KuRmNG1THgWPc5YQ6nkzS4WPsKqNSvmc4PS4hIqwWdmPOY+WmJ6FCVOz5nM7Z/Ihiwmel1VSa+hbDCojuitNuJ6GBi/TfpODNLVL0wt2uR/EODx+HSmk0uNTu3B2Gi5N+OB6dTCc/HuYnW5Vop25/FCXaYPYJPHFEpXuVE0S7BeR5VuUezeGwSuCJQkgs6Za1UGXm7Cq2i0mYSkTLCw6R5kxnaYoFOZo4iM4sgg2weutSz3Jpqm9EYiLpkLuhEhKDGfwEhwtqitDJE5B3RYeZwZJpWMbMoCouysJdx9C5EHW9p/93ISCcgS1h3ZAnTblaMJaJn/R0sd9BJdttlxaW0L/ttxegB2/2tN9Fy6862Q7iCH4UZqJx9KWJivHGY0bPuQd1med3r7kFESvn1RBtgUAFmjpXUSVWTcoUP9EjNT/jxbV+nxP8a/yz0/Ns+yL7LuJdwRjV41euqRcq83KMa/vdJHZ0n+xNRL4PcbDXFAA/4Utda8vVu/NTNXNCp/5mHEJ5HCzrlJqILgbjYwecm2rse3yxxtzQDH+eeipsOBVETQaeQsCB0P9URQaFacuMMFX0RyNiZXJaZZZLKro0y1eH31r/i4o6z9reCrw/dBB++nuTf3kphKUEkLm3KUTYf7p+szZoXYFfuNeVGTWLjwswi3fWLqtyJhVuxre8sY0GnyuNeR7bi+XRdLEtEuxLrv2nHfRG7S1tjL1/F7rcGIfa8I3PQAp3sQ5hETqew8ncj32s9dNNgIRE1N22OZMb2WKCTmaPKzBUBbFa27sZZ2GY5bg83EFq9Y6lRtVOkNSa8nxMC2s62eISbe6dQxp0XfhuC6mk/4wVMk83RJL07zRyxjNEqZhZeoAPq1tpw80hVwHbFWNApOKQJsoUrA8SlS/8RkTY0PWGf3UEnLcGmzcaommc6om6k3FzdfLUDgoO9vrVw5VIMahRYrhybicuqonINj7zCF4nou4wx7fStZGYh4VLu9uXNPhixMTbnc8gk0OmF7lXx7md1dR2z5Hcz+sRMhfb7Sm9Z+s0e/Nh1ndc7Nm6NbUCk06en2yMir1aZPA8ReYdn+vAhM4v0o6vDbmUvHLqGwSVne/I6OI57rD0S/Gb3lQvGspdNnUinQvfkRpfV2m+Uk0RUKBWmkFWlHx5g5mUAlPHQ//RZhn2/bLWvdQ0EnSiY8MCqVxGcVRsAU46IdvjhBq8izCyRHMLZ4WWnluzElvcl88DMSKdK33ZDRGntLVWJiJSqhUnxU1qdw8wiBypqCdqQ6Ssbd+Dgp6PtSLwFOtmHJomgU5YydyJ/dyVHstSa4dWg02reJvc6FuiUXA+mzvm+NiX41Drw0m6O+y/++hpwKQGJv+sDzptLK+H9nBzQiQo2Bt37uc45a4hI+5xNHY9atTpnCvMRAEr13ehTT8N2Y5WxoBOoICKzK4PnpXsSNCNg5lV/RtsddPoegDJEasfmC+hQXQg2U8ZCQoKw6cpDysp2bbmC9tXWKo/N2lgDpcp5hA0+QkSTU6ZV6VcLMwuRuDLXsECuIYi6GWsk6PTsG1XQc9D9OscNISLtllr6edu6cnp6gJmfB6AEipd9uwcTXjIXdPrkZHtE5teCTvmIyB4+4qcx86MAflYV37XwOMY/uNxo0KniEyXR8lstp9siItLmSPnpIqtYEj3AzAMAvKs6/cC0nVj37mL7WtdA0ElAn9rjOyN3ZeX6TJr9FBEpJa0TcxcztwAwT1XuzF97sPntKcaCThVHvojIcrfpulidiJQAdmI+Se/jzFwawEZffKLHv52Ccwv/skCn+MFKKuh0++3I/24/3ZD/TUTaB3p6z5PMdH0LdDJzNJlZ6Fo+UrWO90wGb3AInxoa6USlXwaVFgYLpX1LRC+Z6fnM3ypmlsXFw6qexlwcjtiLI40FnQQqFdCJyIPeyL0r9YjILrWdiLmDTgJjKVHQ3i+ux/QJmsiwxK6gOF66fE7M3NBUeeasn07g/ee3KY8t2V8HBQp7fPQ9QEQivZuhjZkl7FGZhCvqdTeuxxgJOnV5tTJ6D62v8/0wIuqeoQfGanyKe4CZnwMwRlXxsu/2YsKLLsDZM6UsPknUdaZfET+O4t7RP/YDgdTxyYl2iCyg5qEDkJ+IRBbVb/OVWrJqxC7MfXOj0aBTk0FVUO3Vsrr+Diaid/x2hlUwRT3AzG0BzFBVenn/BSxoZsc6TQWd7n6nIW5/vIrOJ0kWEGFm4YOyI24J7Nza/fj3dcm8MzPS6e7hzyJHJS1pf10i+itFJ1EaVsbM8jH0je6StptR2Pe/Ibh5/JSzSKI8TI4HvMXp5HrXhRYtigK9RRFeaf8S0b1pOOy37KUs0MnMoWdm4fsT3j8vs20cAuz+1XUzxf2fYZFOVYaDCjTUOfcVIlLyqZo5GpmrVcws38NDlXPr+jJEn37eaNBJ0utCQproBuVtItKG2Lmf5A46CWOtF0tlTLQN9+acBlvKZdahRcdiGPJjDWXj339uG2ZNPKE8tv5sfWSLkGhsp9Ukor8z+tRkZuGCUeoRFi0wDFcvRxkJOj3Z9R70Hd5A5/4kfxhk9PG02q/3ADOLJPMPqhIrvt+Lcc+bCzp9fKwdsmvEDwAUJCLXF5Efk4CZxwLooio6562NWP3lLqNBp85zGuL2Rtp0nyRHo/jhOqtIIh5gZtmSUr9IGZhV4wfcPH/DWNCpaMtyqNxfKeooPV9NRLWTMgmYWUgIV6rOvfDvYWx4Wbg+zQSdyg9+GjmrltJ1uwkRKcG0pPgprc9xCKqIrKKDUdW7Bdd3H8T+3l+AY+2LUQt0svvIxbWmmLce6YhASMECKNhvkG54dxLRXWk99rfi9SzQycxRZ2bhdlGmb9hWvAUcd7w6DI10Cqo3BwgvpnPu/USkfPeZORqZq1XMLGsW9caQ7SJuHrkvLm3aRPU6aZMQiYeFaeNIJhHRY/6MmD24nrkIgKOqE9YtP40uzYQeIuWsW69yeKXP3coKaxdejovnY7yOBYcQNl1u6Kn+ASSZ2yHlepP8mphZ0nLyqGoqXmg4Ll28aSTo9NiLFfHRCK2Q0Cgi0tLdJ99rVg0Z0QPMLCCLgC1etnLsPox91oUhmxbp9OGRtshZJJvO7YWJSP2RrznD1wJnQpsV2Dn3mNGg0yt72iG73h/3EtG/GXGOZpY2M/NeAHco77UX5+H4kgPGgk6RJfOg/gzBp5Um6ejCIRAd6Fg5FNNcagVuFVzaegzrnxtvLOh016ePI3ctbWRhSyJSpg0G6qP0Ks/MgmALiW9+XRtOTV6A05MXxB22QCe7lwIBnYLz5EahT4fp3HuQiLShdOk1LzLjdS3QycxRZWb5DpbvYS+Lnd8RdNmR8WMi6BQShqAmawBSCrsIbiACHA5FBjP9n5lbxcySJiEBJkqOjqjjD4Bj9hkLOoWE3o9s2ZTCvzJse4iojD/jFw86ScyUUtr6pdYrsXJRQN9SiV63/5j70PYJIXP3tKibElW1VHl+rjyh+OuYFwAd8Ideoo1LhwLMfBqAUpamZNEvcf7cdSNBp87PV8AnIxvrPPYNEWmTi9PBzdYlDfCAL8ly40Gnw22Rs6gWdCpCRMcDcbGvBc6wu+fjzA6XNK9p6nVhOUPx1vGHFbp7cR6QUIRIIhJwwLJ08gAzS9iOSPV62fav/8GWz/82FnSSdXPT5a8iNLuWQy1JoCYzVxC1FZVPruw+hbVPCrWlmZFOd/brjLz1yutm00NEpCRIT6fpl6TL+koLlQolykminSTqyQKd7C4OBHQKyh6JwoO+0o3NCSIqnKSBs04KyAMW6BSQu9KkMDOL2qtQnXgrXLENsVPvB9lE88m9hEHpdTnKIqiOluL4KBFpCQHTxMHWRSTAZw0AZZpXzNn3EHttqrGgEwXlQmSk7Nd53x6ORZNQjCTKaxsPOr0O4IuEc+La1Rjcl1dJC5Gs6fP9gnqo2aCAVx1HD1xHs7tWK+u+rWQ2LNzuRTkVnhk+bJhZUD0lQ1fp4iNw5vQ1I0Gnjs/cjc++0eZ4fkdELyZrolgnZzoPMPOTACaoOvbX+P34oYs8kxO81w1Rr+t3sA1yFVOq0EuDbyMiZbSoqq/MLOiVqD14PcHZxuibfSpib8QaG+lUpHpePLVMyxO+l4iEHNiydPQAM0ukqfIL89Sao1j25ExzQScCaozuiLw1ius8mCTlWmaW3bhdqkqvHjiLvzt/ayzoVKbnw8jXRKtM/CgRCSFVhjdfacfSuagTZ7D3f4PBN254PT3JXZLc8XFoBqeTt4JovAKd8wXgi9TfUchV1qWCFQjoRNnCUORzrfT1BSLyotjI8BPKwA5YoJN5g+JrQwLXTiB2TmvXYs3ASCcq0hx0z0CdY/8gIjWRsnlDkWlbxMwSZvqmqoOxV35FzPnexoJOMvkjIpYiKEibvtmMiJTBS+79jQedvgbwckJHLJpxFG92VoNAyZkVMzc0Q+nyObyqWD7/LLq236Ssulzl7PhtzX3ux6KJKEty2mHKuexDSrFsyZE4eeKKkaBTh6fKY+B32ufYWCJSqiGa4nerHWnvAWaWyAuJwPCyVT8ewPdPuZ43pqXX9T3QBrmLa0GnYkQkkqh+GTNLfvEWVeGLh69h4O2z7fd8wo8Nf8nPPc7z/uBx/9Dx8LO7KlJ848ibcL3iU3eg5Wg1Lx+AOUTU2i9HWIVSzQPMLEzc/6guEHM9GjPu/R52skb9B6z7B63r/+01JvzA9/5bSiWce4qPb3CCtHn732XfuB+lnqmu80+SNjWYWVCsg6pKbxy/iFXthWfVzEinUj3aoUALLbn6M0SkjX1PtUmWChUzc6RDzU4LXJ9bsBInxkyxQKcAI50oJAhFRigpFWUkbxCRNpQ3FYb6lq3SAp3MG3pfUZZ86h/Ylr5sNuhUphuotFaczuLYNWDKMXMnAA42es8GcfQuRJ1oaTTolC3blwgJ0dIu9iKi/om5OR50EtKmegkLt6+2CLu2pHwK6LIDrZBPQcg7rPdejBmiXA+iev3cGLvQQ1jjNBF5h0sl1mMDjzOzdFq5pVuu9CgcP3rZSNCp3eN3YcgPD+g8OoGIlCoQBg6B1aQ08gAzC9ncRNXlVv90AGOeNBd0+mBfa+S5XSkyKd0pQUSH/HUjM7cBMFNVft/SUxjTeInRoFODT+5Bzbe1qT6Wcp2/EyEVyzFzCIDzOin6RW0m4+IOEVw0E3Qq1KQMqgyR20RpSVLaYmZZM5xU1XjzzBX81WqEsaDTHW+2QsE2WhDuZSLShrCk4jRLlaodhO+yLvVQjnFejBmHPvsWVzZ6Kh1bkU72XQn7RoJn6o99E4NR9KuxQJCW9yWYvJyYKkN8S1dqgU7mDb8vdTHeNxO29Z+YDTrdOxhUSBt9binXGTDlmFnChDTfCTbcPFoNbLtsb6lCWpsT/uaxY+wgIddwccSt8nzwdNiPuzbcnO4ixwqRgCxZnkdY2Ps6T84govaJuTkedBLVJQ/yxvNnbqLubSImkvK27mw7hEfIetjT2tz7N/Zul4wTb2vcJj++nFzR/YDfxFUp34OUrZGZ9wEoqaq1QtmvceTQJSNBp9aPlMWwCc11zphIRE+krKes2jK6B5i5M4BJqn6s+fkgvnt8lfuzzu3/7U/LgLmNHDUkK2rIUUefPa2Q9w7ZhFdaSSJysEwmPkrM/BYApcTo+h/2YdoL64wGnTr8Vg9lWhbVdfQ5ItJupyfuHatESnmAmZcAUEqMbui7HPsmSbCdmaBTtkI50HDBCzpXiNpIjkDT65lZVGKFzNPLoi9dx4pmw40FnW7v1hyFH9aK9r1BRF+m1LwxoR5mllyRd7QT4NxF7P3fQMRedq0ZLdApcdCpyPBvQVm0XGnZiOiGCeOfmdtggU7mjS4zjwTQTdUy2+aR4B3jjAadgur+BmTXcjk3IiJZC1iWzh5g5sNCx6Fcg5zugtgbDoE7A0Gn4ODqCA9Xfr5Jd/ziDSNmFgJrIbL2sF+/3YuPXt+YKsOz+WoHBAd7UpnYYhkVI/T3RNsnCqP/mHLu7fmHiKqlSgPTuFJm3g1AGUpe+e7ROLDvgpGg04MPl8GXE7Wy1r8Q0aNp7ErrcoZ7gJkfAaDkHvl70kF8+5i5oFPv3a2Qr5QWdLqDiPb7635mFq4dpbrj7702Y+mA7UaDTi/91wq5S2fXdbc2EaV8Xra/zrXKOT3AzBLurNyaOjhjJ9a9s9hY0Ek60fiPlxGWTxtdGPA8cyjIKAnuY29EY1mDIcaCTsVfaIqijyrVvMVV7xLRoMw09ZlZkBGRM71H16/Lazfj8GAhf7ebBTolDjoVHjwSQRHa95goXClB2cw0t9K7LxbolN4j4H19ZhZZTGXqhm3V++Ajf5gLOlEQgpqtAYK0YHKmEN0yb9YE3iJmngLgYdWZMRe/QMwlBw2ngaATUTgiI0WUWh2ADKAoER3z5RUBnSStTsKYPax+iTk4czLlNzxCQoKw6cpDXm06ezoK9Yqt1Lb1iVduw/tD73Q/vpiItCzWgU+F9DuDmXcAUGohV630HfbuPmck6NS8fWl89Ys2v3MKEUn+qmWWB5weYOaOAJQSG2t/PYTRnR0ov1dUU/pHOvXa2RL5y2iBltJEJBL1fhkzzwegDBOc1HkV/pty2FjQKThLEN4+2wlBIUoVC+l/HiKStC7L0tkDzCzcWrNUzbhy6CIWNJFMVzMjnaTN1Ua0R4H779B5MeDoHua4APVYHYH/ktoDjAWdij3dELc93VDniw+I6ON0nm4pfnlmlhxe4SUTuWmlHR3xIy4uF1Udk0EnaV0C7jJHKkNaEolL+kSh/sMRnEvLF259nKb4LPau0AKd0sDJAV7C1+a/7fenwBccG4FxD5r4yg1RrwsvjqD62swkSyAgwLmQmsV9pXHabixH1Onn7Jc3EHSSZkVELEBQkDairi0RKdeb8T4V0EkIxIVI3GnHDl1D0zvnpYrfS5fPiZkbvMmnN6y6iCcbKTlP49rRtVdJvNrHIwNtGhF1SJVGpnGlzCw5DkIs7GXV7x2DXTvOGgk6NW1TCl9PaaXzVqYZnzSeDpn6csws9+xvqk6um3II33QyF3Tqub0lCpTVgk53EpFELPplvhY4I6v/jqP/nDcWdMp/d048t14b4WjJbvs1A9KmkCOSWdLnlQjhnNrjcOOMe3qS22I6AUlxWhOJS0vKvFwLZV7WppT9RESihhmQMfNNAEoREgGdOI5cPUHEiONv139cHxsJ+XNcqbwO0nTnSf6Bey5OHke3iOMGr+hj9VD8ee0+26dE1DsgR2SQwszcA4A2ist27Tr2vj0Q0WfOGxzpJM42A3Qq+OFghOTX0qEGlCaeQaaQcc20QCezhoSZJXTjmu69EDutMRDjojkxDXSiAvVBVbXZ1auJSPsSNWskMulx47cAACAASURBVH9rmLkWAFdKh3uXbZdw46gIptmMBZ2yZh2E0FAt9PIxEX3gaxQFdBLujWfcC436ZBtGfuJJ0JhSU6FFx2IY8qO36tH4Lw9j0Dv6b7Z3BpbG0294cG1nGnU0ZhbJPqUWcq1qP2D71tNGgk6NWt6Bb6dpRapmElG7lJo3Vj2ZwwPMLGGOU1W9Wf/bYXzd0RXtaJp6Xc9tD6LAXd6qm46+lCUipRR7wr4mtsD5ON90XD8fZSzodFf7Ymj3c13dhFxCRI0yx2zNHL3wBXCu6joPxxa7skITyq+np3qdeF+inCTaSWM7ieiuQEeJmS8BUKLHyxoOQez1KCNBJ+FzEl4njQ0hIgFnMp0xs7Be/wFAG+Z1bfteHOg7AiSLdXeLI9X2JkeN+83tBZPwb6nCI1XPLbLBnR8w7lIOUNB5WTtTqsfz237MDNCpQJ/+CC2s5eMrR0QSeW9ZKnrAAp1S0blJqJqZJaJBuHW9LeoiYqc39bzPDYt0opJdQHcJTajSfiAiR/hMEpxjnZKiHnCkjYtCmzIX8uaJ5uDovcaCTqFZnkTWsH46nywgoha+HCagk5DflogvxDZGtXwzceOa8HSmvHXtWQ6vfuAd1PN8y3+xevE57QU/+uYudOhSxP34cCLS3mUp3/LUq5GZJcRLqYVct8ZYbNl8ykjQqUHz2zFmZludY+YSkTYMKvW8adVssgeYWYDI6ao2/jPtMEZ1MBd0eu+/Fih0t/AQK608EW33x/e+FjjXz0Xh4/x29ySL/NyxKHJGYXhErbh9bzmVjuwtd//Qck/7cI/0rfN+Bdz/gYeog3u3vyYiJRmnP76xyqS8B5h5AgBlRNCO0RuwZaibYqT7YtqASKcsecLR5M+uOqcIwiCpnAFJ7DKzl3BK/AVWPDAc0Rdlw9u8SCdRrhMFO419RUSvpfzsMaNGZpY16mYhj9e16OT46Tg3NwEvqAU6Od1lf58wCrz3IUKL365zYxUiSh0yVzOmkhGtsEAnI4bB2QhmlhDSRapW8bmtsC16xmzQqeKHoNu0e/zvENFgszx+a7eGmWXRVVPlhehz7yH26lRjQafgkHsQnm2abgBFDrmALwVUAZ1k4eZcat68EYthvbdg2vj9uHo55YGnT7+thnZPeb/w7olcipiYBLtUbt0a9nMFNHvIIyT4QyLSwm0ZaUoz81oAElPnZfVrj8emjSeMBJ3qNimOcXO1u9CJIp4ZaYystqaMB5hZNNBnqmrbMOMIRrZf4blIdvxFjjsgPdXr3t3cAoUraEGnu4nIr/BQZm7s2Ln3csORdecwqqZ97WMq6NRmXG2Uf8S5T5GwDwHz7KTMzLJq0XmAmQW1GaU6fmrVESzv4rodTYt0kjY3nP8CshXWYg2NiejPQEafmUWyWKSLveyvViNw84xLstgdtI1/CSvT6dwiZ1Irva5Aiyoo1UP7YfEdEb0YiB8yWllmfhrAOO08j47G/veG4Obh464iFujk+T4lRv63eyNLKS0nR8Dk/BltHpnQXgt0MmEUXG1g5pcAfKNqFR9aCNvqPkaDTkG1JgC5tHoLbYgodaTozRrGDNMaZhblamXQTOyVnxF9vq+xoBMoC7JHyv5PqM7fpYhIHTUYt+/B7CIacKvi8oVoTP5+HyaO2oOTR5ViL0ka4O/n10PNhp755Fcvx6J6fi8uc4/6x8yrjFqN8rj/9hYRib5xhjdmXgPAO+cQQKP7J2DD+uNGgk51GhXH+Pla0GkRETXL8INjdSBFPeCL2HjjzCP4qp3BoNOm5ihcMZfOHxWIaKs/zvK1wNn86yH88pg98sRU0OmZNc1R8B4tEW1TIpJUGMsM8QAzSxStkjAx+nIUZlb7zsklbiLoVGVoGxRqrP1IDli1jZn3ACilGp5V7UfhxnGHeJczCtAzPSu9QKd8TSqhTE+l6I10ZQIRCSiTqY2ZRYRCxCiUduPAURzoOQQcI1zx8dFqVnqd633CyPfGuwgrK/zsSmtIREsz9SQyoHMW6GTAILg1gZmFM06ZnszbfoDtv2/MBp2arABCtRszAYncmDUymbM1zNwZwCRV72xR/yHq5EMGg05AePhMBAdV0A3OI0SkFIuKew8xs4QzafXvYqJtmP/bEYz/Yhe2/5t8JdUZG5qhTHnPm2P31qtoV1WUcfX268pqqFDN47xniWhsZpiSzCw5RXVUfWnW8CesXXPUSNCpRr3bMHGRllDsTyKSiA7LLA84PcDMInc4R+WSf2cfxYg2y52HTON0emdjcxS5Rws63UNEAv8nasw8EMA7qoJL+m/Doj7/xR0yEXQKCiJ0P90RoeHaV0YxIjqSqBOsAmnmAWaWLSnhMVIqgC1sNhGXD9jf7SaCTqWerY6yr9+v89dvRKQFIVQn+RLu+Lvzt7h6QCLEzUuvy1uvPO7sJ2tVpU0mokfSbFKl04UcxPjygCyka8LZ6YtwapJjY9+KdPJ8nxIjb7fuyFpBGxXxIBGJsqplqegBC3RKRecmoWpmFp5Rb1l1oXRe+xF4/xxzQaewfAhqtFjXa5GgjyQiBwqfBOdYp6S4B5hZNr1k88vbOAo3jlYGEO1ch8QXitPedaxNPP4b9xvb2Qs16SC+jslp9uPeGzRSn8e5BGQN+xihoY/p/OKTX1JAJ/lA0LIKutf699JTGP/FbixfcBzq+KjEx2bpgVbIX8hz7Tt70gm894zvzJS5/9XE7WXC3S/QgYi0iYWJt8ScEswsYV71VC1q3ngi1qw6YiTodF/dopi0WLvzuoyIGpjjZaslJniAmUX2bK6qLZvmHMWXrc0FnXr88wCK3quN8KlMRCIIkKj5WuD89uxabBhvJ3Y2EXTKVSICXXdIhqTSJC8pp6987kSdYxVIFQ/4iqZd+/YiHJpt58A3EXTKV6M4qo/W4kp7iah0IE7zxaG49snvcWX3SXt1hkU65a5VFnd9+riuq7eMcAczSwT1Ap0ioyxOD344Ate27XGMoRXp5HqfMPK88Bqy3VtNN4/aE9GMQO4nq2zgHrBAp8B9lppn+BJzsv35Ivj0v8aCTpT3PlD1MTr3bCYiLcKcmj616tZ7gDkOPjoNIK+qlEQ62aLtm8/uIJIpoFNoaCdkDftM18HFRKSV2RXQSchvnQowVy5FIzKHNlcv7iKH9l7Bz1/vxZQf9uHGtcAA1PVn2yFbRIhHY3u/uB3TJ7jl4Su6svxQXeQt4KFyHDCXg6k3ATMLTK1UfGr5wCT8tfyQkaBTlVqFMXlpJ51bVxKRdnva1LGw2pW6HmBmkV9S7qRunncMX7R0pdmaFun09rpmKFbVI8XX3Vl+E7Ay8wYA96o8/V3DP7F/ubyLzASdSj1QGJ1maLHkdURUPXVnkFV7UjzAzCMAvKo6d/e4TdjU307gbyLolCVHGJose9VzB8/VEUEUcgdCJs7MfwFQSkivf248Lm096lzsmcTplLNqKZQfrM2gW0hEWmm7pMwZk89h5q8BvKxrY/TJs9j3zgDYbty01OscToonEs/d5WWEVxfVbqU9RkTKtA+T50NGa5sFOpk1Yr4UTWNntQSunzYXdCreCXR3L51Db4kIWLNmk3+tYeaFAJQUNMLpFHv1Z+c6JL5GU0CnoKDyiAjX0oSdJaJ8Oi8I6LQOgHPb493n/8KRg1fRe2g1lKuk/cCKq+/cmZuYPu4Afhq5B6eO+8f79N+1DpAUDXerU3QFLpx1hJJpWrrxYgNkCRPlXKdVIyIlT4V/Q25OKWb+HUBTVYvaPPgLli85aCTodE/1Qpi6QhvRv5qIlAt7czxvtSStPeDYpZaHrZf9t+A4hrdw0UkYBzqtbYZi1bTPRL+fR8ws+TvKHY6BJWbj4hG7epaJkU7VXyuLxoOUQpvS5FuCVyat75mUuB4zPwVgvKqusxuOY0lne9CwiaCTtKnBnOeRraiWxL8+EblCJBNxGDML8XhDVbENXX/ChY3CM25epFOOSrfj7uHP6nq3lIiUfUqJ+WNaHcwcAUBU1rRkXxcWr8bxbydZoJNj8Jyg0xPPIrx2fd2QZhraCtPmrHt7LNDJnNFhZglfV0unx95E7G+ShMLmgk7l3wOVeFTn0EwjuGXOjEmZljDzJwCUaKGo10Wff8+5Dom/oimgk5CIZ4+USCxtgFIJInIspDz9JaCTxwLswzf+xk/f7IwrVbhYBHoPuQ+NWxdDcLAnUOReTdRNGxZMPYzvh+zEnm1CHaG2kJAgbLrimTYr596b0zdvoYBNAjolsDJEpM6JTJk5kWa1MLOEij+gumD71pOx5I/9RoJOFasWxPRVWo6JtUSkJEdPM8daFzLOA8ws4KqArF62ZeFxDGtuLujUfU1TFK+uxIqkL/cR0frEHM7MkiN8VVUuNtqGvhG/wRZrTwcxEXRqMbI6Kj+r5GCWJr9PRAMS84F1PO09wMzlAChz2GOvx2BGle/AsTZjQSchEy/YSIsvBKSY6Ot9++/rv+DcWofwimHpdZHlbkPFkVqBultuk4eZqwIQ1QXtyvfI5z/gyt+CTXmmKZCb2qD9kHxUet6XFM9v4XEuezyX7fU6fos/Pa4eRTn5zWMnxe0577yGS9fHAwB2nOc83a1tCYFij7RQt+vFg065HnkSEfW12Q9diUip4pX2T63Me0ULdDJnbJm5EgA1NcLlQ4id56AQcb/PnfdVgudGYr8rnyluXDoJnlNOjh333x3Pl/hnGlUfDcpbU+fQzkT0qznetloS7wFmFina6SqPcPRO3DzZyuu9ZQ7oJGTisxEcpBWkaEtEs1R9E9BJDrSOPzik9waMHrzFo2x4ZAh6DroP7R6/A2FZtQSycTxPa5acwk8jd2PZPG/ep9Llc2LmBs+AnmMHb6Bp2VU+Z6Kk1Ul6XQIrQET2PJQMbswsxMpCsOxlD7ebgj8W7jMSdCpfOT9m/a0lE/uHiLTEARl8yKzmJ9EDzCzk8kp1s62LTuDzZkucNZsW6fTW6qYoUUMLOlUnIoka9WnMXBbADlWhCwevYtAdLo51E0GnJxc3wW218+v62I6IZibmA+t42nuAmSVM+DwApcTNota/4OLOs8aCTqVfrIkyXZVaG+LMsUSkDQFK6G1mFs6atqpR2Py/KTizcrf9kGGgU0SpQqj0XTfd5NlARALC3FLGzB8B6KPrdOylK9j/v/6IuXjZA1S6lUGnnA91RmSTFjqXZRpVaJNvBAt0Mmd0fInb8Mn1sC11PHMNBZ2CGi4Csnoqwrt512+BG3NG5NZoCTMLl7ZGdCcWN47eC/B1IzmdZISyhg1EaKiW07kvEcm72csEdJoIwIkcjBrwH4b1dewMKU54/OWyeK3XPchbQCmE4zxj5+aLmDR6L2ZNPIibN+y8Ty06FsOQHz2DX1YsPIuX2/rm3xUCcSEST2BhRBSVGaYnM8uHmpKdt/PDU7Fg7h4jQae7KubDnPVaYtNNRCQU/JZZHnB6gJklBUSiK71s2+KTGNrEdcg00OnNv5rg9lraVOVaRLQmsaFmZuFuU0qNHFx1BqPvdx0yEXR64/BDCM8XpuvmXURkD5O1zDgPMLMgukpCrn96LcH+KduMBZ0K1L8DVYe31/l0IxFpcz4TnsTMsvOrJCPc0nM6Tv0pNJfmgU7ZiudD5XGv63ywjYjuNm7SpXKDHMqMsmup3eC6sn4zjgz+zgKd4uY0I0ebDsjeXCsG0ZOItAyxqTyct0z1FuhkzlAzs4SPjla1iA/Mg+3vfo73gVtEY2IRTQkjJ52qY65IRk+VsQB+d490Co1AUFOhKFRmItkcynX+cd+YMyS3TEuYWQgki6g6HHX6UdhurjcWdMoS+jTCwj7QjdV0IlKqQQroJKG0L8WfOWHkdnzcPdENe9zftAh69K+SKO/TmZM3MPm7ffhp1B480a0UuvX2XBcN77MX3w0+6HOSVaiWA7+u9FhTXCciDym7jDxLfalZPd5pGubO3m0k6FSmfF7M3/iEzvVbiKhiRh4Xq+0p7wFmlo9eVziT2yW2/3kSQxqbCzq9saIJStbRgk61iUhSPXyaL26dzVMO45fOrqhP00CnrDmz4K0THXT9E1K+cCKKScwH1vH08QAzDwLQQ3X1fZO2YEPfZcaCTtkKZUeD+drUMtl8yu7vJhQzC7eVcFx52ba+s3BioSPS27BIp7DCuVFl4lu6yROwil/6zMKUvyozixCOiDNk09V+YvTPuLDE9Xi+lSOdsrdogxyttc9xiwMm5aeoV40W6JQGTvbzEr6iJXnbWNj+E82CBGm0poBOOcsiqM5kXU/3E9EdfrrBKpYOHvAVcBJzoT9irow1FnQKDq6O8GxazQnt3BPQaQiAt+P9PXX8Hrz3ou90N/exubN8LvQbUQPV6hQAeSSse47g1csxuHQhCoWLeWJFbav8jT3blBQnzgpqNcqDMfM8gmaOE5ESHUyHeZPsSzLzFADKOLUnH52B2TN2Ggk6lSqbGws3K9fu4pNbcuc12ZMhk1fAzMJgqiRx27HkJAY3Mhd0en15Y9xRV5taVoeIEn1wMnNvAB+rhnnF0B2Y/44r6tM00KlwlTzo8peSek66s5uI7szk0zdDd4+ZOwJQrlDPbzmNxQ9NNhZ0Eo6cxkteQZZcWlyhMhH5Dpl2jB4zfwvgBdVgbv90Lo7PdlRjGOiUJW92VJ2ixAylK0eIqFiGnqDJaDwzvwbgS10VtptROPDuAESdiFcG9eRiuZU4nSKbPoic7bUCMAOI6P1kDIV1qh8esEAnP5yURkWYeSyALqrL2dYPAO+1i2x4cLcZAjpR4WagewfrPPU7EWkXbGnkXusyPjzg63sg9tpsRJ/rbizoRBSJyIh/dVF2ErqXl4iE0sHDBHTqC8ARPwjMn3oQrz/mki33d8bkyBUWp3jXqlNJhGbxUJnTVmGzMSqGK4MePM5p9lABDPu5gvtvO4hIiFEzhTHzLwCUq4AuT8zEjKk7jASdbi+dC39s1Uo47yIi4a+xzPKA0wPMfD8ApdLUzmWnMKhBgvQyx5nkuAM8U+4cawE3/6qOx60XnP/yDER2Rj37UcdrSxujVD0t6HQ/Edl1532/ZDwiS92LznlrI1Z9ucv5U7La7EE86yCsTUgq6/CJh8/cCWrjW+L4+C7fsQTaTtAKUs4nogcT6791PP08wMwlAThYsj3bYYuxYea938IWZU+Fj1PrSaBml3BPyYNoOa6sW4qA81zvejzrtV/Ls27Pv+3HGNVHd0Le6sV1DnyGiMb5411mHgHgVVXZnYMW4ug0hyiuYaBTSPZsuG+mFg84TURaYg9//JKRyzDHUazOFRYHXT+u79qPg/2GAzabF3H4LQU6NWiKnJ20EepfENGbGXkuZIS2W6CTOaPEzIsAKJn1bSu6g485lnUGcjpR6edAd2pTrkcR0SvmeNpqSUIPMLOAgiIk5mUccwA3TzQ1FnSSBkeEL0FQkHZN1pCIvAIMBHTqDmBofI+X/34Uz7VWUo74NWNEoe71D+7B4y+VRY5cWXyec/5MNOretiLReh96ujA+Hu2BMf1NRFq6/kQrNKwAM/8EQEmO9NzTszF18jYjQadiJXNiyQ7lBoF4+JYN9zdsehnVHGYWNmAlOLNrxWkMrOfiGDeN0+nVPxuhdAPtd51fsu2+RAMmdvwLW6e5eAVNA51qv3s36vcToReljSAi7erHqEl4CzeGmU8BUCKnfz78G87/d9LhHfNAp7u6N0DJJ7XUPcOJSJt75j7kCaO73Y/t/mIxDk/62/6TYaBTUNYsqDFPAiWVdpmIlCTxt8p0Z2aJfhcd5zy6Pp+eNAtnZy66pUGniDoNkOvxZ3QuGk1EL98qcya9+mmBTunlee/rMrMIuyg3yG0LHwdfiBeWMI/TiSr1A92m5Tp8m4g+N8fTVksSeoCZ5V11Rh0uxLh57D4wX3SeZpJ6nTQqW9aRCAlprhtYpSiFgE4SZi7h5nH2z6pT6NxQCbwFPGMeerIU3uhbGUWKRSjPlZS7B+5ajfNnhQ5Eb0+/URzvDCztXiBThQ364ph48dk5mDxpq5GgU5Fi2bF8j1Y06AARyc66ZZYHXA9NZgmVEeZDL9u98jQG3G8w6LS4EUo31IJODYgo0RBRZpbcHSVyM6rWIhxZe87pF9NAp5aja6DSU1qKgDeJ6AtrqpvtAWaeD0C5Stj44XLs+1m+2cXMA52KtCyPez7RBtMtJSIRKUjUmPlTAD1VBfeOWoqDExxZsoaBThQchJqLnEHpCZsfRURahv9EnZJJCjCzkJdO1XWHY2NxsM/nuLnvoE9icTnfI3LPLZ3G/bkcdx33CIi4v+33j1e5hBF9jshAZ9XuBMEJogzjF4Cusq6oQleUoOM393mbMLqVGOE16iD301p+tPFEpN1JzCTTJN27YYFO6T4E7mvSy0K4rWpR7PSmQJTjo9/ESKea34PyaDditLL15njfagkzS/S58ls56vTTsEW5WDtMA52yZHkFYVkkbklp44jIa3dDQKdHAfwcf8qO/86jdbXZKToTqtTKjz6fV0eFKt5y46Je1639Zkiqnc5e6V0S3Xp7jMkUIlKqz6Row9OoMmb+AYBy66nrC3Mx6actRoJOBYtE4q/9z+m8dJiItHF3aeRa6zKGeYCZJUJRSbi9Z9UZfFZHIp3tZlqkU7dFDXFn44I6jzYiokRzhZn5rG4n/rNis3D5mEtoxDTQ6Yk/mqBYHW16YSsikvQWywz2gC/S1APTduCf9+OjnM0DnbKXzoe6U7TfwxfkvqKEOX6KsWBmkVz5UDVM+8esgPwT/wCyP4NcH/Ou55KLE8hZxj2l1Q1AcN3HeqDAAzhwggbxD0LXDnvNP/qBgrT0BcFEJIpFt7QlVGRO6IybR07gYM+B4GjXZuetlF6XrUp15Hlem3XzKxF1vqUnUBp03gKd0sDJflyCmXMDcO30uZ8TexOxvwkbhPdz2LU49eSGS/R39xR0jwVu0tTrghr9DmTVrknvJqJtfrjBKpKOHvClphtzcQhirriEFU0DnUJCGiFb1u903lMq2Avo1AqAE2U6vP8yGt01PcWHIH/BbFh1SHhMve3LfvswesAB7TXfH3onnnjlNvfj3xGRdqsmxRufyhUys4za86rLvNZ1Pn4ct9lI0Cl/wXCsPqTkY5WuHCOioqnsOqv6DOYBZq4BYI2q2XtXn0H/2uaCTl0XNkDZpoV0Hm9CRD7zkplZVBSUqgm2GEaf8CngWLcPU7mSBzeT/dJ+8VClAqfTa/vbIbKQlsi5HBFJmLplBnuAmVsDmKVq4qXd57CoVbwaiXmgEwURmv71OoKzhuo8fAcR7U/M/cz8DoCBqnIHx6/G3q8d2LFhkU7S3hrz+yAoTNv/bER0I7H+Z/bj/H/2rgNKimKL3rc5kHOSLFFyEAFRQIKKgiAIiqAoKBhQUVHMCuaPqIgRxYiiiBIMZEmCRMlBkiA5LrB55/3zdmLPVM3Mxuld+p3zP+50dXXV7eruqlvv3cdcHMBGANpNr9NzFuLYVw6B4Mx3qtfisRB7OsU0aobSw7WyTT8TUa/CPkZC3T+LdAr1HbBfn5klw7a8K3zt3AFk/OKR5dFsnk7h0QjruhIg5SaEfMDjici9i2kOyK1WeCHAzI8CUKrBZyTNRdop9waB2UgnCquAInHKwBXppezqSFbhFM8uC+lkSGF+6ngyLq+iTcGY7QFz9bVV8PFPnZTni5fTPTf8jRUL1ITzy5/UR8+BFT3PfZOItGlcst3IEJ3IzJKTUxlHP/L+3/H55A2mJJ1KlY3FXwe13N9RItKu0EMEtXXZECPAzOILvFrVjL1/ncTYy+e6DpnN0+neX69CvW6G95BnN7oSkZsxU3SQmS8F4FYK9yhz9kAiXq0+y8u7yzykU1R8BB493tfofuZuv3hXxHl/XEI81KzLq8egvJMPq8ARwnNmi4+RniRzBfORTtLmtl8NRPGG2s9KbyIKuGPGzKI9pgwFPTD1L+x62xHia0LSSYTERVBcYyWJSDy+LnpjZhEGlo+J52fEjQszDox7F4lb7K/ji4l0iq7XEGUeFN5Vab8TkVak46IfWLkEgEU65RKQOayGmWWsS8i5j/GxtbAtGu7+3WykU5FaCOvgJs69OnBRZzPN4bDI19P9ZfTmjP+QckQoGruZjXSSr2uRuNUg0sooNiei9Z6ACunUAsAa54/JSRloVOLrXAd9xJON8fDzTbX1njqeij6tV+PYYQMplln+nWmN0PlGQ1jHM0Q0NtcbGaIKmXkiAKW/8yMj5+LTj9abknQqUSoGaw7fo0PtBBFpY3FCBLV12RAj4P2+8WzO3tUnMba1iUmnX65Cve5a0qkbEbkbr5rEMAvrrvSG2r/iBD64coFpSafyjUrgrr+0iaH2E1H1EA8t6/JBIsDMBwAYXIedpy7uPx0n1x8xLel02TNdcUlvrZj9i0Qk2Xj9GjPLR0uySPrYf9PXYccbDk1LE5JOLb5/DFGli+r6V4GInErwgWAo9MeZeQKAkbqOpp04jX2jX4YtMemiIp2iatVB2VFP6WD5g4jcq5xCP0pC00GLdAoN7t5X9dY09jzO+36BbZWHhp7JSCcq3xHUQl5xSgta49Acd+LibQUzywddNouULmsph1uCbXZdMTOSTrExnyMivL3uBg4hos88DwrpVAfADs8f68V/iYx0vcZSdobHe99dja69/Ev8rF56Bnddu97n2lPmNkOrDhJ667IHiEiImkJhzCy7rsrMT4+Pmo+PJq01JelUtHg01h/TJjo5TX7oz0Jx46xOZBkBZm4GYJ3qxH1rT+Gllr+7DpnN02nY7A5ocJ0kSFLatUTkNwMDMw8C8Lnq7I3fH8DU/itMSzrVvaEK+kzz0DcwdmIBESlTDmd5gFgn5DkCzPwzgBtVF1r/wh/Y881m05JOVfs1RcMntUNtJhH1DAQgM4swlGEi5Dzn8Ky/sW2cQ5rMhKRT868fRnRFw1zIs7vVX2mLtgAAIABJREFUiWh/oP5fLMeZWVzCZEO1ga7PCctW4/B7n19cpFO1Gig7WitIX6gyQ5t1rFukkznuDDOLtp9o/PkYb50C26ZJ7t/NRjrVuB1UXyKzlPYJEWm1T8yBvtUKJwLMLByMcDE+lnpiEGwpdhlcM5JO0VFPICpSO9TeISLDxo+QTrKK+s+zpy3Kf4uEM6m5OiIW7+yNytWUCQIM1/nkjf1465ndht9+WNkK9ZsadvcGEdGXudrAEFbGzJLWUpnu+cnHFuD9iWtMSTrFFYnExpMjdMhd9CmcQzikTHtpZhZ3R4O7pbOx+9edxost3LyN2UinoTM7oGEPLel0PRH94g94ZpaMWZI5y8eWvbUDcx51h9FKATMJibe+vy6ueaO5rnuFSmPPtA9PLjXM30R777StWPeMaBqZM7yuZJNKaDPlVh0S/xJRtUAweSdP8Sx/5Pct2PqccHL2B9BsQuJNpzyI2KpldF2sS0TK8N1AmBTW48wsLy3RENQKYR16ezLOr1znE4hXWLPXRVaqgnJPKz9DMgyU4q+FdXyEql8W6RQq5I3XZebJAJQpuG1rXgPv9kiEaTbSqcFoUHXtt3AMEb1iDpStVgRCwL+Y+CtIPy+5xsxJOkVG3IiY6Ld0XVxKRB08DwrpJGxOguePHWpNx+GDSr3bQNgpjxcvGYXVh/vDnaHFo5jMbT1Wl8zAyFs2YcHM465Cv2+7AlVqGHQMClUqSGYWETElZf30E4sw8e2/TEk6xcRGYPMZbRaURCKKz9aAsU4qtAgwcxMAG1Qd/Hf9abzQ3MSk089XouENWm38gNnb/Gm3zX54PZa/s9O0nk5d3miOVvfX1Y3Lp4jo5UI7aAtZx5j5JgBKMYjTm45h4c3fm5Z0Co+NRJdlD0JExTVWlohO+LtlzNwbgMdqwl362ILt2PyUAxoTkk6NPx6B+FpaTatGRCRuapZ5TjGZJZZMK8cg4XX7Hh+H9FOnDbgVVtIpolx5lH/+dd0Y2UFE9awBlLcIWKRT3uIbbO3MLJIIXVTlbUseAR9e5j5kNtKpxdug8tpI2FuJyJkVJFg4rHIhQoCZnwSgnENnJP6EtNN2CWszejqFhdVGfKw7QsULQuGWSnhmFRbSSeIIRTnUFU/YvcnP2L3dHkOYG9a2Y0V8/pvyucbi2SdwdQ/jzl3C6XT0vWI1Du6zC+8vP3QlSpQybFRdRURLcqNtZqiDmV8FMFrVlueeWoy3x68yJekUGRWObefu10GYQkQxZsDXaoN5EPCXLeTA32fwfFO3pqPZPJ3unnElLuupJZ1uJCJXFlAV4sw8G8D1qmNf912OzT8eNC3pdPO0K1HnBqUMkHRnIBHlvhCgeYZtoWoJM4v+ljLLW0ZKBmY2/wi29IzMPrs3ithn08iwKPfO9uU619djylhv5lTKq27j3/Y2uMP9O8wYgvjqWuHKYLJIyjMoz6KPnVi2CxsfFdLNnJ5OjSYNQ5F62uewFRG59DkL1aDNQWccc1xx3zPsuHpWmbhpOw6+OlHSWbl+LqykU3jJUqgwTrszbenz5WCsBXuqRToFi1TelmPmbQCUJKvt94HgMx6OoyYjncLaTwOKaTcC2xHRirxFz6o9txDwK2ifthMpx+zLBjOSTkA4isT/DYI2wUltInKFr9mnc8znALhi3/q0/wUbV/vdLMwS1nc/3BCjXxW9cl+b/MZ+1GtSBO26ljYc3LwmAbd3XofUFBs2nu+I8AjDzmZTIvo7S40wcWFmll04pbLjC8/+gbfeWGlK0ik8nLAjUSlFJWinE5HWpd3Et8NqWh4iwMwNASh34w9uOoPnGpuXdLrrx/Zo1Eu74AvofcnM4uElnl4+NqntfBxYddK0pNNdq7qjfGOtlkx7ItLmTc3D4WRVnQ0EmDOnLicBKG/ovB5TkbBLDpuTdGr6Wg9U7Kp1xniUiP7nDxZm7gzAkaLOWPLUqr3YMNKxQWxCT6eGE4agWGOtZr/1HGpuPDPXdHjYalXYj332Hc7Mc+9lFlbSKaxIUVR8XSuJamUdzsY7NaunWKRTVhHLm/LMLJ4YyndCxowuQKqH84XZSKeuy4EIrWRNZSI6lDeoWbXmNgLMXA6AJglIBpIPNQE4xaSkExAXOx3hYdpEcTcTkcuz3Ek6SQpll8/24O7zsGKRMqtytrAe//mVuKF/DeW5Mz4/jM/f+hcfzmmK8pWjDWW+nnQwU99pzcmrvM+tQUT7stUYE57kT2Nj7AtL8earboFhcixLnRSc/QY6f3VGKhr/tpf1X8azhKtun3rdtTjL7EoeqQ6blFYRKdX4TXgLrCblEwLMLKKuW1SX+2/zWTzbyC2LZDZPpyE/tEfj3lrS6SYi+inAYleYfCO77jjhlUtmIuGQZFFym5k0nR453AcxJaJ03atCRAZdwHwaTtZlsokAM4vnh9I3f/Vj8/HvzO32r4ZrQJrH06nWkMtR5wGtqP1XRHR7gOdQUq0sVZU5s/5frBv+lf2QCUmnBm8MRvEWtXTd60xEC7M5JAr9acw8DMCHuo5ySir2j3kVqYftc//CSjpRTAwqjdfCcJaIShT6wRDiDlqkU4hvgN3ZQsa5MabW2ayMVGR8fyVAHgm1zEQ6RRZBWBeP0D8jnCLIHEtEttCjbLUgWASY2cDDeJ6Xerw3bKmbTEs6RUePRVTEAF1XxxLRM86DTtJJfAgvdf44ou8izJspWZVzx37f2BM16xZXVrbk15MY/+Q/KFE6Eh//1gyRkUathvFP7cYj43wmWaWISP2yyJ0m52stzCzZEySLgo+9Om45Xh27zJSeTtLYHRceQHiEllsKt158+TqUTH8xZhYXBXFp9rFDW8/imYbmJZ3unNYOTW6+RIdxHyJS6uTICcwsjE2yUcHOXpUtnfFM3PewZbApSafoEpEYdeRmXb+tCY7pnzrfBvpLXrHrsw3Y+Kp9QmtG0qlsuxpoObGPDvXNRNTI3y1h5lYA/lKVSdhyCGvummI/ZELSqd6421DyCm1IRcBkBgVwqOZqk5lZQqB76CpN3r0PB57/HzjDVnhJp/BwVHrXLkyrMEsWIVdHnLoyi3TKB5ADXMLfXBTnDyJjdm9jcgEzkU7F6iAzvE5t/xCRaz0feqStFgSDADPL4udaVdm0M08h48I005JOkZG3IibqJV03ZxPRDc6DTtJpLQBXaqJH71yGn7/ZEwxOAcvExkdg/fEBkFAslW1Zm4Cn7rKvQdt0KoknxhuzBmaks3donVDPUUSUHvDiBaSAv6xWb7y6AuNeWGpa0mlrwv2Iig7XIS33SfTCLLMQyESAmeUBl/SgPnZ4ewKeru9IV+7Fznh7+MnJBm8/R20+nkKevzsOqsr4Pc9Rxx3ftkXTflV1d7IvEf2gO8jM4iKlZPLPHU7Cy1VmZp5qRk+nco1L4O6/lN9CafJuIqptDe+ChQAzDwLwuarVx1cexJLBdqc9M5JO0WXi0GmeNmuqzAuKEpEQvErzpyt3fudR/DVIEhqZk3Sq89wtKH2VRCgrrTcRzShYIzF/W8vM5QFsAlBWd+WT0+fg5PRfCi3pJP2uPPEzIEy5WSjz6whrszBvx6VFOuUtvsHUzsyi8faHqiyf+Bu2+UNNSzqJgDi1mKDr5nwiUosoBwOMVSYkCDCzCImLoLiPZVz4Gmlnnjct6RQW3gzxMdrlz0Eicu3WO0knefBcIovPPbgK33yoXBdm+Wa0aFsO3y7qrj3v8IFkDL/BLc807MnquO4WmRdo7RwRFctyQ0x8AjOLiLiIifvY+DdW4sVn/zAt6bTp9H2IjYvQoSsuntrJv4lvidW0PEKAmYWg2KWq/sjOc3iqrlvf12zhdYOntkWzW7SkUz8icigQ+/aOmZsBWKfs98YzeLuZPfuDGUmnS2+ojL7fazV4FxKRaORYVoAQYObGkh5d1eTUs8mY1foT+3g0YXidtKnj3OGILqNNjtqSiGQjTWn+iO8L+05iVX9H6JEJPZ0uHXMzylwjt05pVsaiIJ5BZu4FQEvOiZeTeDul7PHQ2vd8Dnxe1EYPVftL3PGbYa/VK0TVEbrjKuIlmO/57Dk/DO6ynoLnzk47fvMctx7Xt4dr28tUmvARKMooZ+EBXRwR2bP4WJYnCFikU57AmqVKmVnct5VzNj64GLZlj5uXdKp+K6jB47r+Tiaiu7MEhlU45Agwcz8A36kaYktdh9Tjt5iWdALFomicTCe1DihliChTKNRJOhmyKr0+Zi0+/p9SdiXLN+b24fXw7ITWrvMkOYj7Y4pMofB+l6821Dvp5yaoVE2b+OwAEWlXflluoAlOYOZHAbyhasqE8avw/FOLTUs6/X1iOOKLarVeihDRBRNAbDXBJAgws8TK/qNqztFd5zCmjnlJp0FfX4HmA6rpkOxPRMoPRuYShLkbgN9UJ/+z4Cgmd12ceciMpFPL++qg6//UiSAAfEpEd5lkeFnNCBIBZpYkD5JARLny/LXj50g8dM60pFPL925GmSu0gtpDiOgzHRTMLA+xUhMy6dAZ/Nl7kv1UE5JOtR7rhXLXupzSvbt4JxE5YgODHAgXaTFmlviyO3XdF12nf8e8Ak6V6GHPF7OCTPIMu3HPqu3vcpOSThXfeA9h8VoR4kIlX2HGIW6RTqG/K8ws7rLvqVrC/8yAbc0r5iWd6o8C1dBKFz5DRJKcyrIChIC/zTBwIpIPNQM7ZbqUYR5sz/GrCeXwdyxzjZJ5rnvjwgUdOY85flHUL6lpisTMRViYVm+yExGJjqiLdJJ0Lf2dF3nv5Y2Y8IIkWsq5vfJhW9x8hzv64uTxZJQuaySUBnZYi/MJ7mi5+KIR+HReM0THKN1/A2o25LzV+VsDMz8MYLzqqhPfWY2nRy80Lem07ui9KFZCu2NWnIgkO4RlFgKZCDCzZBRQxu4e230eT9YWyQ27mc3T6fYvr0CL27Skk18vA2aWGcIXqmGwYep+fDdwpaLPbhCyHBJoCCX0Tlvvga1rYe3A3EM403nNTq80RZuH6+tG8HNE9KI1vAseAsy8BoCSTfxzxBwcWrDXtKRT3ZEdUGOwezPLC/23iegh3R1hZkmaosyUknLiPJb3eMf1ArI/A8aJmOs372fM828PrxU3+aD3TvH2ajFwFR6kRo2RPVChp7bf9xKRViG64I3QvGsxM4u3vExy1RluAJydtwTHpnzr9TEqHKRThZcnILyENhtpJSLKvUxCeXcbC2zNFukU+lvHzM8DeE7VEt4yGbZNH5qXdGr+BqiCNoJuEBF9GXqErRZkBQFmFsJD0iUqdwNSjnaFLcPhfWtC0ik2+h1Ehl+v6/JDRPS2a13HzB8DcLnjTXl3G8Y9avQ+ygp4nmVn/tUD9ZuUcv20YPZBdO5hzAD14M0b8e8/Rm/epm2K47n366kyo20nIu0KKLvtDOV5zPwggMwb4m2TJq7BmMcWmJZ0Wnv4HhQvpfVKs3bMQjmwTHhtZhb3BI+4BXcjj+85jydqmZd0GvhFG7QcqPWuuI2IvvGz0NV6My6bsANzRtlJfjN6OvX8oi0a9tOSbX69Skw4BK0mORBgZomhU3qpbX33L2yb+JdpSadK19VH47HaCc4iIurk51nUZi1KO5uEpd3echENZiOdqo/ojoo3t9V1bSQRORgza5gHQoCZ2zk0XdQxAcw49Ob7uLBhs8eLuXCQTuVfeAMRZSVLt9JqEpHyGx0IU+t4cAhYpFNwOOVlKWYWl9bhqmvY1r4J3jXNtKRTWNsvgBLaMOuORGR3nbesQCHAzJLBRb5LPpZ26iGkJzs0b01IOkVH3ofoyEd0eLsiIpzhdeJlI942mTbt0114avifOb5ZkVFh+PvkrZB/nfb8g3/h2QmtEBbmXl69MGI71q8Qgs9od46qip63V/T++QIRaf2Cc9zoEFTAzPcBmKi69IeT1mL0qPmmJZ3+OjgMpcrG6lArS0SSJt4yC4FMBPyFtpzYex6ja5qXdLptShu0GqQlnW4nIkeudd+bzcyvAVAG4f/+1EYsftWeTMGMpNPA+Z1Rtb12gdKViOZZw7vgIcDM9wN4V9Vy8XISbyezajoVrV0G7abdoQP9FBGV1h1kZvlgJaqOZySl4o+Ob9oPmTC8rurQLqg84Epd10YT0esFbySGrsXMLFqaoqmptPQzZ/Hv6LHIuOBUCSgcpFO5Z15GZMXKum43ICJlhtnQ3anCdWWLdAr9/WRmUT5WpkG1rXgK/O8885JOnX4DYsRhV2mXEpFSwiL0qFst8IcAMwsPIHyAj6Wf+xBp59xzE+ccxVWQQhteFxF+DeKitY7Wa4hIsga7wuteAPCss/Fzvt+HhwYuyfHouKx5acz407gb2b7GdMzf0hMxHuLTE5/fg/k/HVde790fG+OSmgZSo9CldGXmewG8rwJg8kfrMWrkXNOSTn/uvxtlK2gFXSsQ0dEcDySrgkKDADNLFoN/VR06uf8CHq9uz+Lmejm5/ttOx2Q5zMyzLkM4jPEaqnq9r3fbZ5ej1WBtNIZfl2ZmFo0Z5Sp5+tDVWPOpPeLQjKTT8K03oGRNLc/fkIi2FpoBehF1xOHpITtrPiZ6TqLrZFbSicIJXZY/hLAorXDlJUR0UNU3hxt7hvJYhg2L2jlyepiQdLpkcEdUGdxRN0qfJSJt3uKLaGgH3VVmFkHKvwA00Z10fs0GHJ7wkeNwISGdnngBkVW1GyjNiWh90CBaBbOMgEU6ZRmyXD+BmWWRq2TwbQuHg4+tNSfpFBaGsO5/AaRN4BRPRMpNlVwH0aowVxFgZok4k8gzH7MlL0HKKYdjugk9ncKoCorEKpNBSl8klE2yCmc4PZ0eA+DaIVv8238Y2nNBjsHsN+RSjHv/Clc9aak2NCz2DVbsvxllyrtDsr6ZdBDTPvpPeb1b7qmCAcMNOzJpRKRVrs5xo0NQATMPBeCc1RhaMGXyBjx0/++mJZ2W7bkLFSprF6SViehQCCC1LmlSBJhZHmblYvDUgUQ8VvVnV8vNpul06+TL0fpOLel0BxEpU9BLh5hZ/GKvU92WL3ouxbbZ9sfEjKTT46f7ISJWu7gvQUS+bqomHX9Ws9wIMLO8uOXeKcUTZ7f5BKlnnMlHvTJvZWa2c2sUZY5dn78zR759XLsGtq++WGamLz+Cy/Zj3npIjLZTB6NYXa0HXg8icvii+951ZhaFaBFT97FFbV8B2yTjifN5NI+mU+VbO6Dq3dfohvE4InraGuNZQ4CZGwCQbIdanYAj70/BueXCTRUO0qnsqKcRVetSHVBtiSjnoQ5Zuw0XVWmLdAr97Wbm7QDqqlqS8Ut/IGGPOUmnmDII6zxfB6BfL9/Qo261wB8CzCwam6K16WNsO4nkI23sv5uQdJJGFY1dByKRS1RafSLa7iSdDJ42q5cexa3X2FN458Sef/ty3Hav+5n+798L6FhnBn5Z3wO164usgt1+/+EY3h+rDiHvN7Qybr3PqAEFoCQRnclJ28x0LjNLFhXJpuJjX0zZiAeH/2pa0umPXUNQuWpRHZxVieiAmbC22hJaBJi5EgAlw3z6YCIevcS8pFP/j1ujzV01dQAGypglInktVSdPajsfB1ZlZhM1HekUWyoaDx/qretzoQt1Du3Tkf9XZ+adAJSrzyWDf8KJVU5+2HykU6MXr0PlHg11oI0hold0B5lZMvcpd0sWX/U6bCnppiSdRM9JdJ009iYRyQaiZVlEwF8GYanKlpiE/WPGIf3ESd+sdAUwe12ZkaMRXVe4NqW5Mg1lEUareJAIWKRTkEDlYTFmPiVrSdUlMmZ0A1JOm5N0KtEAYe208qGbiEgr9pSHcFpV5wICzCxZuWRuotwQSz7aFpxx3KSkExAf8y3CwzKj6FR2CxFNc5JOAwG41O63bjiFnpe7U5dnF8vvl1yLppeXdZ2++Nf/MOymRZjy6zVo29Edj7pmyRmMfXCH8jIa0qklEcnOVKEwZh4EQOkl8c1XmzFi6BzTkk4Lt92BqjWL6+6DJUhZKEZo7nXCX+aoM4eSMKryT66Lmc3T6ZYPW+GKodqUoHcT0WQdUswsKdqVatxvXDoHp/aczzzVbJ5O5S4rgbvXXKvr1k4iUu4U5t6IsWrKSwSY+TsA/VTX+Pvlpdj9xd+OQ+YjnaoPbIl6j2hDzb4jIldGXu/+MbPE85dR9XtJl/FIP5dsStKp/I2tUfOhHrohMZGIHsjL8VJY63aEXIp7/9W6PiZt3YmDr0wAsd0Lzv2hcng/OX9weOa5sxY6D3g9Qw7PQFdVSo8+Odd9PXdZfSZEg4eeRzvt7bGfV3rEI4i5TBtReB0R/VpY77UZ+mWRTqG9C8wsi/oUrymXvVFsQ8a0dgBnmJJ0ogpXg1pM0AH4OxFpdyVCi7p19WAQYOaNABqpyqaevAsZKUtMSzrFRL2AqAihk5SW6YntJJ16AnCt9vbvPodrGswIBh9tmfBwwvrjAxAb7447fX3Menwyfgte/vAK3DzYvXjbs/0CHum/WVmXhnTKZMxy1EATnczMtwL4WtWk76ZuwT1DZpuWdJq3eTBqXOr2WvPqgyVoZ6JxZoamMLPEwyh1vs4eScYjFd3vHdORTh+0whXDtKTTUCKSbGBKY2aJsVcq7j9XfDpSz6dnnmc20qlm14roP1O7DltIRJ3NMK6sNmQPAWYeA2Cc6ux9P2zFuqcXOg6Zj3Qq3boaWn2g5MukzduISOvKwcziwqVUUl7W4x2knjhvStKp3LXNUeuxXrqb/TERDcveSLDOciS5EJZVu4t2/OsfcPbXBQWedCo19AHENlM63spA6E1EOVsAWMPJLwIW6RTaAeLP4x7Jp5Dxk2y0+SGXPcPFlYKg3uc6+usZgu5FXLsQCfA7VesHukw+20pzZQkLLcLW1bOLADOLA5CSuUlLeA3p5z8xLekUFTEAMVFjdV2fRUQ3OkknSS/sEnE6fjQJbat+n13MMs+7tEEJ/LL+RkMd3RrNxN5dCbjnsYYY9VIz17Gzp9IwuNM65fU0pJNf1/kcNTwEJzOz7MhOVV36h2lbcffgWaYlneZuHISadZUeqtKdukQk4RuWWQhkIsDM4vp4TAVHwtFkPFzBvKRTv0kt0fbe2ro7eQ8RKXXZmFmCnJW6R2mJGXi2qCRRsZvZSKemd9bCde+31vX5CyIabA3tgosAMwuDoVxgnlx/BH8McI5N85FOUSVi0WmhJOBTmgiFF9MJqjLzbgDKWNkVvd5D8pGzpiSdylzTGJeOudl6HvPokfPndZ75/UpLx4HnXkXqAY8I8QIYXlfyjnsR19qtt+oF561EpJyP5hHsF121FukU2lvOzLIAVS46+cxu2H4TPwCTkk717gfVEr1ppb1ARM+HFl3r6jlBgJmfAKCUBshI/BGpZ0ablnQKD2uG+Bj3esYLh/1EVN1JOkkQnqgkZlrShXQ0LqWNGQ0Kz5631sSbn7V3lc1IZ9QvYnfmueaGSzDp+6tcx8Rbud/lqyFC496mIZ0mE5H2qQuqgSYqxMwyi1SyfDOmb8edA382Len0y7qBqNNQm53aymxlonFmhqYwswyWE6q2nDuegofK/eg6ZDZPp74TW6DdCK346nAi+kDVL2YW9yhlCtvT+y7g9VruUGazkU7tx1yGDs8qPX2lq68S0ZNmGFdWG7KHADMLi7pLdXba+VTMavWRQ8PbfKSTtLnj3BGILqPNntqKiNSinMxbACg9oVbe8iES9580JelUukMD1HleGzU4jYhuyd5IsM5yIuAvlbqUSdl/EAeffw2cbvdOlZA1gw5+AQivKzlwCOLauufgXnffrz6hNVJyjoBFOuUcw5zUwMxdAMxVzteOroFtkWStNynp1OQFUBUJTlKadvMzJ3hZ5+YfAsx8PQClvpEtbTNSjt9kWtKJEIeiceIsrMxNI7HdJZ2kU30ArrTXQgLVj/8SGRnG7DRZgf3J11tiyEj3nO7Y4SS0rzE9s4rK1eKxaMdNhuqGXrsBxw9LiK3RNKTTH0SkjfnISjvNUJaZBQz3atujUTN/2oFBA34yLek0e81tqNdIKY0hvWhMRJvMgLHVBnMgwMylANhVs73s/IkUjCxrXtLp5ndboP19WtJpBBG9r5zEMLcFsFx1TATERUjcaWYjnbpNaIkW92r7PJKI3jHHyLJakR0EHFo2CQCUzM1vHT9H4mHRtTQn6dRy4s0o01abUVKrs8bMkhK+qQqzvwZ+gvP/HDMl6VTyirqoN+423a3+mYi0sXfZGR8X4znMLBMa0dWoqOv/6Vm/4eQ0R9KLAkg6lbjldsRfpc2CqP2WXYzjIS/6bJFOeYFq8HUys0HH2PNM3j8Xtj+fMS/p1HoiqKzbocOr1zcS0azgkbBKmg0BZq4OQJ1ZjZORdLgpQOLI7R0awfYcv6pwT3LsHWqOyWn2c42Zep3XMNSrqIM9fisSuwhhVFUHawcn6STp4QxZxpqVnYrzCWnZvh9fzeuKyzu4xcL/XHwEg7u7F1c7k40hi08M3ortf8vk1mj9hlXGrSN8stcdJKJLst04k53IzBKH6E7b5dG+ObN24bZ+P5qWdPp55QA0bKZNW92MiDaYDG6rOSFEgJlFAOy0qgkXTqXiwdJ2Ytr33Wl/q/l5Z2qPu85znJzdOvq83RxXPlBHh979RPSe6iAzGzTzPMtsm3MIX9y4VNNnd4ez3GZDX33T1HuK1xrq9tAckN9v+qod6t+s/YBYYRghfJZy69LMLN5AkqrXx1bcMwtH/thvWtKp7sirUGOwNvzzHSIaqXkmJSW8I/+wscSaIVOQsPWQKUmn4i1qocEb2ohWS0Q2lx4KZr7OsdtscGJyVW+z4eC4t5C8858C6elUvHd/FLlGmyDiESJ6K5egtKpRIGCRTqEdFsz8MIDxym/Dzu9gWyeHzOnpFNb+a6C4NmvrFUS0MrToWlfPCQLMmRTOGZEHUNWTfKwLOEPyEpmTdIqLnoSI8G46CIY7SSchEt++AAAgAElEQVQRTpROuqx9jR9w9JBo32bdiIDVh/ujeMko18kTx23EOy/J5pHdtpy7FZGRbhesNx7bheXzJIOl0TSkk6yi4okoKeutM98Z/tzpfvtlN/r3+cG0pNOPy/ujccvyOlALVZZB842cgtcif/pGiWdS8UBJ85JOvd9qjg4jtaTTg0T0ruqOMLOEAn+sOrZmyl5Mv8sV2Ww6Tafb5nZGtQ5aUvkaInJpARa80Wi1WBBgZsmcKhlUfWzzGyuwc7JIX5jT06nitfXRZJw2m9tSIuqgeSYXA1DGF62790uc2XDAlKRTscbV0XDCEN3AXUxE2nR+1mjPGgLMLJ6r9+rOSjt2AgeeGgdbSlKBC68rdmMfFO1u1Fz16Geh0kzN2l3Pn9IW6ZQ/OOuuwsyimSPaOT5m2/gBeOtn5iWdOv0KxGqdMGsR0Z7QomtdPacIMPMKAErRvdRT9yEjxREZ6iU6bwZPp+ioBxEdodzrE1jecZJO4QAcAep2uLo2+gl7d4rXfdatas2iWLDNGD7Xq80cbN3gdnBYc6QfipVwk1KT39iPWV8f8bmYhnSScpcRkegyFHhjZqEFf1N1ZN7ve9C31/emJZ1+WHILml7u9mjz6kMbIlpV4G+Q1YFcQ4CZiwJQvliSzqbh/hI6Ue3QezrdNL4Zrnqorg4LbaiZvwxhf7y+Db896SbjzRZeN2z9dShTX5vMyQqfzbUnI3QVMfNjAF5XteDfn7ZjzRPioWxO0qlIjdJoP11LwhwnIiVjyszyvVVux214YCpOrd5rStKpSP0qaPSeNkHdn0QkobyW5QICzCwhpxKGqY0vTvhjOY5N/rLAkU5Fr70RxW7oo0PpRSJ6LhcgtKrQIGCRTqEdGsw8GYDyw2Fb/Qp4tyRzN6mnU/dVQHi0DkBJnuEbMhRauK2rZxEBZpakRENVp6Wdexvp5yfaD5mQdIqMuBaxUY72+XZgvqvJ3im9e7edg01rldIrAeHr3rsa3p3q3kS02Rj14uwi4k5buL0XqlQv4vr7p88PY8pb//rU7Yd06klEMwM2pgAUYGYJrp+naurC+XvR+4ZpBZV0ak1EqwvALbCamE8IOCby51WXSz6XhvuKmZd06vVmM1z9iJZ0epiIJqj6xczyu5L6n/PoBix7a4frNLORTg/91xtxpbUTnApEdDSfho51mTxCwBFKNEdV/Zktx7CwzzTTkk4UHoauKx+G/Ksw2fiLJSIfsUhmlnB2pavH36Om4eRyCZtyzumMOgf2Z9S9IFH+7RCTds0LPf7O/M0987LPHT3/dl3X0SMPzaD4WhXQ+OMRupGwjoiUYZJ5NHQKfbXMfDmAZQAidJ09PGESEte5Nw7skzWHuLghOM+LuHWEMnuGOjuUNZRjwjWWMv/DrbfqPZYM49bj+pn/6ThPQuskxE5jrxPR6EJ/c0PYwYJLOkUhevivOuQSiUib1SGEcPtcmpll7XiDqk22ZY+DD/5hTtIpIh5h3ZTyoNKVJCKKMxPOVluyhwAzPwjgbdXZGUm/IPWMYzlhQtIpLLw2ikT/ruv4Pk/SSRYPrl3B27vOxco/fD2PgoHwkRebYfhod8ajUydS0KaKMTnb90u7o0krtwD10l9P4n9P+iZ48kM6jSIiZUxuMG00Uxn2IzT854qDuLbz16YlnQJkr2tARNvMhLXVltAiwMyxAJRxuykX0jGiiPs9YSRgQu/p1PP1puj4aD0dgNr3ETNLKtABqhO/G7QSG74WzRy7mYl0Co8gjE64BRSmlDWRVKNRRE5Fw9COK+vq2UeAmUW0yz0IParKSE7HzOYfgm02D2LEMVY9Fr6ZY9fnb/nVW0/MV1/M14vKuDi3L6q9F9nuvzvNH4GoUtq1Tlki8smWyczCpPVVobbpyR9xfNF2U5JOcTXKocnk+3U3ewMRSSpwy3IRAWZ+AcCzuiozEs7hwJgXIf+6X+LmJp3ir74GJfrdruuSVgstF2G9qKtiZsn6+rIKhNQV3yJ1yReuyYCdLPR4B3oRmW6SUV/O+93sSVo6Jx3k49ljvGbmZaOLInqoeAEp7QQRlS0IN5aZRfdICGUfs80fCj4hJLIJPZ3iLkFYR61OeGZK+oKAv9VG/wgwcycASukKTt+N5OPdPb41jrrIHELiFFYERWMkg53STnuSTsL4SGrvTLun90IsnHMwW2Nj8qzO6NC1suvcdX8eR/+ORubr3W87oFsvt0DtlrXn8NRdrgR6rnP9kE6TiEjyWhZ4Y+bLACizvG3ZdBztWn9qWtJp+d67UL6S22PN62ZcQkTZG0QF/q5aHVAhwMwxsiOjOpaamIHh8bIWVLxPHU+ADymjEReXGnKNwHG058bXmqLTY9kinbS7alNuWIodvxzS9Dm0QuJFysdg5H5jmLTHfSswE0zrSfSPQCDhyrldv8T5f8+YlnS6+td7EVNeonaVVoWI/vM+4k/HauvzM3Hkt82mJJ3iL62Ixh8O1/V1FREpxdGtZyD7CDBzJADR2Gipq+XCuo04MmGSx4fL5KRTh04o0V8rSG+RTtkfLkGdycwPiL6JqnDamp+RMv9DU5JOVKwCogYZo1Y8+rCXiGoGBUCICzGzrLdk3eVjGb/0BxIkeZgJSaeSjRHW9gsdequJSJtVI8SQW5fPAgLMLA5AmiiCDCQdaQxwqinD60BhKBa7S9fbdE/SSbKMNXGWfGTwUsz6Vp21LxB2K/7ti7LlxaHBbp9O2IpXnxAxUreNfqU57nq4geuHIweSce8NvuyYH9Kp0GRqYWaf7IFOYE6fTkaNSm+bknSKjY/ExpMjfBYjjraLJ0SRwiL2HmjMW8eDQ8CRol3SYvrEw9gyGMMivwUrs3aG3tOpzzstcOX9WnkPbZppf6E8n12/BDt/O+wCL9eIMkdFrtAfQwiPx7fKK5THc0e0fKMSuHu1NsPRViLSplAJbjRYpcyCADNrs7n9ed8cHF6wx7SkU6cF9yGqpDaqoAwR+egEMLNkmlTGqe147Vf8N2O9KUmnoo2q4bK379ING61wulnGWUFtBzPLbsNaANqBdnzylxCNpwIRXte5O4r3UTrfyi16jYiUIssF9f6Zrd3MLOm7v1S1K33nn0j+8SVTkk5hlZsg8iZtgEmBCe/1SzrN6Qecs2ds9dbMMYbCyt3zLuO8o5rfPb2BvUKj1JNAt0dvpkdb+atBLZUqDnL6L0R0vdnGutWe7CHAzIboM89aUk7cAFua3RvbPW7M4ekEikKxWG2A0wVP0knydrd3duCZ+1fi2493Zhmt8pXisGzvzYbzBnadh7+WGEm7vnfWxrj33ZtyqSk29LvcV/7HD+n0DxFpV4BZbngIT2BmEXIX32w3U+fRnno13sPRI3YZHPLy+LB73Tp/dY5B49/O5brzZqv/VtTtU6+xTMNm5fDzSu3EpcDseoTw1l+Ul2bms7p0oCOKfo+U8/acBmYLr7ttShu0GqT1Xr6diL5S3dCCSjrVub4y+k5XJv+SblqZsgrR08vMkl1Rsiz62NYJK7H9g9WmJZ26rnoEYZHyCfUxmbFLCKghSUrmJ5P5VQBK3Zo9HyzGvikrTEk6lenUCJc+rYwKlG7NIKLehWhYmqorzCxxjcoMpdJQW3IyDj49FmnHJZrT3J5OxXrchKLX9dLh+wIRPW8q8AtZY5hZFj9C9PuY7eQBJH58jylJp/CGPRDR8WHd3ZhGRLcUhFvFzJsBKDfNMub0Bc6JvrAJSadq/UCXjdFBPIWI7iwI+FttDIwAM0t4nYTZ+VjqmVHISJppStKJwsqgaIw2f9ghT9LpFwCube1XR6/B5Am+4W6BoOp4XRV8NMONk3gt1I//Cjbxe/GwJq1K4/ulxl30gVetxfmzxvnhLfdUxoDh4gjkY1IwjojEa6LAGzOLK5hSj+G2fj/il1l2dzUzkU5DRjbHmNev1GH/KxFdV+BvjNWBXEeAmeWLfomq4jF1Z+PoTrs2htlIp/sXdELtjspkWNLcG4lIGWzPzN8B6Kfq77Q7VmH9l/tch8zk6dT6/rro8mZz3f3/goi08Rm5PmisCvMUAWZ+CMBbqoscmLMTq0f9bkrSKbpsEXT8XRtudo6Iiqn65E+o8/Dsjdg2drYpSacqA6/CJUM668bCBCLSrgjzdABdBJU7wlAl62FXXXeTd+3Gfy//D7Bl2L9fXvo7btFvt6i30XtCIxBu8FzNuZB4yTvuRVxrZUZuabXWa/ciuM350kVmLgVAnamJGRfeGQBOtif5NZOmU8Q1oxFeTzv8xxLRM/kCYA4vwszi4aAMl7UtGAY+LlE3JiSd6o8C1dRqsb1ERFrtuRxCZp2ezwj4S0CUfv5DpJ1705SkU3h4U8RHT9ehtcWTdDIIa7479m+885JWDEoL//1PNcbIZ5u6jiecSUXLCm6dFueBqJgwbD5zq6GekX03Yf8uo8awH9JJzq1NRLvzeSzkyeX8aUx8+vF6jHpwruMDZAwzCqWn02eze+HKLtV0eFgvwDwZKQW/UmaWbEDtVD2ZeNNSrP/JLgNmNtLpxf96olhFpTOiNLchESlZemZ+DcDjqv7Of2EzFry4xXXITKRTt7daoOXwOroB9zQRjSv4o9HqgSDgL4Pq+X1nMLf7l6YkncpcUQMt3zN6Vnvc0fVEpGRNmVl2vGSjzcfObTuM1Xd+ZkrSqd6421DyCm0GzZFEpNSJsUZ57iDAzCJWKirDQhoo7dT3P+H07F9NTTqVe/JFRF6inbt1IaL5uYOYVYsOAWaW3SblTUieMQ7pO+1ZysxDOhGi7pgKKqLVCu9NRDMKwh1nZslYo/xw2FY+D94nGfpMSDq1egdUTut9PpCItIJbBeG+WG10I8DMQwF8pMLElrIcKafuMCXpFBV5C2IilTkSpCs/e5JOkwEMcXZQvJzE2ymrNun7juhyo9uJYfO6U+jdVjm3w/bE2xDmkRnpxft2YN3yM4ZLBiCduhGRnY0p4MbM4jUwRdWNI0fOo9Gl7yM93WYaT6dy5eOwbM9dCI9QpqqWblxFREsK+G2xmp8HCDDzB5KrQFX17HFbMONpe/rpYEknz7IqoXHjxE0hMB6EGHmJKnF4/l9lhnWpXrwu44koVdUnZpa+Sp99bNucQ/jiRolstpuZSKe7VnRDhebatdUtROS7m5AH48WqMu8RYObyANTpahmY034yUk8ZN4R8s9V56E+4NMTyNnvdpcPbo9ZQrcfG50R0h+aZFMFb5YYVZ9iwpMt4ZCSlOp5Ho8icSyfNWzfN82/7bpD7mfb4O/M5d8+87GU8//bSWZNMU3KYwsPQ8sfRiCiqJb7bE5E2n3bej6KL4wrMLCFE3+p6y+np+O/FV5G6/4ApPZ3C4uNR8fX3PAedd1eqEZF4I1uWhwgw82cAlO+n9O3LkPyzfeFmFtIpvOJliOyjzOIuzZRYFskUeioPIcu1qpn5dQCPKb8NO7+DbZ3oVpmNdCKEdVkERJXQ4dCGiLRxTbkGnlVRviDAzK0A/KW8GCci6UhzwDN5tEmy18VGv4bIcO1G4EuepJOok410dvDbT3bimfskq2TWbPGuPqhc1Z2+eOpHO/Hcg2rc/j7VH7FxEa4LTHxhD+bPOG64YADS6T4icqQMyVo7zVaamSsBEBcPg0O2s50D+/2IObN2mYZ0GvZIC4x+xSUB5g2nCFCVKiyhj2YbKwW9Pf60MfatOYWXWtkzXZqJdGp9Rw3c+qkyw6401a+oNjNLDKqSgE05l46Xys5ARpo9/tgspFNMySg8fKA3wiKUryNpaqHxMi3oz1NutZ+ZdwBQuratHTMf/84wikOagXRq+80gFKsnfJnSRhGRVvWWmSVtZEXVmZuemI7jf+wwFelUomVt1H99kK6vKQCKE5H8a1keI8DM4lFgdNX3uGbqf4fw33Mvg9M91R/Y6C3oEBXO7/C62JZtUGqINiT1IBEpQ9/zGNKLrnpmljgpdSqyjDRcmDQInHjWNKRTZKdHEd5Am1ikwIiIy0Dzt8nPZ3fD9qs82iYjnYrXQdiV2n0+2fAsSUTGnaGL7qkqPB12ZE09LRvaql6lnBwEW5qHLJwpSKcwFI1dCaLSuhvR15N0GgvgKWfJ2d/txcOD3DvwwdzKEqWjsfqQUUfu3j6LsXCOPVzG21bs74MyHlnupr5/EN99aMxuHIB0Gk9Eo4JpW0Eow8zCzgm76WMrVxzEtZ2/NgXpFBMbgUXb7kC5ispnQdr+JRFpZ8cF4V5Ybcw7BJi5kSNEwecibGM8Xn0mTh1INBXpdNeP7dGol1JbTvrwHhGJyKzSmDkKgHw8lJmPvui1DNtm2d97ZiGdmt5RC9d/oM2+e5iIhCS3rBAh4E9M/PjKg1h2pzFyItSkU3y1krjyx7s12zSZN6YJEdndJhXGzOKtohS+Pb5oOzaN+dFUpFPtJ/ugbBdXgmHvHlnC/vn4LDKzuBvI2NISNGd/n4+TUyWKx2nmIJ1K3/8oYhrIJ1hpllZfPo0jZi7u8C6NUV0y9c/vkLrkc1OQTlS0LKJv/xIIj9Sh8wQRiYxAgTBmrgpAUtQpTUgnPvuPqbLXUb37QLUl4kppfxJR2wIBvtXIoBFgZonk6qI6ISNxOlITPJKMmoB0ighvi7hoZVJO6UIGgPKepJNkcpGMLpkmRNE9vRcGDY4UbNupIj7/1YjPZcW+QWqql4q4o9Y563rg0gZuV8G5049h0kt7DdcMQDr9TETaFBxZarwJCjPzMAAf6ppy843TsHCeXXTYeeNCoel090PN8eRrWgFxaV4nIlpkAkitJpgQAYcgq7jvK1mcn5/fhJkvbDYN6VSkbDReONAT4VHaUNKbiOgnf1Azs7hvKRU4d/x6GFN62B2hzEI6DV50DapcodVu+IaIbjPh0LKalAMEmPkmAD8qq2BgYe+pOLtdMnPZLdSkU71HOqL6QKUWrDTvABHJwkJrzCyhLRLi4mO2tAys7Ps+Uo6KmG/ow+uiyxVH868eAkUos/RJ++8novdycPutU7OIADOLovs8nXc6mHH49QlI2rbdUXPoSaeI8uVR/tlXgDDtt+w2Ivomi1BYxbOJADMbtHQ9q+GURCR+Mgw4f8oxMTC+h+xl7d44Sm85j8mE97taQnbdL3LH+9zHs8dRP4DIzqMQ3kCbF0gWeNWJ6EA2YQjJacws2Zlqqy7OO6fBts5XqNmIsxt/byx9vaQcJRS4Zx4J9DuFI6zTLCBWu9f3MhG5nEZCAqh10VxHwF+CF3AKko93BNsc0WEmIJ1ioyciMlzrDbmciNp7kk4jZMfeidqqJUcwsEvW5JKGjmqIx19u4QL+wvk0NCsjiZvUNuWXzplEldPWLD2DsQ+Ih7/bApBOW4josly/0yGqkJkl0464PBRRNWHXzlPocPkUpCSnh4x0qnxJMfy2fiDii4rzhtLkRV6XfL5yIQLVuqwpEWBmIVeFZPWxM4eS8EStWUhPFmLcbt5ZG+2/uc1AwrrO8Tpu0GBx1mv8V1VvlzENcP3YxjockwBUICJ7qhmNMfO9AN5XHZYMn5OumIeDq0+ZgnSq3LoM7lii3FxxNr8nEc005cCyGpVtBJg5GsBhcdNXVXJo/m6sesCtzxhK0imqRAw6zByKiCLSZKW9S0QPBngm5Xt7FIDS0+DAd6vxzwThFEJPOtV65EaU76El2ORFWZmIpC+W5SMCzCwZHyXzo9LST57CwWdegi1Rol5CTzqVvPMef1nr5BtWiYgu5COEF/WlmFlSfUtqdPX42boYKbNeDynpFFahAaJufsefBthsIrqhoN1If7pOyEhBxuzeQLKH3ItDWy+zn14afK6+B/o9ELlkqNsjw2WlbqDmfh3JmhJR1jN/FbSbdpG1l5krOGR3lLtN6YmfIy1BgtTsYyVzpqJZGPk7JqfZjyuIbXIec4CvqJ9J9jFqoUiMCPBrN8YeI6I3PUknCYf63HlPN687iZuumJOlW/zWlx3Qo1911zk7t5xBjxaztXWMe78N+t7pJpr37kjEw7dsMpTvf29l9L9XG9YiCz4R8DUqmGap1eYq7PdFKKzg26vxzBOLQkI6hYcTpsy+Ce06+d1AvoOIXOPIXOharTELAszcBoBHQLKxZd+NWo954507xP5JJ9U7VvnuzQbpFFM0As/uuQHxpbWL26lEpNX2cPYqEKG894/j+LjzQtf61tX+bLTZLTzq/P54izkbd0YN+BFj4NzOqNahnG6oSJhgRUs7xixPUu62g5knArhPV+vyu3/GseV2jeFQkk71H+uEagOUiemcTW9ERJsDoeMvxE68nVbf/gkS9zu8uwzPolvvw/6z1992F2Q7Tq7/c09TsiIkXqRuRTR+/x5/i74fiahPoL5ax3MfAWYWwnItgAa62s+vWIVjH30actIputalKDtqjL9xNJmI7s59lKwa/SHAzDIPkvmQ0oR0St+22If8thfOY0+nqFhE9/8AVFySNmqtLRFp53JmvfvMLPqFMslUClfy3lmw/fWSu/mhIp3CIhHW4XugiHtt7YXpNiLSvn/Mir/VruAQYOZZAHqoS6cj5URP2NJ3hpx0iot+HxHhymAOabpoTV5CRMc9SSeDa/3enQno2shvxIgPBnM39UKNOrJ5aLcZX+3B6LtXaJEd9mhDPDq2met4wuk0DOq4zlA+AOkkZasQkVEIKrh7acpSzFwGwB4ARVUNFK+IoYNnYcb3dlHX/AyvG/Palbj7Ibcnm6J9O2XyReQpqW9KmK1GmQABZpadGaUL0YVTqXi24RycPZLsGOf2V1WWvZsc/fQlYuwHAnlI3fhqE3R+vL4/tILOoMnMkv5UG5T/831rseqDf1zXym6bc0I6XTagKnpN8SsN8AYRPW6C4WM1IQ8QYGbJ6ibvceV2VdKR81jQ8xukJaSEjHQqcVkFtJlya2Y2N40tIaKrgoGHmUW4TJvx58yGA9hw35cQrTnny0JJMuUR6RQWE4XGHwxDXDVtqKt083IiUmdrCQYEq0yOEGBmYT9l0a11/z763ke4sHpNyITEKTIK5Z98HhEVteE5EiIl3hLGXd8cIWOdHAwCzCzxKOoU30IrpSYh+ZvHYDvmSLZpoEjykHQKC0Pkdc8hvGY7f92YS0TdgumnGcsws3iZibeZwhi2P0aCjzgSaoWIdKLaQ0D1/DrtWqHVZhxcudQmZu4A4A9ddba0LUg51RdAasg8ncIjrkFctFYZSJr+FRFJ4gQPJ0Hmaxzx6Zl9O3Y4Ee2q/xA0bHFFIrD++ACEhbnfiKPuWI5Z3xo1mjwr7HR9FXww/WrXT0Ko9Lt8NdI8NKCCIJ2uIiJlZqigG2+ygsz8NAAPit3YQAmvu/2WGVgwd2++kU73jW6NR18MqFN3IxEJK2uZhUBABJj5TgCyBay0dT8ewKQ+yzKPhSK8rkqzkhi1qqu/DG4yQZeJulq0zqtXzFzDsbOmXJykXkjHhx0W4PCGM44+u9/QWSbbvL0yDGnZ1Z5OxS+Jw9DV3SGZ6zQmGVJqFiaSP+AgvQgLMLMoQQ7Udf3I4n1Yef9swGYc9r6eT1KDt5edr9edT9iRVxiS3SvIfl54bCTafjUQRWpqs6NIseuISPy8gzL/Cw9g/5Tl2PPh4vwnnYhQ56neKNNZG9or/SvQi76gblABKMTMYwCM0zXVdiER/70wDunHjeE69m+bwzzGeebvilAdd1m915xb48dNlJYaPBRxbfySB98RUf8CAHWhbCIzS7i6NkSNL5xG8jePwnb6kJdfTl6RToTITg8i/DK/UXMyH5D5jzGtaQG6Q4EW9Eg+iYy5g4Ck45meJMZn1fFdUrrae2e+cz7jvlpa9sme5vcS9RDW7gsgTCvgLm641aysdQVo0GWjqcwsHIdWSDk9cSrSzj0TEtKJqCziY2eDSPxllCYTxWbOpC6enk6GcJcL59LQtMzUoOFp2a4cpi7sbijfvNx3OJ/gmTLWWF3FS+Lwx67ehh+HXbcBxw65s/4GQTrdRUTahWvQHTBRQUeqxDU6LxBpakpKBh4Y9gt+nLYNYOeS3Pk9Mv7t9BExenV4n+O7sCcmRESE4YmX2+PukX5DGaRJ3xLRABPBaDXF5AgwcwSALbo07dL8aaPWY+747flOOsWVisKolV1RprZSXs2JbF8iCp6Zt6fqfVdEf3W35sz+C/ig/QIkHEryCMvJhodXFkmnqCIRGDS/Myo0U8r5OJs7kYgeMPmwspqXQwSYWTJyyUJCm55079RN+HvsImM4qFeUuydZpA8ns0/c3cd9/3bWQ2GE5uN7odxVtfz1MMtZ3JhZMsbKdrbadYqB7a/MweHZG+zrg8z/z/vwuuojuqFSX78bPTK5kkXf1hzecuv0HCLAzOIZKAsD7Q1LPXQYh196BbZku/euc6GZ16RT0e49ULznzf56KORBYyIyCqrmEBPr9OARcGxIySaW9p2bSTz98Izb48njPaQcQx5kSJaExMMiEHnNKITX86vrKFd/lYieDL6X5izJzOJlplU/5lNbYVs0Asi4kL+kU3RphLX/Aojzmyj4cSJ6w5zIWq3KLQSYWUKMxJtZ696ddv5NpF34IJ81nWIQF/sNwsO0WXUFAkNGVE/SqSEAlwaCzcaoH/8V5N9gbNB99fHMeJm72S05KQONSwYmrXYmDTSA9OQdW7FtwzlXPUGQToVStZ+ZRTV0uT+XbQHp40nr8OLTS5CcaCf3VARTdkmnqtWK482Pu+LyDlpNLed9EvFZmfweC2asWGUsBJwIMHM/ANpsA7YMxoe3LMe66Qc9xrf97Jx5/xjr8KwrOi4cw2ZdhUs7anWN5GSJA26ZVT05ZhYXDSHayutGwbGtCfik8yJcOJbs5V2hb7MPFlkgnSJjw9H3+/ao1cWd1EHRtpNCDhLRKWv0Fn4EmNmQzVbV4z3fbMSml/+wh54pNZ7k19zxdKIwoNFz3VD5Rr95Q0RQuw0RyYZNlixQ6Kv0ccfrv+DwzJtoiTsAACAASURBVA15TjpJ2GDNB69DhZ7u+ZSmM28S0WNZ6qhVOM8QYGZhQ4WZ1O5UJG/fgaMTJsKWkpIvpFORzl1Rom9AycEXiei5PAPGqjgoBPxl03RVkJaMlHkTkb7FqT2eu55OVKwcIrs/hbCKshz0a6sBtCciISwLtDFzPcd8LlbXET62FralD4EynISxs6TGo0mZCTCILHWZH1JJF1gcYVd8ABSXpmlNwuBFu7DA34MCPYDyqfHMPAnAcH+XSzv/BtISPcLcPDxNcltInBCLmNhJiAiX6D+tSVIKkdyxC4F6hdeJOvR+z1OblP4GiefTg4L0tY/bofcg9w7k3l0J6NYocIKjLQm3ItIjFfkbj/+D5XNlfWO3IEinQusWzMyS3ctvoKRgtG/PGTzz+CL8Pucfl8y8p1dTVkmn+PhI3DGiKR544nLExWvdOp23SNzSOhZEIcGgBrZVKM8RYGbJNnC97kK2dMaUIavw55f7lEST54tM6elsEPP1T1bFFIvE0BlXBiKcsr24lbYycy+RvPMH7Imd5zDluj9wep89kVDOCDa9kLiE0vX9rh2qX63lwJzNvJOIpuT5YLAuYAoEHJ4bi/y5dEtDD83bjbVPzEVGUppC4ylztNvHr2eokFeoZyBPp8giUWj8QneU73xpIGyyvfPOzOLiJ4SB3ywZ/371J/Z+uBickeE/3M4jVCrzP/2FTnngEVkyPjOkrkRLv95cUqO09QoicqyCAkFjHc8PBJhZNPtEu09rKf/swZG334Xtwnnjuz03w+vCwlC8d18UvcYYfaBolGyAtLASQ+TH6Ah8DWaWb+zgQCXTdy5D6sKPwOeOZb5bcuzpRISIRtcjou0QULRSTtazSZJMRMaMXjslUAdMdpyZHwXg12OIT2wEL3sYSE3wFKZRT85yQjrFlkPY5ROBYn6/dxKy1JWItJkPTQax1ZwcIsDM4gUpm90igK+19KSvkXruRQDuOYq8IHKTdJJQutiYiQgPD7gxNoKIDFm7PT2dSgFwsz3iJ1z1exw/KgniAtus1TegXmN3aMav0/dj5G1LA5645kg/FCvh1hD59M39mPnVEdd5QZBOa4lIm0s4YANMXiBQNiHP5q9fcwQfT1yLmTN2Ii3Fnm5ebnCwpFOFikXR/86GGHxvU5QpFxcMMjKOZTFqZasLBi2rjBIBZpbUKOJlWcIfRAve3onpj29AukPzLWdEjP1KnuRs5SYlMGRaO5S9NOCkazwRjcrJ7WRmIZOFVNaaeDp9e9tK7Fl0NE9Ip/KNS+Dmb9uhVO2A/f2BiESp0LKLCAFmrgZAdrT9qlif23Maax//HWe3HTWgkxvhdcUblEfTl69DfHWZnvi1jQBa52TxzMwieiNpoiTsV2sJW/7Dztfm4Pxuu2OvMtwuq6RTGFCuSxNUH94FkSX9hvTKJcUVXLwsZafbMpMhwMzTAPh9X6afOoXjH3yE5H9257qmU3ipkih95zBE1/HrJSGoJThE6N1pYk2G5cXWHGaWNLmSNrxzwL6npSBt4y9IWzMdOOeZYdM37bk2vI7CEF73KkS0uhVhpbXZ0TybIiS3kB2BF3cBO2CeAo5NFgmz06bfymzt+QOwrRgNnN3laHzuejpRmVagFq8A0X41C+Xa/yMiIcosu4gQcCStEKFbrVeewGFL24CUhEfANoeDUS6SThER7RET8zqIAm5UzwXQ3TsaxJN0EpcWg5tel4Y/Yd8/8l3yb1HR4fj75ABERLrDDZ+9fxW+/cT5YOrPX7C9Fy6p7p5k/fzFYXw23uWJ5ePplJbKiIzyXG7iDBH5FSIJ1H4zH2dmAVV2zu4Ktp0JZ1OwaN4+LF20H3+vO4rdO04hKTHdK1MXoVz5eNS/rAyatqqAjt1qoHnriggPN2Dr75LCtN9LRB8H2y6rnIWADgFm7gngR38xy3LuoS1n8dW9a/DPsuM5JGLsLcn0ZI4NR7cnG+Cax+sj3MPrUtNW0X65OieLW6mXmYVpl12q9n4fsgzG0je3Y9FLW5Ce7CaSnW13npuV8LqI2HC0e7Q+2o9uEEx/ZWErHhVWWN1F+Pg6iJj5ACQ1vNY4w4Y9X/+NHZNWIe2cXZMxJ6RTdMlY1B7aBtUGNINoOQUwUWeWMepI7xSouJ9+MI8A8F6gGiTc7sicDRDPp+SD8mh4aTwFSzqFAaWuqINLbr8SResHDGOXZskcrQcRzQvURut4aBBw7EjLwqCp32fGZkPCvAU4O3MWbElJ/r3hDOHSxjAdlxdhGKHo1Z1R7IZeCIsLuGko87ebicivx21oELy4r8rMkgJc3rkB3QgykWIbMvavR8aOJcj4dwM4wbFp7/HaNJBOEdEIq9wA4TUuR3idq0HxAQl95w2Rd88tRJS1tOYF5HYyswAhmUxr+21yRjJ48/vgXd8C7OFNYpiUZVFIPKooqP59oOrCVQf83klK+E45nYMWkNtiNdMLAWYWgT6RJNHqO9nfC8lIS5yEtCSRvE52+JwrUnY7hpvdE8qXsHZ6SVFYRURHj0Jk5E3B3BNJwy1SBwZHJsMjktlGZmGxhWnPtF5tZmPL+sBrjUYtSuPHFcbomLbVfsCJo4E9v6ct6Y6mrd2q50t/O4n/PeFOG97/3iqZxJPTzp5KQ/FSPiFfZVSdCwaZglCGmWVYvA0g2yK+Z08n48wZ+2IgKioMpUrHIjrG74auP2ikomFE9EVBwM9qY8FAIFAGIM9ebJx9CL+9uhW7l58IGHLnetF5Tdxji0fiiiE1cc1j9VGsgt81tfPSh2QiSETyb46NmcWDRFKh1g9U2and57Hghc3Y+O2/gFNDx+OkYEinqPhwNB5YA1c+2QDFKgdclEjtubaYD9Q/67h5EWBmyfbxrfCzgVophNOerzZg33ebkHJCQkOzFl4XX7Ukqva5DFX7NkFEvDaLomczZJJxDRGJ/mGuGDM/DyAojRshn07/tQfH5m/B6b/+Qeoph9isH9JJSLQidSuidPt6KNv5MsRUCnrPTFjn24kosFhmriBhVZJdBBxegiL86lcYUOrPSDiHhHnzcW7JEtjOu/VMg81eFxYVibjWbVCs+/WIKBfwcnJJeSgl7OGD7PbPOi9vEWBmcT+WTTjJKp4lE8Fx26kD9tC7tCQgPRWIigXFlQSVqISwEpWB8CzP/SUWtHdhJ7uZWUKXZE5WISDop7eDN78HPvqnu6hnGLnSFd8rS11UcVC1PqDatwNRxQNeEoB4crQlIodrWzCnWGUKGwLMLFyAcAIBGUq2HUN60mSkJf8AxlnfsRqAdAqLaIDISJFB6hNIYtpZt5BGMkaViSkMDWZmWWS4GKBbr/kdq5caXeZVN6//3XXw0nuS/M5uqak2XFbsm6Du8ztTO6D7TW4Zha3rzmHMEHcyFm/S6ejBFJQqF2nQgXK4CMsHvlAbM4u308RAu855DMIBxw5Zocc7j3G0qvdCwEGuTgDwYLDgiOfT2u8PYOtvh/HvutOwpbnTuKuImOKVYlHnqnK47PpKaNyrCqLiJOlQUCbvRlncShhPrhkzS2oSmeT4311zXPHUnvNYN2Uvts44iBPb3F6oOtIpMiYcVduVRv2bLkHDvlURWyqohbxcTXYouhHR2lzrrFVRgUXAQTwJ2RHUALKl23Bi5QEcWfgPTq75D+f3nXLwT0YSKrJoNIrXL4dSzSuhXIeaKNGwQhDTKBeMiQBuIiJx485Vywrx5HnhxP0nkLj3OJIOnUZ6QhIyLqQgLDoC4XFRiC5bDLFVSqFInYoIj3ft7QXbbtE5uM3yTAkWrtCXY+YGAMQjzW/6KWdLOTUNiRv/RtKGv5G0bRtsZ884DnlnSgTC4mIQXacuYhs3QVyLVsF4NrkuA+BRIhofeoSsFvhDwOENLV6Xd4cYqX0A+hCR6MkUemNmyVYheobaHPAGEM7uAu/9GXx4CZDo3I/04+kUEQcq2xqo1BlUqTMQHtSGp1xS7oN4OBUaLa1CP5jysIPMLFmw3wmGeMpsBicjPW0xMlIXIiN9NdgmS3n32U5PJ6LSCIu4DOERrRER0Qlh4X4lpLx7KGSorBu07wpv0kkGsyuwd2ivhVj8qz1rlD978d02GDDM3bD/9l9Ax7rBee0+/nJz3P2IfJvtJqTSPT3sqYnFvEmnIwdSkJKUgWp1DDv1MhkLjuUK1BmTH2fmZgDEX86v63YedeMrAA8VZq+yPMLNqjYLCDDzKwCeyMIpmUXTU2w4sj0Bp/69gIQjya507kIslaoWj7K1i6B4Rb+h0LpLCvPemYhEdDXXjZklbZzoCWTpmU74LwlHNp7BiR0JSDqZipRzaYiMi0BUbDhKVI9H6bpFUbFpyWBC6Lz7JP0V3YZcJdhyHTirwnxFgJmvBjAdQNDxGM4G2lLSceFgAjISU0HhlEnExJSNR2SxoCfc3n2VFfmNeakt4hCFlkVfQA+vPL4REi8joVC55s2Vx+21qncgwMyymSChUqKPliWznT+P1EOHYLtwITP8LiwqCmHxcYgoWw4RpUt7qvMHW694qN9FRF8He4JVLvQIMPNtAESMN6D4Yh60VhZyMmZEPPyiMWYW7/PfAiWW8AHkwkHwmZ128inlNJCRBITHApHxQHwlUNEadoFwSceaNROvkS5E5GAKsnayVbpwIuDI/i3JB7K+sOEk2IR4Ygntls33WFBYBRCJXnm2TMgiIZzcXkOKarxJJ1lkNHKWe/j2JZg9TchV/zZ92XVo3MpNCi/65T/c01uI4sB28+DaePlDDy+pFBtuabMa7PBCVJFO/2w+j/bXGoTWniWilwJfrXCUYGbxjX0EwBgAQflk5rDnMohGEZG8hC2zEMhzBBwLvnc9w33z/KLqC4iQcl8iMmT2zO22OHQcxJPkutyuO4v1SX9lV9Oa3GQRuIuhODNLSh0RSs4SQZrL2MgumjyTe3K5Xp/qmLk1AHkua+b1tTT1/w5gEBHZVcstK3AIODYVZFNUSNtQ2X8ABuQlSRuqjl0M12VmEXx7S8jnfOqvLCAfIaLv8+l6pruMI8GNkG7BaWvlXQ9+dXi5XlTEX97BWbhqZmYZn6LxVCOEPROP3oHBzFO8SSfZSWvrbPhTw//EtE/9i4GL8PT6EwMQG+eOEX71iXX4dIJfssuFjehBTV9+rQGr269ai3Nn0zN/U5FOi34+jgH3G0Q3PyeiO0IIeEgu7UjzLFm0hmdn9zmIRktGsVdl0k1E7rilIE60ilgI5BQBZpaslLIrmyX/zpxe13G+jHcJZX08vwQbHUkDnnLoyQQd95eL/RWSb3R+9TeX2m1Vk88IODIsiTeihMHm5ziVSYEsvJ7JzzHKzLKxM1YSZwTKbJeLt0JIpicBfOad/SUXr2FVlU8IOLJjiVaYbBRm2c0hh80U4ee7LQ/1HKJogtOZuaO8/wDIv3lhIiMgEgfvEJHoOF3U5vjWCR7y7s9vE+H2FwG8Yq2/8hv6gnU9xxxF1isD87nlInHwAoA3gx2j3qST7Kq5Uka+/NgafPaOf/KoTsMSmLPuRkM/Ozf4CQf2BPe+iooJw+YztxrOf6jfJuzbKX1Rk05fvHUAj483SKAsJyK/WaDy+Ubk6+WYWWIUJO3B7QCuClZ3Q9NI+ejMlhA+IpIMLJZZCIQMAcfYlon66ByO66z0YROAe4jIQyEyK6fnrKzDu+ITT6/TnNUY8Oxtjv4WqjTIAXttFcgRAszcwpHp7fIcVRTcybIhdj8RuWPvgzsv10oxc2NZAACQXbKAAp7ZvLAofU4C8DoROUV9slmVdZrZEHA8MyIA2y4f2iZyGeKtUiizjeUDfqa9BDNLeMgw8UoGINnucmqSlVcSA8kGvn3xZZkLAWYWD3QJcXQLEOctPjL3lGRNsvFvmYVAUAgwc2fHZnm9oE7IWSHhCUZm1ePcm3T6wfESy2zK2y9uwMRx/mU9bhpYC69Pdn8/09NtaFAka/JK2xNvQ5hHWuQX79+Bdcvs8y2Vp9PY+3Zg4kyZ/7nsCBGJLspFb46sF50ASFiAuN0JOyduYSpdCkmVImFDolUjwuCSivOvYBnLix5sC4B8Q8CRDehpAIPzUGNF3DolTPcbIpJMUSEzZpbnVdK3i7dD+TxqiITQyS7FlFD3N4/6Z1Wbxwg4xP9l10myvYneYG6bkE0vEZFsiJnCmFkkCB7OxQWf9Eu+waLN8BERuTMEmKLHViNyEwHHMzPA8W4X0eLcNgmN+h+AD4lIBOgtK6QIMLNouXRzeD6J95NoEQWTmk42l2VTebHoSRKRO2V4IcUqp91yrK0kskSkTfJKX0u8PGSe+5Pl4ZrTO3Zxnu/wqhWPJxlHQSUoygJSInwkMjsvEpEQ1Vk2b9LpMwCuMLVPxm/Ba0/6T1701JutcMcD7ozfRw8l4sqakukzePv7VH9DeN57L+7FvB/tEgYq0ume7hvw8xafzdViROTONxv85Qt9SccglN0QCRMQ126ZiJy38Cr0t77QddARZy9ZHIdkR5xVAYiE7IiI98cAfjUb+cLMouo31LGr6X7RZv/OykdDFvLiivsjEaVlvyrrTAsBNwLMfKV4zInAdw4n5ZICSLQ0Piaiv82KsWPBdz2A7gA6ABC9q2BNvsGymy2ZK2WBYYn2B4tcISnnIJ9kg1DSXwtxkG1VfQASDi5Cqp+LvgcRSWiOZRcZAo6Md6I/J+8imfMXcYwrWRvJ/4SQ3GmFWmZ/YDCzCBjfJwLrAC7Jfk2uM2UOKpsqMif73SKbcgFRqwo45DrkuyJzspx+X0Q/U/TdPskpQe1NOommh6Thy7SpH+3Esw/4J7O+md8Nra50b8SvWHgEd1wnyTqCt+X7+qBsBbf4+rcfHMS3H4juoS/pdPjfZPSouwqrL3QweEcBaGJN3ILH3CppIVCQEXBM2EXMWBZ9stgV/adgsmrJB17CycSzT1Ktzy0oYSzMLHp7PRwfEOl7sNogksZUFrj/Z+8uoKM8tjiA/28Sgru7u7tDcW2BQnGHltJSXo06FaAtxeoUKaVQoLhLobi7e3F3l/i8M5Hd/ZJNstnsJrvZ/5zzzjtNvpm581sI2bszd3Sxv0UiEvuVpO78h4OxJ6pA+JFYvc1bF07Wf2b19bQZoglK36ild9zp4uD676R+43zAHX/xVkplBVA8/NNF/UtRRgA6aawTTE8B6B1M+pe30wDOMOGbqH9MXWry8A8XdGkLfYxHH1vVf2eSxxCk/vDgUvju9HX602cRCfulmY0CFHC6QPiH+frfOf13Vn/woH/229r031V9skTvGlnCJKCtbHzOHoHwXXo68aQ/HKsJQB+/0wlpa03/vqJ/T9G/k+mLhdaKiH7P5JAWOen0TfiW39DBl8w6h/f7RF/WRwTYd7Mz0qb3NQXz0/DDsR7Jixz58n2toWtDRbQ1C29h/DB9HN160qlpgR1Yc6EmcuYzfDCkb1yK2xYrhxByEApQwBUEwm8JKgBAH7XVu/oijpTqN3v3wt/cnhcRP1eINz4xhL9J0Tuf9D8eucJ3lqQCoHcu6U809Xr1Pxx62/w5d3wTHx8f9nUtgfBPh/WVsxG/6EQkYa7zz6ZrvVaMJvEFwm8o1kcjsoX/W6aP8+if7bruxF0Ap0RE/x1iowAFXEBAKaXfxOpksf6dTH8AoX8H1Ylj/fdW1+rTH/6dDd9pxg/+XOA18+QQwt8v6T+z+n2Dbvp9wwNbbqCLj1vkpJOuH6ITT6Ft7bLLGNhBf/BoveUvnBZrj7czfPOlKitw8mjcbnacuqIRajcyl2Tat/UBhg86FTpu5ON1eqeTTjpNWVcB1RroDxJNTd8yNTo+GOxLAQpQgAIUoAAFKEABClCAAhSgAAUo4BiByEknfbb8p4ihd2y8gZ7N9AkU661lhwL4caberRXWQkIUSqTSN5zHrY0YXwMd+5rrXemb6/QNdrpFl3T6YmJxdHhVf8BvarpoYmJcaxm3xfJpClCAAhSgAAUoQAEKUIACFKAABSjgAQKRk066iLguJh7aDu+5g/Z1dI1d6+39EZUwYIj58o27t/1QM6++AC9u7dX3SmPI1+aLbx49CELPF8IKmEeXdOr7YT68821hy4nWiUjjuM3MpylAAQpQgAIUoAAFKEABClCAAhSgAAWcIRA56dQegClrdPbkQzQvvyTaeaeuaIw6jc27jfZuu4WujaLfGRXdQC+0yI1Ji/Rtn2FNKaBTjT0I8A+JNunUtENWjJ1ruG32gogUdAYSx6QABShAAQpQgAIUoAAFKEAB5wuE10naC0DvMND1zDKLiL6pkY0CFHBDgchJJ13dXFfTD203rj5D3ULR71zacbkjsmQzF/P+fdxxjPpEFzyPW8ueOxW2nH3Z0GlAq4O4edUfXQbmQacBuU3fi6jpVLJiGszdV9Wyj/5BlEpE9G04bBSgAAUoQAEKUIACFKAABSjgRgLhNxTrN6CWbw5LiEhYwV82ClDA7QQiJ5309cbbIlbx+GEAKmWbbXVROXSi6FwHw/e6NFyDfdtv2YVw6nl36NvwItrHfY7jxIHH0SadUqXxxq5H5npS4f34A8kufXaiAAUoQAEKUIACFKAABSiQuAJKKcPFVuHR9BaRaYkbGWenAAXsFYicdCqrSzlFDBYcrAuD/2V17Eat82LCAuORuJKpZyDEzo2Pxx51RTJfL9NcYz48g62r70abdNIPbrpRG5my+VrG10pEoi9CZa8S+1GAAhSgAAUoQAEKUIACFKCA0wSUUo0ArAbgHWmS8SLyptMm5sAUoIBTBSInnXRNpHOWM5bNMBN+z4OjBDF4aHm89Vl509cf3g9A1Zxz7Q527/WOSJfRnECaOvYSlvx1Pcak04xtlVC+ZnrLOQeLyM92B8GOFKAABShAAQpQgAIUoAAFKJCgAkqpPAB0nZasVibeJyJVEjQgTkYBCjhMIHLSKQuA25aj18gzF/pWushN73LSu50i2pF9d9G+9iq7A1t3oi3yFkxj6q8TTjrxFF1NJ/3gN9NK4sUeOSzn/FFE3rY7CHakAAUoQAEKUIACFKAABShAgQQTUEolA7ABQO1oJg0EkF5EnidYUJyIAhRwmEDkpFNyAIYMU6OSi3Dp3OMoE24+2x4586Q2fX3mhFP46u09dgc2d1NzVKiuc15hTR+t00fsYko6Dfy8AN740nBh3QoRaW13EOxIAQpQgAIUoAAFKEABClCAAgkmoJT6BUBsx+dqi8j2BAuKE1GAAg4TMCSd9KhKqQAAOtsc2l6sugwnD983TJghc3LsudbJ8LVX267Hpn+u2R3Yj7PqosXL+U39dRFxXUw8pqRT6+7Z8e30UpZznhSRknYHwY4UoAAFKEABClCAAhSgAAUokCACSqmuAGYaJnt4Q78pBTLktPzyuyLyfYIExUkoQAGHClhLOt0DkDFili4N/8HebcYb6eo0zoWpKxobAimTbhYCAuysIg7g/a8r4rX3SpvGvHnVHwNaHYwx6VSuRjrM3F7ZMg5/AKlFJGoRKoeycTAKUIACFKAABShAAQpQgAIUsFdAKVUGwE79/s00RlAAsHgYUKph2P/MbY6IdLZ3LvajAAUST8Ba0ukigHwRIfV/aR02rb5qiHDAkDJ4f0Ql09eePA5Epaxz4rWKl3sWwshJtUxjBAaEoGP1PaFJp46v5TZ9/folPzQtsCP0vzNmTYbNN+tEnreAiOg1sFGAAhSgAAUoQAEKUIACFKCAiwkopdIC2AXAeEplw0Tg1BagRH3ghVcto74gIoa6Ki62JIZDAQpEI2At6XQUgGnL0eCum7BqgTGH8+PMemjZoYBpyFNH7+PFKivihVymUmYs3N7CMEbPF/ahddcchqTTtYt+aFYwLOmk2477dZEmvY9lv0Yisj5ewbAzBShAAQpQgAIUoAAFKEABCjhcQCml34Pqa887GAY/thbY8mfYlzLlATqOjDx3DhG56fCAOCAFKOBUAWtJJ73FsXrErB8P2I75f54xBPHvsbYoUCSd6WsLpp/Fx6+ZE0H2ROzr64Wjj/SRXnN7u+MR1GqcKcak09x9VVGyovnWOwADRGSSPTGwDwUoQAEKUIACFKAABShAAQo4T0ApNQTAKMMMt84CS4YDwUFhXxYB+kwCfFNaPvaSiCxzXmQcmQIUcIaAtaTTvwBMBZtGvLcH0345YZo7Tbpk2HezM7y8zF3f7rEFK+fF/0Tbyafd4OVtHnf4oFMoXi5NjEmnsXNKo+kr2SxtRonIh87A4pgUoAAFKEABClCAAhSgAAUoYJ+AUuoFAPr9pvmoiv8TYP5Q4PFt46AvfgLkNlwa9bWIfGbfzOxFAQokloC1pNNCAO0iAvr+iwMYP/KIKb6qdbNj1tpmhngrZJmNZ0/Cs9LxWMmhu52RMrX558/4YeeRJYdvjEmnt78phH4fmW+9A7BARIxbNeMRE7tSgAIUoAAFKEABClCAAhSgQPwElFI5AOwHYL6WTt9St3I0cPlw1MGrdwQqvmT59bUi0iR+UbA3BSiQ0ALWkk7TAPSMCGTSmKMY/an+2RDWer9VEp+OqWr6b79nQSiXabZD4t52oT2y5jBvoZw94Sq8vBBj0ql9/5z4clIJy/kPikhFhwTEQShAAQpQgAIUoAAFKEABClAgXgJKKb2zQNfdrWsYaPc8YP8S62MXqAw0f8fyew91tScRsf/K9Hitgp0pQAF7BKwlnX4F8EbEYDMmnMJX/9MXC4S1UVNqo133wqb/Pn/6EZqVW2rP3FH6LN/bGsXKZDB9/d+Ft3D/TmCMSaeqL2TAH+sNOaYnIqJvQ2CjAAUoQAEKUIACFKAABShAgUQWUEr9AOB/hjAuHgD+GQfo3U7WWqr0QE/91tTQSomIufZLIq+L01OAArELWEs66WsCTDWRFs04iw/6bTONtHzfiyheJqPpv1fOu4C3e2yNfSYbnvhjeSPUaWzebbl/6wOcOf40xqRTjrzJ8e/FWpFH580GNnjzEQpQAUZ4cAAAIABJREFUgAIUoAAFKEABClCAAs4UUEp1BDDHMMfjO8CCzwC/JzFP3f1HIE1my2f6iEj4FXfOjJpjU4ACjhKwlnTSxdmGR0ywZsklvNlxY+h/Jk/hjYN3usAnmZdp/k8H7sS8qcbb7ewNbviv1dGpX1FT9wunn2H3pvvo+Gpu09euXfRDs4Lmm/L0xQZ7ntRH8pTmmADUFpHt9sbBfhSgAAUoQAEKUIACFKAABSgQPwGlVHEAuwGYrz4PDgQWDwNun4998CZvAYVNF6vr5yeIyMDYO/IJClDAVQSsJZ30tke9/TG0bV9/Hb1a6AsGgHJVs2DB1paG2GvknY97t/0csp5+75TCh99WMo31+EEQVs27aUw6XfBDs0LmpJN+eMmx6ihUMpVlDL1EZLpDguIgFKAABShAAQpQgAIUoAAFKBAnAaVUGgC6TovhCjpsnAyc3GTbWOVbAjW7Wj57QETMbxhtG4VPUYACiShgLenUF8CUiJgO7rqNV+qtCv3PLq8Vw7Cfa5jCDfAPQZn0sxwWfv3muTB5cUPTePp479K/rqNNT/ORu2tWkk4/LymLF17MYhnHMBH5wmGBcSAKUIACFKAABShAAQpQgAIUsFlAKaWP1OmjdeZ2fD2w+Q+bx0CO4kDboZbP6yvTM4jIU9sH4ZMUoEBiClhLOhnO3P53/AFaVgwrFD781xro3L+YKd7LF56gUYnFDos/W86U2Hq+vWG8Lavuom4L8zlea0mnD8YVQY+381r2myki3R0WGAeiAAUoQAEKUIACFKAABShAAZsElFL62rlxhofvXAQWfwUEBdg0RuhDPr5A38mAl7dln7oi4piiwrZHwicpQAE7BawlnVoAWBkx3rXLT1G/yILQ/1ywrSXKVTHvKFq3/AoGdgir9+Sodup5d+g6TRHt2L7HKF3ZfBmdtaRTl0F58MlP5lpQehuniJi3ZDkqOI5DAQpQgAIUoAAFKEABClCAAtEKKKVqAtBvEn1ND/k/BeZ/Bjy+HXe5DiOALAUs+70vImPjPhB7UIACiSFgLelUB8CWiGAe3vNHlZxz4O0jOHS3a2gx8Yj2zZC9+PPnkw6N+9ijrkjmay4KfuOyH3LkTWGaw1rSqU7zTPhtZXnLOO6ISFaHBsbBKEABClCAAhSgAAUoQAEKUCCmhFN2APsAmG+C0jVTVo0BLh2yT65eH6BUI8u+80TEeGzPvpHZiwIUSAABa0mnCgAORMwdFBiCkmlmoETZjFi290VDSPponT5i58i253pHpM9oTorrulG+yc1JKGtJp/xFU2L5qSgbmzKKyANHxsaxKEABClCAAhSgAAUoQAEKUCCqgFLKB8BaAPUN3927END/s7cVrwc0eM2y9yURyW/vcOxHAQokrIC1pFNhAGcswyidbiZadyqA7ybXNn05KCgEpdI4roh4xMDrjrdB3kLm43SROawlnfQurH3P6ofuxrJolUVkf8JycjYKUIACFKAABShAAQpQgAKeJ6CUGg3gfcPKrxwFVowCVIj9IBlzAZ1GRe6fW0Su2T8oe1KAAgklYC3plA3ATcsAquWeg0GflEPPN0uavnzj6jPUKxyPjHU0K5yzsRkq1oj+ZNzVC35oXmhHlN6rztRAnkIpLb/eSUTmJhQk56EABShAAQpQgAIUoAAFKOCJAkqpNgAWATC/v3xyN6yOk9/jeJII0GcikDyV5ThtRWRJPAdmdwpQIAEErCWd9N9mwxWULxRbiDF/1EGVOjofFda2rbuOPq3WOTzEH2bURcsO0e+WjC7pNGl1edRskskynk9E5FuHB8gBKUABClCAAhSgAAUoQAEKUCBUQCmlb3TaAyC9iSQ4EFg8DLh93jFKrT8C8pSxHOtbEfnEMYNzFApQwJkCUZJO4T84AvUFlRETv1h1Gf5e1xxp0iUzxfLDl4cwfuQRh8f23vCKGDCkdLTjRpd0Gjq+GDq+bq5XB2CKiPR3eIAckAIUoAAFKEABClCAAhSgAAV0wik1gJ0ADBkhbJoCnNjgOKFqrwCV9GYqU1svIobq4o6bjCNRgAKOFIgu6aQLcJsy1R++us1Qz0kH8FKVFTh59L4jYwkdq12PQvhucq04J516v58P743S5ahMbZOIvODwADkgBShAAQpQgAIUoAAFKEABCuik0zQAPQ0Up7cB639zrE7+SkCLdy3H1Gf29MVRwY6diKNRgAKOFogu6XQZQJ6IyRZMO4P2vYqY5g4JViiReqajYwkdr1SFjFi8s1Wck04N22bBjwvLWva7IiJ5nRIkB6UABShAAQpQgAIUoAAFKODBAkqpQQB+NhDcvQQs+hIICnCsTMp0QK/xkccsIyLHHDsRR6MABRwtEF3S6QSAEhGTXTr3GPksbpS7e8sPNfPNd3QsoeP5+nrh6KOucU46FS2bGgsPVbPspwCkFpHnTgmUg1KAAhSgAAUoQAEKUIACFPBAAaVUdQCb9ds30/L9nwELhgKPDHdSOU6n2/dAWsOFU/1E5A/HTcCRKEABZwhEl3TaBcCQwbGcfM/WW+jWeI0z4gkd8+TTbvDythoaoqvplCKVN3Y/rgcxdistIsedFigHpgAFKEABClCAAhSgAAUo4EECSil9u9Q+y5MxgAJW/wic3+s8iSaDgMI1LMefJCIDnDchR6YABRwhEF3SSV9L1zC6CSaOPoaxQw84Yn6rYxy82xmpUpvqmBueiS7ppB9ad6UWsuVKbvl8GxFZ6rRAOTAFKEABClCAAhSgAAUoQAEPEVBKeQFYBaCpYcn7lwC75zlXoVwLoFY3yzkOiUgF507K0SlAgfgKRJd0WgzAcD2A5USdXliNAztvx3fuaPtvPd8e2XKmtPr9q+f90LzwDqvfm7apIirVzWD5vXdF5HunBcqBKUABClCAAhSgAAUoQAEKeIiAUuobAB8blnv1OLB8JKBCnKuQoxjQ9nPLOXQR8Qwi8sS5E3N0ClAgPgLRJZ1mADCkkSMmUQoomXoGQpz4M2XZ3lYoXiZjnJNOI/4oiTa9c1j2+1VEdIE7NgpQgAIUoAAFKEABClCAAhSwU0Ap1RqAPkVifg/55G5YHafnj+wcNQ7dfHyBvpMBL2/LTvVFRNeWYqMABVxUILqkk77j8nVrMT+854+quZy7dXLKsoao2yRXnJNOAz4rgEHDClr2Wy0izV3UnmFRgAIUoAAFKEABClCAAhRweQGllL7KfI/eWWQKNiQYWPo1cON0wsXfYQSQpYDlfB+IyOiEC4AzUYACcRWILuk0CsAQa4Md2nMHr9T9J67zxOn5Yb9UR+f+ReOcdGrRORtGzSpt2e+MiFgfKE4R8WEKUIACFKAABShAAQpQgAKeJ6CUSgFgG4BKhtVv+RM4tjZhQer2Bko3tpxzgYh0SNggOBsFKBAXgeiSTvqw7FfWBpo+/hRGvKuT3M5rfd8uhY9GGn+mRcwWU02nMlXT4e9dlS0DCwKQSkQCnRctR6YABShAAQpQgAIUoAAFKJA0BZRSfwDoY1jdmR3A2l8TfsHF6wINDBfWXRGRvAkfCGekAAVsFYgu6fQOgHHWBun30npsWXPN1vHteq5u01yYstT65XkxJZ3SZvDB9nt1I89ZWETO2RUIO1GAAhSgAAUoQAEKUIACFPBQAaWULrmiS6+Y273LwMIvgSD/hFfJkAvorA/lGFoeEbma8MFwRgpQwBaB6JJOrwKYFGUABZRKOwtBQU6sIg4gS/YU2H7R+i7JmJJOOt6td+ogfaZklqE3E5E1tmDwGQpQgAIUoAAFKEABClCAAhQAlFIVAGwHYL5WPNAPWPA58MC5mxCi9xegzwQgeWrLR14WkUV8zShAAdcUiC7p1BnA35FDfvIoEJWyzUmQlZx63h1iJbrYkk76eJ0+ZmfR3hARY3Y+QVbASShAAQpQgAIUoAAFKEABCrifgFIqE4C9ACxuaVLAmp+Ac84ttRKrVuuPgDxlLB/7TkQ+irUfH6AABRJFILqkUysAyyNHdOLwfbSptiJBAj36qCt8fb2izHXl3HO0KLIz2hi+m1kKLbtkt/z+WBF5P0GC5iQUoAAFKEABClCAAhSgAAXcWEAppd+E6Td9xlvADywDdiXMBoQY+ap2ACq3tXxko4g0cGNyhk6BJC0QXdKpPoCNkVc+b+oZfDow+oSPI6X2XHsF6TMlj3PSadCwghjwmeEazSUiYvip5Mg4ORYFKEABClCAAhSgAAUoQIGkIqCUGgZgqGE9104Ay0cCIcGJv8z8FYEW71nG8QRABhFxgeASn4cRUMDVBKJLOumr4/ZFDvZ/3bZg1YKLCbKGtcfbIF+htHFOOrXpnQMj/ihp2e+oiJRNkKA5CQUoQAEKUIACFKAABShAATcVUEo1AbAKgLdpCc8eAvM/BZ49cI1VpUwH9BofOZZyInLENQJkFBSggKVAdEmnogBOR/mbnGk2/J4FJYjg7A3NUKlm1jgnnSrVzYBpmypa9nsOILWIqAQJnJNQgAIUoAAFKEABClCAAhRwMwGlVP7wjQeZTaHrnU3LvgGun3Kt1XT7HkhreK/4qoj87lpBMhoKUEALRJd0ygnAcCXB82dBKJ9pdoKp/fBXHbR8xXBMLnTu2Go6Zc3pi/VXa0eOk9doJtgrx4koQAEKUIACFKAABShAAXcSUEql0BeBA6hsiHvbX8CR1a63lMZvAkVqWsb1u4joG9jZKEABFxOILumUBsBjy1jPnXqE5uWXJlj47w6rgNc/MNxKYFPSSd94t+tRPaRMbd4RCqC+iGxOsOA5EQUoQAEKUIACFKAABShAATcRUErpXUL9DOGe3Qn8+4trrqBcc6BWd8vYjohIOdcMllFRwLMFoks66a+HWNI8ehiAiaOOYe7U//DwXoDT1dp0K4TRU2pFmSe2nU66w8JD1VC0bGrLvn1FZKrTg+YEFKAABShAAQpQgAIUoAAF3EhAKdUDwHRDyA+uAws/BwJ0pRIXbNmLAu2+sAxMv3fNKCKPXDBahkQBjxawmnTSIkopqzWQ9DG7pX+fx/RfT+G/484rJleyfEYs2dUqyotz+exztCwa8w16Pywog0btDGd8vxaRzzz6lebiKUABClCAAhSgAAUoQAEKWAgopcoD2AEgpenLgX7Awi+A+1dd18rbB+g7GfBOZhljAxGJcgO76y6CkVHAMwRiSjrpLHHU6+PCXXRKaseG66HJp42rriIkxLF1upMl88Kxx13tSjq9N6ower+fz7LvHBHp7BkvKVdJAQpQgAIUoAAFKEABClAgZgGlVEYAewEUMjz578/A2V2uz9d+OJC1oGWcH4nId64fOCOkgGcJxJR0GgHgU1s4Lp59jBm/ncKC6Wfx5FGgLV1seubE027w9jaGaMtOp46v58bQ8cUs59grIlVtmpQPUYACFKAABShAAQpQgAIUSMICSin9JmshgLaGZR5eBWyf6R4rr9MLKNPEMtaFItLePYJnlBTwHIGYkk4tAayIC8XTx4FYPvcCpv1yEmdOPIxLV6vPHrzbGalS+xi+Z0vSqUbjjJi8poJlvwciojP5bBSgAAUSXEAp1Sz85+kcAL1EJCjBg+CEFKAABShAAQpQIFxAKfU5gK8MIDf/A5Z8DYS4ya8pxeoADV+3XMI1EcnNF5kCFHAtgZiSThkA3AXgFRHyR303olWnwqjdOA+8Iu1AslyWPmq3c+ON0KN3G1ZegfXqULFDbDn3MrLnShXnpFPuginwz1nDFZp6jCwiotfDRgEKUCDBBJRSxQHoPerpwyddBqCjiPglWBCciAIUoAAFKEABCpgTTo0ArAZgvu77+UNg/mfA0/vu45Q+B9BlTOR484iICxejch9eRkoBRwlEm3TSEyiljgIoHTHZyCE7Me3HI0iVxgeDv6iCDn1LIHVaQ/G2KHFdOPMYMyecwtypZ/D8adyy5kv3tEKJssYNSrbsdNIJsb1P6yGZrylfpuOqLiK7HQXHcShAAQrEJhBeK0EnnIpGevYfAO1F5FlsY/D7FKAABShAAQpQwFECSqm8APbrD+RNY4YEA8tHAtdOOGqaBBpHgN6/ASnSWM6nf7/SxwbZKEABFxGILek0CcCrEbGuXngeb3deawj9xa5FQhNQeQpGW3M89Hld62nhX2cx9aeTuHrxiU3L/31pQ9RrmsvwrC1JJ91h+akayF/UfAkDgG4iMsumifkQBShAgXgKKKX0p4f6iLI+WmetbQbwIq/2jSc0u1OAAhSgAAUoYJOAUkrvFtC3u9UydNgxCzi00qYxXO6hVh8AectZhjVKRD50uTgZEAU8WCC2pFNvAFMjfG5df4b6+a0XlitRPjM+GVsTVerkgHhFP6w+erfpn2uhdZ/07XcxHb376qdq6PKaoSA4bE06/baiHOq0yGz50n4uIsM9+LXm0ilAgQQUUEqNBfBuLFPuA9BcRO4kYGicigIUoAAFKEABDxRQSk0AMMCw9Av7gH9+0Gdc3FOkanugcjvL2DeJyAvuuRhGTYGkKRBb0klnfE5ZLr1x0dm4evFxtBpp0vliyMjqaNO9KJKnMB8Tttbh5OH7mDnxNJb+fR7Pn0U9etdncEl8PKqyoautSadPfiqKLoPyWPadJiI6icZGAQpQwKkCSqkeAKYbJgl8BIg34JM68tz6GHMTEbnh1KA4OAUoQAEKUIACHiuglOoKwLh74MENYOHnQIAbn/bPVwFo+b7l6/oUQAZe2uKxf9S5cBcUiC3ppL+v3whli4j9g14bsOzvMzYtpevrpfDqBxWQI0+UN1mG/o8eBGDxzHP444cTuHZZ/5wIa3Ua58IfyxsanrU16dTj7bz4YFwRy75bRaSuTYHzIQpQgAJ2CiilKgHYCsB8vlffAnPsRyDIDyg9CPCNqClumuQ8gMYics7OadmNAhSgAAUoQAEKWBVQSpUFsBOA+YamIH9g4RfAvSvurabrOem6TjC8rS0vIofde2GMngJJRyDGpJNeplJqMYA2EUue9dtxDP/ftjgJVKuXE+9+XQ3lqmWDxDBjcLDC5tVhR++2r7+OTFlTYOflDnYlneq3zoxflhrO994QkZxxCpwPU4ACFIiDgFIqB4A9AAzbLHH2b+Dm9rCRUmQGSg0CUpjrd4ZPcSl8x9PpOEzJRylAAQpQgAIUoEC0AkopXXhXX6ZUwvDQ+gnAaf0ZWRJoXccC6bJbLuQ1EZmcBFbGJVAgSQjYknT6AMB3Eas9eegu2lW170KALDlS4eMxNdCkbQEk84356N3hPXcx7dcTGPtnHbuSToVKpsKSY9Ujv0jpRCT6s4FJ4iXlIihAgcQQUEqlALABQA3D/Nc2ABci/cxMnjEs8ZTStIk0ostNXXhcRA4lxho4JwUoQAEKUIACSUdAKaXf680H8LJhVUdWA9v+SjoLbfQGUNRQG32KiPRPOgvkSijg3gK2JJ101mdLxDL1bqQa2afjyaMAu1fu5QX0ebc8+rxdFpmzGW6Yi3VMW4/X+Sb3wp6n9eBlLGrOrZaxCvMBClDAHgGl1O8A+hn6PjwFHB8PqJCoQyZLC5R6E0idO/L37gNoKSJ6GzwbBShAAQpQgAIUsEtAKfUxgG8MnW+eAZaMAPTR/6TSyjYDautymqZ2VET0kUI2ClDABQRsSTrpT+8fAvCNiLdvi5XYse6qQ8Kv1zwv3h9ZHUVLZbRpPFuTTnqwNRdqImc+Hb6ptRcR+7Zp2RQdH6IABTxRQCn1DoBxhrX73QWOjAECn0RP4pMKKDkQSFsg8jO6uF0bEVnniZ5cMwUoQAEKUIAC8RNQSjUA8C8A8/GS54+A+Z8BT+/Fb3BX652tMPDyV5ZR6U/7MorII1cLlfFQwBMFYk06aRSl1A7LIyO/DN+HX4fvd6hX9typ8dn3tfBC63zw8fGKduzb1wPQMLdtNaWmrKuAag0MyawPRGS0QwPnYBSggEcLKKUaA1gFwMcEEewPHBkLPLseu42XL1DyNSB98cjP+gPoJCJLYh+ET1CAAhSgAAUoQIEwAaWUrmOr36zpWpMRXwRWfAdc0ZfmJrHm7QP0nQx4J7NcWEMR0WUP2ChAgUQWsDXpNBbAuxGxbvv3Cvq30u+xHN+S+Xph8BdV0PHVkkiXwbS5yjDRmCFnMG3s5Vgn/2JicXR4NZflc5NEZECsHfkABShAARsElFIFw4tzWlQFV8CpP4C7B20YIfwRLx+gWB8gk+HyA/1NfY65u4jMs30wPkkBClCAAhSggKcKKKV05mW9vgjcYLBrDnBgWdJl0Tud9I4nc/tYREYm3QVzZRRwHwFbk066+NyCiGU9fhgQWtcpJEQ5daXNOxTC15PrI1Vq8wYCPWFIsMIbrQ9j2+qYt4b2/TAf3vnW8MNnnYjoXQlsFKAABeIlEH4bjL6SroxhoEvLgSur4z62eAPFegOZK0TuGwxA38LyR9wHZQ8KUIACFKAABTxJQCn1M4BBhjVf3A+s+l7vgUq6FHV6AmWaWq5vsYi0S7oL5soo4D4Ctiad9NZMwzmRtpUX4NQR558HHj29AVp3LhJF9NH9IHStsRcX/3serXbTDlkxdq7h/eAFEdE7E9goQAEK2C2glNJngBcBeMkwyN1DwKkp9v9SJ15A4S5ANuMFeOEDvisiP9gdNDtSgAIUoAAFKJCkBZRSnQH8bVjkw5vAwqGA/7MkvXYUrQ00Gmi5xusiYjjykrQBuDoKuK6ATUknHb5S6iyAQhFL+WrQVsyedMLpKxu/qCkatMpvdZ4Lp56hS419ePLQ+u0LJSumwdx9VS376qJyqURE10phowAFKGCXgFJqBIBPDZ2fXgWOjANC7L/ZM2w8AQq2A3Lq+p9R2pciYqiUadcC2IkCFKAABShAgSQloJQqEX7kP61pYcGBwKKvgDsXktRarS4mfXagi64IY2j5RCT2mixJX4crpECiCsQl6fSXri0SEe3Smf/hwz4bnR78tH9bo1p9XQvPetNH7PRRO33kLnJLndYbOx/Wi/zl4iJy2umBcwIKUCBJCiil9HHj+WHZofAW9BQ4PAbwu+O4NedtCeRtYW2870TkI8dNxJEoQAEKUIACFHBnAaVUmvCEU0nDOjZMAk5tduelxSF2AXqPB1KYc24AXhER/TsbGwUokIgCcUk66f2K4yNivXz+MZoWn+300OftaIsylbPGOM/kby7ip8/OWX1m043ayJTNUJC8lYisdHrgnIACFEhyAkqp8gD09ZmpTYtTwcDxX4GH/zl+vbmbAPmNJ/jCJ/lN12sQEb17k40CFKAABShAAQ8VUErp93NzAXQwEBxbC2z507NUWg4B8ulf1UxtjIgM8SwErpYCricQl6STvlbpkOUS6uWfidvXnXs+eOXRjihYLH2MckoBH3Y7hlWzb0V5bsa2Sihf09B/sIjoAntsFKAABWwWUEplDv8U0XTMOLTzuTnAja02jxPnB3PUBQq9YthYFT7GTAC9RcT6+eI4T8QOFKAABShAAQq4m4BSSidVRhnivnUWWDIcCPawXxGqvAzo/5nbFhGJcuzF3V5jxksBdxeIS9JJF87VlcNNGZzBHf/Fv4ude0Z444WuyJ7LvKkgOnD/5yHoVX8/ju19bHjk2+ml0Lp7dsuv/Sgib7v7C8f4KUCBhBMIv354DYAXjL/U7QTO6NyPk1vWKkCRHoAuNG5sSwB0Yp06J/tzeApQgAIUoIALCiilagHQ9U6SmcLzfwLMHwo8vu2CETs5pLzlgFYfWE6id0ek5wd0Tnbn8BSIRcDmpJMeRyml7wE33UU59fvDGPXhLqci77nTC2nSGY7HRTvf9Ut+6FxtH+7dMhfyfeOLghj4RQHLPitEpLVTg+bgFKBAkhJQSunjbK8bFvX4HHD0J0Afr0uIlqkcUKwP4OUTebZVANqLSPRXeSZEfJyDAhSgAAUoQIEEE1BK6dvF9wEw39Cmj3+sHA1cPpxgcbjURMnTAH30r2yGt7gVReSgS8XJYCjgYQJxTTp9AeDLCKODO2+iS72lTiMTAY486w9vb9vDPLDtIfo1OojAgLBSJ3qXk97tZNFOioixyJ7TVsCBKUABdxdQShnq2YWux/8+cHg0EGjcWen0tWYsBRTvD3iZP9AMn1NXCX1RRB45PQZOQAEKUIACFKBAogoopfQnUOsB1DUEsmc+sG9xosaW6JN3GQOk1/k4U3tdRCYmelwMgAIeLGB7Nidsp1MTAPqISWgL8A9GtazT4O/nnE/6U6b2wf77fWJ8eQL8QuCbwnjkZPHU6xja72RoP13PSdd1smj+ugiwiDgnaA/+w8SlUyCpCSilaof/UmfebhkSCBz9AXhyKXGWm64IUHIA4J0i8vx7ATQXkbuJExhnpQAFKEABClAgIQSUUt8DMJYLuXgQ+GesfsOWECG47hwNBwLF9K9vpjZVRPq6bsCMjAJJXyCuSSd9B+V9AN4RNN0bLMO+bTecIpU5e0psvdw9xrEXjL+Otq/lgLePcSnD3ziNuROuImPWZNh8s07kMfKLSCK9Y3QKFQelAAUcLKCUyh9eODybeWgFnJ4G3NG72ROxpckHlHoD8IlS7+44gCYici0Ro+PUFKAABShAAQo4SUAp1RbAQsMZssd3gAWfAX5PnDSrGw1bpglQp5dlwMdFpLQbrYChUiDJCcQp6aRXr5Q6AKBChMSYT3ZjyhjDpXYOQ8pXOB1Wn+hkGO/axSfIlT+N6WtHdz7G8qk38NHEoobnggIVXmt2EHs2PsCO+3WRJr2hDkojEdFbUtkoQAEKRBFQSqUEsAVAZcM3r6wGLi13DbFUOYBSgwDfKLd7ngpPPF12jUAZBQUoQAEKUIACjhBQShUDsAdAOtN4wYHA4mHA7fOOmML9x8hWCHh5mOU69NavTCLywP0XxxVQwD0F7Ek6/QrgjYjlrlt2EYPam07cOVShRPnMWLTHcO0lJn9zCK9+Ut40jwoBelU+gDav5kD7N3Ia5n9wNxBdqu/DuHllULJDyMuhAAAgAElEQVSiOVEF4DURmezQYDkYBSiQJASUUvrn4t/6VjjjD5TjwImJgP6h4yotZbawxFPyjJEj0js5G4vIf64SKuOgAAUoQAEKUMB+AaWUfjOjb3AyFKvFxsnAyU32D5zUeuoLV/pNBrwN9S/170TrktpSuR4KuIuAPUmnbgBmRCzw/h0/1M79l1OOD1eukwMz1r9oTjApoG7Wmdhyuxt0kfGI9tsnF7Diz5sYvaQ0SlY1JJdw6tAT3Lrqj7otM1u+Jt+JyEfu8iIxTgpQIOEElFKfARhumPH5TeDwWCDYBS+I0wmn0m8BKbJGRrqpbxsVEQ+9wibh/sxwJgpQgAIUoICzBZRSfwEw1h05sQHYNMXZU7vf+O2+BLIXsYz7UxH5xv0WwogpkDQE7Ek6FQRwznL5zUvNxcUzDx0uUq95Xkxc2tw0bnCQQuVUf2Ll6VeQq4A5uXRo6yN82vFE6E3i0/dVQoasxpuddL9INZ8WiEgHhwfMASlAAbcWUEq1Ca+TYL6dIOgZcHgM4HfbddeWLC1Q+k0gVe7IMeoafC1ERH8yykYBClCAAhSggBsKKKV00XBdPNzc7l4CFn0JBAW44YqcHHLtHkDZZpaTLBUR/TseGwUokAgCcU466RiVUlcAmN7dfNJ/ExZNP+3w8Ft0KIRxsxqZxg29LS/tdPzv6yroM6Ss6eshwQo9Kx7AgzuByJTdF1N2lkey5MYb7SIFd1BEKjo8YA5IAQq4rYBSqgSAnQDMRZL0UbqTE4H7uj63izefVEDJgUDaApED1VVF27COnYu/fgyPAhSgAAUoYEVAKVUDgD4/Z75J1/8psGAo8OgWzawJFKkJNH7T8ju3RCQ7sShAgcQRsDfpNA+AaafQvCkn8flAXXPXsa19n+IYMbGeadBnTwJRK9MMpM3gi803jUfsfh5yHqtnhv3gLV0jLUYuKGU4ghcpsiciom/iY6MABSigE+m6KNJuAIa92Di/ELi+wX2EvJMDJV4D0us6o4b2DMDLIrLafRbDSClAAQpQgAKeLaCU0okSfWWueSuzUsCqscClg56NE9Pq02UDuo6L/EQBEblINApQIOEF7E06vQPA9Df5zPH7eLHCfIdH3/OtMvh4bE3TuA/v+aN+jlmh//3PuY7Ikcd8Xfj+jQ/xedeTpmc7vJkLvT/NG1NM2UWEHw84/FXjgBRwLwGllDeAZfoYmiHy27uB/3T5BDdrXr5Aif5AhpKRA9f777uKyAI3WxHDpQAFKEABCnicQPjvJ6v0jbSGxe9dCOj/scUs0Gs8kNJ8yZ++IEZE5pKNAhRIeAF7k07Vw4+hhEasE+41c06HTgo5sg38pCIGf1nFNOTt68/QJP+c0P8eMqY6ug02X94QFKjQo/x+PH4QZHr+i+nFUbVxhuhCqi0i2x0ZL8eiAAXcT0AppWsk6FoJ5vbkMnD0eyAk0P0WpCMWb6BYbyBzhcjxBwPoLyJ/uufCGDUFKEABClDAMwSUUqP0Wx7Daq8eA5Z/51o36brqy9HifSC/4fegcSLynquGy7gokJQF7E066UrdDwCkisAZ8NI/2PzPZYdavfd1NfQfUt405pVzj9G6RNiOqgyZU2Dj9S6G+X545xzWzjEW+524tTxyF0phLa4+fOPl0JeLg1HA7QSUUj0ATDcEHvAIODwaCNA/4ty4iRdQuCuQTX9GYGhKJ9lE5Cc3Xh1DpwAFKEABCiRZAaXUSwAW64+RTIt8cheY/xng9zjJrtuhC6vcFqhquDdqm4jUcegcHIwCFLBJwK6kkx5ZKbUZQN2IWX775gB++nKvTZPa+tDQH2uj60DzbqYzx+6jQ0X98zesrbnQCdlymfJe2LP2Ab7qecowfOp0Ppi2vyJSpIpSWPy4iJS2NRY+RwEKJC2B8MKcGwEkN61M72w69hPw+EISWawABdsDOetHXo9OPH0oIqOTyEK5DApQgAIUoECSEFBKFQWwx3CxSXAgsGQ4cMtwgXiSWK/TFpG3LNDqQ8vh/QCkExE33cbuNCkOTAGnC8Qn6fQtgI8iIty18Rp6N13h0IBH/vEC2nTXP3fD2pFdt9Gj7nLTf3/8Yw10GmiuWxIYEILu5fbj6SN9gsTcipRLjXEry8DLmHfyFxGrW6AcuggORgEKuJyAUipn+C905sKcOsqzs4CbO1wu3vgFJED+NkBu802gFuN9JyKmn+Pxm4e9KUABClCAAhSIj4BSKiUAXf7DeD5+8x/A8fXxGdrz+iZPBfSeiEg3S1UWkf2eh8EVUyBxBeKTdHoRwNKI8J8/DULVrNMQHBTisBX9NLcJmrQ1X/+9a/01DGhuvnxJ73LSu50s29i3zmLDgjtRYuj+QR50ftv4/hJAORE54rCAORAFKODyAkopnWzWO5yM586urQcuLHL5+O0OMHcTIL/erR+l/QpgsIg47oe33UGyIwUoQAEKUMBzBZRSuuZiL4PAf9uAdb95Lkp8Vt55NJBBf85oam+ICDHjY8q+FLBDID5Jp8wAdAEl0xgdaizCsf1REz52xBXaZcrKlqjV2JwoWr/kEt59ZZ1huHWXOyNzdv2hQFjb+c99jOh7OsqUOfInx+87ohTVnSgir9sbH/tRgALuJ6CUmgKgryHyByeBE78l/cKcOeoBhXR9gyg/+vU1fX1FxHwTg/u9tIyYAhSgAAUo4LYCSqlBAH42LODuJWDRl0CQvoCWLc4CDV8HihnKOE0Tkd5xHocdKECBeAnYnXTSsyqlTgIoHhHB1+9sx4xfj8UrIMvOs7e0Qfnq2UxfWjr9DD7vv8Uw/ue/1cbL/YqZvhbgH3bE7tlj4xE7/cCMQ5WQIauugW5q9wFkFZGoDztsFRyIAhRwFQGl1PsAjHWM/O4CR8YAgU9cJUznxpG1GlCkG6ALjRubvhq0B2sdOJefo1OAAhSgAAUiCyil9O7rTYY6k/7PgAVDgUc3CWavQOnGQF1DjumkiJhrs9g7LvtRgAJxEohv0smwY2Dl3LN4r7vjzhsvPdABRUtnNC1o5k/HMfr9XYYF5syfBqv+e8XwtVEDz2DzkrtRIIb+WQzVm5rHC3+giYisjZMaH6YABdxOQCnVBMBKAD6m4IP9gSNjgWfX3W498Qo4SyWgaE9AvCMPowvzvSIiz+M1PjtTgAIUoAAFKGCTgFJKnx7RtzGZa4pAAat/BM479pImmwJKSg9lLQi0H265In2RSmYR0RsP2ChAgQQSiG/SqT+AyRGx3rz2FC8UmOWw0Ned6YJc+dKYxvtt2AFMHHEwyvgbrnZBxqzmmuDblt/Dt6/9F+W5V97KhV4f54389ekiYjw77bAVcCAKUMAVBJRSBcMLh+tf7MKbAk5OAu4ddYUQEz6GjKWB4v0AL8PuTx2H/qT1RRHhncwJ/6pwRgpQgAIU8CABpZTedrwKQFPDsvcvBXbP9SAJJy3VyxvoOxnw8bWcoKmI/OukGTksBShgRSC+SSe9PfG45bgNCs3CjStPHYK943oPZMhsTiaN/N9OzP7tRJSxh/1eFy/1LGL6uv/zEHQruw9+z4x1ccvVTodv5kXZUamDzSEiHnK2xiEvDQehgNsIKKXSAtBX0pU2BH1pGXBljduswymBpisClHwd8E4eeXh9VXMLEYm6ZdQpgXBQClCAAhSggOcJKKW+AfCxYeVXjwPLRyb9OpMJ9XK3/QLIYb4NHcBQERmRUNNzHgpQwEo12bigKKV00kpXDs8U0e/dbuuwat65uAwT7bOHn/RDMl9z3ZGPemzCP3Oijp23SDosO97eMM63r/6HbSvuGb6WIpUX5pysAm+fKLk2XcdkhkOC5iAUoIDLCIR/grhY79wxBHX3IHDqD12ZzmViTbRA0uQHSg0EfFJHDkEX6NPHjz3s7GGivRKcmAIUoAAFPEhAKdU6/CZw8xuTp/eA+Z8Bzx95kISTl1qrG1CuheUky0XE+Huhk0Pg8BTwdIF47XTSeEqp5QBaRUD+9ctRfPOu3lQQv6aTTTrpZNlea7YauzdcszrwphtdkT6T+dP6TYvvYvQbZ6I8+/PasihYKlXkr68RkWbxi5i9KUABVxNQSn0L4CNDXE+vAEe+B0J4E4zJJXUeoNSbQDLzcebw750C0FhErrjaa8t4KEABClCAAu4qoJTS9Zt0wSbzsf+QYGDp18CNqLdwu+s6XSLuIjWBxm9ahnJbRMw3VblEkAyCAklbwBFJp08AfB3BdHTfbbxSU28siF/TCaSdN3oaBnml0mL8d9R63bdvptVDyy6FTc/7PQ1G17L7EeBnPGL35siCaNEzys8Z/VB+vrGK32vG3hRwJQGllN7+OA+WOzqDngKHRwP6xjo2o0DK7EDpQYBvhsgyF8MTT1Gz+DSkAAUoQAEKUCBOAkopXTtkG4BKho5bpwFHWWooTpi2PJw2K9Dt+8hPFhKR87Z05zMUoED8BRyRdHoBwIaIUIKDQlAt23Q8exIYr+h0AXFdSNyyNcz9N+7d9rM6bsES6bHo8MuG743ocxo7VxuTVI07ZcXb3xeyNsYHImK8Sj1eK2BnClAgsQSUUhUAbAVgPjOmgoFjvwCPmDuJ9nVJniks8ZQia+RHbugipyJyJLFeU85LAQpQgAIUSAoCSil9vr+PYS1ndgBrf00Ky3PNNfT6FUiZ3jK2LiIy2zWDZVQUSHoCjkg6pQTwAIDpWoDeTVdg10brx+BsJSxaOiOWHuhgeLxSiqkIMW5cMnx/y61uSJvBfDvB+vl3MG7wWcMzeQqnwIQt5a2FcUxEytgaH5+jAAVcU0AplQXAbgD6xjpzOzsbuKk/WGSLUSBZOqD0m0CqXJEf00XydHFxbctGAQpQgAIUoEAcBZRSAwBMMHS7dwVY+AUQ5B/H0fi4zQIt3gPyV7R8/AcRecfm/nyQAhSIl0C8k056dqWUfhNSNSKSH7/YiwnfHohXYOWrZ8PsLW1MYygFVEw+NcYxR//dAE3a6yPSYe3po2B0L7cfgQHmTJUIMOtoZaTN6GNtrIoicjBegbMzBSiQaAJKqWQA9N70+oYgbmwBzvHqYZtfGJ9UQKk3AF1k3Nge6hp+IsLsnc2YfJACFKAABSgQ+n5J78LeDkB/YB/WAv2AhZ8D9+P3YT19YxGo3BaoatjMsENEatGNAhRIGAFHJZ1+APC/iJA3r7qMAW3+idcKajXOjSkrW5rGCAlWqJTyzxjHLFY2I+bua2t45quep7Bnrd6IZW5fziiOKg2j1C3RD4wTkffiFTg7U4ACiSaglNKfHupPEc3t0Vng2M+APl7HZruAd0qg1OtA2ijHkZ8BaCcia2wfjE9SgAIUoAAFPFdAKaVv+taFwy12YStgzc/AOW4gdvqfjDxlgNaGe2V0vZb0IsJbZZyOzwkoYFlgNx4aSqmOAOZEDPH4QQBq5JiOkBD7ryNv3KYAfp7XxBSV3q1UNc20WKPceqc70qTTmx3C2to5t/HDO+cM/bq8mxvd3s9jbaxbAHKLSFCsE/EBClDApQSUUvpqkl8MQfnfCyscHvjEpWJ1m2C8fIESrwIZSkQOWf+SpushLHSbtTBQClCAAhSgQCIIKKW8AOjbvlsYpj+4HNjJskIJ8pL4pgL6TAT0kRdzqyoiOhHIRgEKOFnAUTuddPGPq5axti4/H2dPWL9pzpY1teleFCP/0DXKw5rfsyDUyPBXrF3HzWuEhm3ymZ578jAo9IhdUKA5AVaxfnoM/zvKm6iIPi1FZFWsE/EBClDAZQSUUnUArLOsLYeQQODo98CTyy4Tp1sGIt5AsT5A5ii18PTWsX4iEvunAW65cAZNAQpQgAIUiL+AUuorAJ8bRrp2Alg+EgjhLuz4C9s4QudRQAZDvcpBIsLq7Tby8TEKxEfAIUknHYBS6gIAUwGQzwduwbwpJ+2OrcvrpfD5T7VN/fXuqbrZZsY6XunKWTBzx4uG54Z2OYkDm3QpkrCWOp03Zh+vAtGfO0Rtf4tI11gn4gMUoIBLCCil9M+dPQAsrlxTwOk/gTv7XSJGtw9C/7As3BXIVj3yUnQ2/38i8rPbr5ELoAAFKEABCjhYQCmlj23oD7O9TUM/ewgs+Ax4av+H8w4O0zOGazAAKF7Xcq1/iUhPz1g8V0mBxBVwZNJplj5uEbGcRdNP45P+m+xeXf8h5fHe19VM/e/efI5GeW3bgrr9XnekSmM+YvfPjFv45YPzhljGbyyHfMXMdfwsvvkcQE4RMWep7F4FO1KAAs4UUErpv8RbAFQ2zHN5FXB5pTOn9sCxBSjYHshprNGuP3MAMERExnogCpdMAQpQgAIUsCqglNJHL/YB0LfqhjW9s2nZN8D1U1RLaIHSjYG6vS1nPSUi0R59SejwOB8FkrKAI5NOgwCYPu2+8N9DtCht/21Rg7+sgoGfmK+2vH7pCVoUmWfTa/Hzkiao28Jcs+nRvSD0qLAfwUHmI3aDxxZC0y4WGyOMI/cVkZivyrMpEj5EAQo4S0AppX9+6Uy0rilnbvcOAyd/D8+FOGt2Tx1XgAJtgVwNrQF8JyKGKp2eqsR1U4ACFKCAZwsopVKEfyhWxSCx7S/gyGrPxkms1WcpAHQYYTm7fmOYWUS45SyxXhPO6zECjkw6VQrP5ofiKQXUyfMX7t3WlwPEvX08tiZ6vlXG1PH8yQdoV26RTQNVrJUdUzeab77TnT7teAKHtj4y9W/WLRveGm1xgYRx5A0iYvVdlU0B8CEKUMDpAkopXR9B10kwt+c3gMPjgGC9YZHNaQK5mwD5X7I2vC7kPlhE7L9FwmlBc2AKUIACFKBAwggopfSnX/0Ms53dCfxrvO8kYaLhLKECXt5A38mAj68lSDPexss/HxRwvoAjk076rLLOFKeNCPvNl9dg/fKLdq1ixMR6aN+nuKnv8f130bXGUpvH2vmgB1Kk8jE9v+LPm/jtE112KqzlL5ESv64vF914+g1TIRExd7B5Zj5IAQo4W0Ap1QaAvjnNXJkt6BlweAzgd9vZ03N8LZCzHlCwA6xcgjoJwEARCSEUBShAAQpQwNMElFLdARhvP3pwHVj4ORDAD8US9c9D28+BHMUsQ/hcRIYnakycnAIeIOCwpJO2UkqtBdAowu330Ycw9tPddjGOm9UILToUMvXdu/kG+je2/VK531Y0Rc0muU39798KRK/KBxASHPYBvK6Lq4uJ66Li0bRPReQbu4JnJwpQwGkCSqmSAHYCSGeaRIUAJyYCD447bV4ObEUge22gcCdriSd97LGniATSjQIUoAAFKOApAkopfdXrdgCpTGsO9AMWfgHcN1z07SkkrrXOWt2Aci0sY1ohIq1dK0hGQ4GkJ+DopNMwAEMjmPZtu4HuDZbZpTZxSXPUa5HX1HfzyssY3FbntGxrNRrlwoRVzQwPf9juOI7temz62og5JVChbvroBjwtIuatVrZNy6coQAEnCiilMgHYBaCIYZrz84Hr9l9c4MSQk/7QWSoDRXsAEiWBvxzAKyJi3xnrpC/HFVKAAhSgQBISUEplBLBXn5YwLOvfn4Gz+lcXtkQXKFwdaPKWZRh39e3HLAuQ6K8MA0jiAo5OOjUPvxY0lC3APxhVs0wL/f+4thnrX0TlOjlM3VbNPoePe8btTeWuRz2RPIX5jdDS329g0ufm437dP8iDzm+bd0NZibGaiOir2NkoQIFEFlBK6b/MOpGhf86Y2+3dwH/GXeyJHKrnTZ+xDFC8L+BlvjU0HGEjgJdExJzt9zwdrpgCFKAABZK4QPjlJvrYf1vDUg+vArbPTOKrd6Plpc0CdPshcsCFReScG62CoVLA7QQcnXTSx110XSdTnZXOdZfg0K5bcYZZtOdllCif2dRv7oST+GbwjjiNM3lNc1R9Iaepz90bAehd+UBokXPdqjbOgC+mx7iZ6WcRGRynSfkwBSjgFAGl1E8ADB9P4fF54NhPQEiQU+bkoHEQSF8UKDEA8E4euZM+Y91CRO7FYTQ+SgEKUIACFHAbAaWUPumhT3yY283/gCVf83cUV3sVe/4CpMpgGVVXEfnb1cJkPBRISgIOTTppGKXUEQCma+dGfbgLU78/HGez1Sc6IV9hc8mW3789hF++2B+ncWo3zYNflzcx9Hn/xWM4ue9J6NfSZvTBrKOVIdEr6C2XuUQkIE4T82EKUMChAkqpngCmGQYNeAQcHg0EPHDoXBwsHgJp8gOl3gB8zKUswkfTP7ybiwirvMeDl10pQAEKUMD1BJRS+s2GLjxrPl7x7CGw4DPgqf4sns2lBJq/CxTQl66b2o8i8rZLxchgKJDEBJyRdJoAYECE05pF5/G/TrbXYorot/Vyd2TOntLEPe7DPZj+/dE48+9+3BO+yc3/BiyacB1Thl0yjTNpW3nkKpgipnHbiIjt1+bFOUJ2oAAFYhJQStUEsAGAeQtNSCBw9EfgiX23Y1LciQKp84YlnpKliTzJSQCNRYSVVJ3Iz6EpQAEKUCDhBJRS+QDsA5DFNGtIMLB8JHDtRMIFwpliFkibFchZPOx/+StG3un0RERMt6+TkgIUcLyAM5JOhh0Jd28+R528M+Ic+f77fZAytY+p39B+W7DsrzNxHmfKuhaoXNdcG+rmZX/0r3HQdMTu3R8Lo+Er5n8nrEwwX0ReifPE7EABCsRbQCmlz8fqumrG4mtnZgK39AV2bC4pkDI7UHoQ4GvYvq5DvRCeeDrrknEzKApQgAIUoICNAkop/WHYZgDVDF12/A0cWmHjKHzM8QICZMoN5NBJpmJAzhJAGnPJFmvzicRw7sXxAXJECnicgDOSTvpWqf8sJZsWn43L522vI+vlJTj6vL/h2Ntbbddiy8rLcX6BmrycH6NnNzT0e6fFUfx36Gno11r2yo43vi0Q07j6aJ0+YqeP2rFRgAIJJKCU0lsQ9e0Bxl/mrq4DLi5OoCg4jd0CyTMBpd8CUkRJ6l8H0FRE4r511e5g2JECFKAABSjgWAGl1HgAAw2jnt8DrNYlKMMLyDp2So5mTcDLG8hSAMhRDMhVIizZlCLKbusY7Zh04h8tCjhXwOFJJx2uUkq/qTBtL/qw9wYsnWX7LqU06Xyx504vw8q71VyGY/vu2KWx50kvJPM11TbHvF+uYdo3YQmswmVS48c1phJU0Y0/QEQm2TU5O1GAAnYJKKX+ANDH0PnBSeDEb4AKsWtMdkpgAd90QKlBQCrzhQ7hEejbJZqJyMEEjojTUYACFKAABeItoJTqAWC68XeUG8DCoUDA83iPzwFiEPDxBbIVDtvBpI/LZS8CJIuxVEpsnMEiYj5eE9vT/D4FKBBnAWclnRZZXhn698TjGPbWNpuDy5YzFTZd7GZ4vkXRebh+MawAeFzbtM2tUL5GNlO3Gxf90b9m2HsdL2/B3JOVkSK1ue5TgL+Cb3IDzTYRqRPXefk8BShgn4BS6gMA3xl6P78FHBkDBPGXOftUE6lXsrRhNZ5S54kcgK4A30pEtidSZJyWAhSgAAUoEGcBpVRZAPqMv/nWjCB/YOEXwL0rcR6PHWIR0AklnVjSO5n0/3SiyTuZI9mei0iUG1AcOQHHooCnCzgr6TQEwKgI3JOH76JdlYU2Wxcslh4rj3Y0PF8t3XQE+AXbPIblg626FsbXf9Yz9B3c5AjOHXsW+rWRC0qiTE3zTXn3bgUiUzbDDzO9R7aoiLAOiV2vADtRwHYBpVRTACsNt8AE+wNHxgLP9CZKNrcT8EkJlBwIpC0YOXR9zrmdiPzrdmtiwBSgAAUo4HECSildcHo3gBKGxa+fAJze6nEeTllwyvRhO5lyFAXylAk7OmdPySW9K/7pA+DGWeDcXqBBXyCZ+U4ai9hZSNwpLyQHpYBZwFlJp1oATFubQkIUamSfjscPdXmk2FvpSlkwf2c7w4MVfKfG3jGGJ/Y+7QWfZOYjdrN/uIoZo8I+jej1SV68MiiXqffj+0EIDFDIlN2QePpSRL6KVxDsTAEKxCiglCoGYBcAiwrUCjgxCbjPEkBu/cfHyxco8SqQwfh7OgB/AF1ERO+QZaMABShAAQq4pIBSSr9vmg/gZUOAR9cAW40n7VxyAa4aVOqMYTuYcpcO28WUUb8ns+Mtqr418PFd4Ppp4NgG4IrF7YEt3gKK6cuQrbYHIpLRVXkYFwWSgoAdf6NjX3b4bQ766ITpgG3/Vquw7V/btpxWq58T0/5tbZpIhShUTPFn7BPH8MSMba1RpmpW0xNXz/lhQJ1Dof9do3lGfPaHfq8b1pQCFk+4jnYDDXVI9C4nvduJlQHj9UqwMwWsC4R/eqi3q5cyPHFxKXCVG2GSxJ8bLx+gWB8gU7nIywkC0E9E+Ft7knihuQgKUIACSU9AKfUxgG8MK7t1Flg8HAjR/4yx2SSQLlvYDqbQo3IlgLQx3iIe/ZDBQcDDW8DFg8CRDcD9q9afzZAd6Dkupt1Sd0XEziBsWjEfooDHCzgl6RSWuFF6p5Pe8RTafh2+H78M32cTeINW+TB+UTPTs0FBIaiSappNfaN7qG3vovhykrEs0xsNDuPSqefIkCUZZhyuZOj6+5eX0P/LfJGHq836I/F6GdiZAlYFlFJ6G+ISAOZss37y7kHglK4nzlxvkvmjI15AkW5AVuOlhAD0+enXReT3JLNWLoQCFKAABZKEgFKqAYA1AMwFp58/AuZ/Bjy9lyTW6JRF6JvlMucz12PKUxpIHreb5cxvCP2BO5eBS0fCdjI9svGCqV7fAzrxFH27JSIxPuAUGw5KAQ8ScGbSaTSA9yMst6+9in4tdZmW2FurToUx5q+Gpgf9/YJRPV38PgD38gL2PO0Nb2/zkmeNvYJZY8Oy4lN2VkD2fOZzvv/MuIXiFdOgYGlDXbkJImK8GjX25fAJClAgFgGllC4arouHm9vTK8CR74EQ247lEtmNBHTiqVBnIHuUre46u/i+iIxzo9UwVApQgAIUSMICSil9I/d+AOYjEPpYxMpRwOUjSXjldizNJ3lYDaeNBj4AACAASURBVKac4cfl9G4mfducPc3vCXD3MnDhIHB4HRAQVos3Tq1c47BaTobfL28CqQ05pusiYq6zEqcJ+DAFKGCLgDOTTrook6l6+NPHgaiebRqCg2PfsdCxfwl8Nb6uKX7dt3bmGbasJ8ZnZu9+CSUqZDY9c+HEMwxqFPaPxZDxRVC/rfl7l08/x8rptzBgRH7LMe/rf3BERNcgYaMABRwgoJTqAGCu4QB/4GPg8GjAX/+VY0uaAgIUaAfk0h8eR2nfichHSXPdXBUFKEABCriLgFJKF3hdD8B4XGLXHODAMndZhvPi9E0ZVvQ7oh5TtkKAPkof16aTeHrn2O0LwLn9wPFNQFA8P3TUcQz83Zj0CnwG7PkVqKXvvDK1yyIS5XhLXJfA5ylAgegFnJl0ygbgpuXU7aouxMlDd2N9PXq/XRYfjqpheu7+HT80yPV3rP1ie6Dj6yXwyU/GT9Zfr3cYV848x0v9cuC14eYEU6B/CDoW348F56pA75KyaB1EZEFsc/H7FKBA7AJKqYoA9HUv5i2FKhg49gvw6EzsA/AJ9xfI3QTI/5K1degbUD9iHT33f4m5AgpQgALuKqCU+hnAIEP8Fw8Aq/SG3Ng/SHfXdUcbd6oMYcW+9Q4m/b/43ix35ThwZhdw9gCAEMdytX4XKFzFOObun4HH14BG31p+/YKIRLle17HBcDQKeLaA05JOmlUp9R+AIhHEwwZvw98Tjscq/ubQShg0tLLpuZtXn6JZQb0RIn7Nx8cLux/3hJfFEbu/vruCOT9eRbGKaTBuRWnDBO0L78OnvxdBpQbpLb++RETaxi8S9qYABZRSem/zHgB5DRpnZwM3TZdfEsoTBHI3Dk88RfknaSKAN0TEwb+JegIq10gBClCAAvERUEp1BmD81PvhTWDhUMDfjqNe8Qkmsfrqot8RCabQm+Vy2xeJvlnuwU3g2kng+OawG+ac2TLnBbqPNN6C9+A8sKw/kLsG0PBry9nPiojp/aozw+LYFPBUAWcnnXT1754RuMv+PoMPem2I1XrIyOro+675dqNLZx7hpVKO2Vw0b19bFC1rvhXz7NGn+F/To/BJJph7qgp8U5i3NU349CLu3gjAp1OKWsYcCCCXiNhYvS7W5fIBCnicQPh29bUA6hkWf30TcF7fRszmcQLZawOFO1m7JnkWgF4iwquBPO4PBRdMAQpQIHEElFLFwz8YS2uKIDgQWPQVcOdC4gTl7Fl1vcWMucKSTPq4XK6SQMp09s0a5A/cvwFcOQYc/jcs4ZSQrc+PQDrzreWhu9L+eRu4eRDIXx94YZhlNKdEpERChse5KOBpAs5OOg0AMCEC9cqFx2hSbHasxl/+WgedXi1peu704XvoWEVfbBX/1m1wKQwZU90w0Ku1DuH6BT+MXloKJauY/23Zv/EhPmx7AsuuVUOKVIYzdm+JyC/xj4YjUMAzBZRSkwC8alj9o7PAsZ8BfbyOzTMFslQBivYA9C++xqYLZ3QUET/PhOGqKUABClAgoQSUUvp6td0AzG9G9OQbJgGnNidUGM6fJ+JmuTxlzLuZkqe2b96A58C9q2E3yx1ZBzxJxBv9yjcFXuhtXMeZVcA2vfMJQIEGQP0vLb9/XESMx13sU2AvClAgGgFnJ53KAjhsOfcLBWbh5rWnMb4go6Y1wItdzLscD+64hd71VzjkRQw9YvekJ7y8zEufOuISFoy/jn6f50O7180XUzy4E4iW2Xbjq5nF0KSLZbYcu0XEmLlySHQchAJJX0Ap9RaAnwwr9b8XVjg88EnSB+AKYxbIVAYo1hfw0rVbDU1vk31JRPiHhH+GKEABClDAKQJKKf0GYQ6AVwwTHF8HbJ7qlDkTbNBkKYDsRYzH5byj/FtrWzj6ZrmbZ8OKfp/cCuikkys0fVPegMmAj8W6Av7P3nlAV1V0bfiZNJLQCb0oXQVUpKsUlaJIFQsqzYpdsWMBu/7qZ+8FEBQrKAhSRJoKiCggvUiRXhJKSG/zr0m595zUm+TWZM9aLr4vd86ePc+c5J4zs/e7T8EPIyApuzhNk57QfbzV2/VKKWeKjT/MQ3wQAmWMgKc3ncxxtUlDc+Szjbn2F+Z/v6tQjO9934dL+jtFvVcs2M8d/X52G/rv/7mCpmdVc9jbtiaOB/ptpOuAGoz9yJlKZwop9KiwjI69q/PaT61yj3+WUmqL25wSQ0KgHBDQWpuylCatzlk/Nz0Z1r8OCQfKAQGZoksEqraAM2+D4Aq5u/8G9FdKxbpkRzoJASEgBISAECgGAa31Q8CrtkuO7ISZz0J6gGV5R1TNqixXt0WW+Lf53ya6qbhNZ0D8CTi0A3asgm3LIcNPpRYHPQKN29pn+MfrsNWSMdOsD3R9wtpnrVLKFLaRJgSEgIcIeHTTyfistZ4LXJbj/2dvruflR/4odDqT5vejy8X1HX0WTN/Nw9cVrQXlKqMbHz6b+15wVjMwm0s3d15LWqpmyhr735wH+29i5fwTzNzbgai6zvdk4AWl1JOujin9hEB5J6C1bpwdrm4JG9Sw7TOIXl3e8cj8cxOo0gzOuh2Cw3N/8rf5ThFdPbllhIAQEAJCwJ0EtNYXAEsAZ5hMchxMGwenjrpzKM/YqljdGcVkdJlqmceuErzqGdHvUzFZYt+ZleXM124AtDpN4drn7Y7GbIOfbgOzcZbTmveFC8da+/2llOoYADMUF4VAwBIowV+i4s1Vaz0OcKi1rfvzCEO7Fq7P9O3ywZzdwfle+sOk7Txzm6mq7p4WFh7MyhMjUJYUu0+f2cOMjw7y2d/nUbOec3Np1oTDvHTrv9zzvyZc94BzIwz4D2gqVZXcsyZipWwTyNZHWA6YlFtn2zsH9pp9aWlCIB8ClRrBWXdCqJHXsLXNQG+l1H7hJgSEgBAQAkKgtASyK+qaEzDnw745lZ7zKuy1KYWUdij3XW8qy+XoMZlIpso2KRDXxzERXCePZFWW27gEDv3r+rX+1PPmd6FSDadHZqNp7l1wNFfl9Bb94IJHrJ6vVEp18aepiC9CoKwR8MamU8/sdJpMdmmpGXSsNZmkhIJDVGevu5pmZzrT36a8voHXx5rK6u5rMzcM4fSWVR0GN/91iocHbuKxj1twYX/nH6zdmxK4vs0aWrStyOTVucI14SKl1FL3eSWWhEDZI6C1DsnepLXt2mb9QSiq5LCGDFMwsohmTuW0C/3SU+ynXfma1ZDmgjaB8SsjpSjPIC3ehHwW3k+nQWpRLID0BNd4pJwo2i+T1mh8K6qlxLo2ZlF2Svp5ZD1ofTeE5qmgY56KeymlzAGANCEgBISAEBACJSKQ/ZyyME9F3VXT4O8ZJbLp9otyRL9NBFNOdbnwPAcyrg1rKstF780S/TabTLEBEMVV1Mw6DIQLr7X32jYLVvwv75UtB8D5JovS0ZYrpS4sagj5XAgIgZIT8MamkymDYN6AzItnZht+ySz+/v1QgV4v3nU9dRs4qye8O/5vPv0/954yjH6iLXc+5UylM++EN3ZcQ7eBUZmC4jktOTGDiyuuyPy/U9a2pfk5tqoOE5RSt5Qcv1wpBMo+Aa31p8DNZX+m5X2GRWysGTyZXVzQgcgMg7fYU8Fg/svbTKeHlVKvlXf6Mn8hIASEgBAoGQGt9evA/bar/1sL814r+tCoZEMWfZURxK7ZBOplbzKZSKawyKKvy6+HEf2O2Qu718K6hZDiwiFXyUbyzVVh4TD6Ywh2vGpCciz8MByST+b16YzB0MW23L8ppbr7xnkZVQiUDwIe33TKfM/Q2oSrOnZ4Xn9yFZ+8srZAwn8eHUXlqs4Ut+fvWs60T7a6dUXCI0NYcXwEykLgoyf/Y8f6eF6ZaRcNH9RoFUf3pzDs4Qbc9bLJj3Y0I2ZbTylVxv56uxW1GCvHBLTWdQFTOSCPME85xiJTdz+BUUqpKe43KxaFgBAQAkKgLBPQWg8GvreJH52KhulPgtms8VZzV2U5c4qeGAtHd2dVltu0FNJciMr21jw9Mc6Qx6FRG7vl5a/A9gIqn581BDrdZ+2/WCl1iSdcE5tCQAhkEfDWptM7wN050Bf/9B93XlFwNboNCTcTHGIK32W1B69ZxMIZ7s+gmL3lKho2rewYZ8OKWMZfv5Vvt3UgJNSJ5p2Hd/HVaweoWT+MGf91ICjYhu06pdTXckMJASGQl4DW+kvgOmEjBLxAwGw63aWU8uJbghdmJUMIASEgBISARwhorVsCRr/Dmb+dngoznoWjhVfaLrVDkVWh3plO4e+ajbGdhLs6QO7KcluMfKYLEcWu2vf3fvVawDXP2L2M3gJz7ihYTqHV1dDR8Vpqrv1FKdXb36cq/gmBQCbgrU0n89JpXj4z24mYJC6o/3m+MifhESGsOXmjjelNl8xldSHpeCVdgLufacctj53ruNz83R7VfjXjJp2RqeGU0/5ccIIxl27M/L9vzmtNpz5OvSlgjlKqX0l9kOuEQFkloLU2X+D23eV9O2BvIQKVwcEQ7CwaUyCbsApFb5mrIAi1VZzM31xIqGslhE34dlF/MY3mgrFXVDNh80HOjfV8u5swTDPPopoJJ7eGlBfVv2x/bkJir1VKFRxKW7bnL7MTAkJACAgBFwhkFzgx5bRb27ov+RS2mAJ2bm5G9DtHj8mkylVvULIBrJXl1i+EA+7NBCmZUz686tb3IdLyXmZe5ubcCdGm3kgBrfVQ6HCn9cP5SilHpXUfzkaGFgJllkBRr1BumbjW+nRgt9XY5W2+Zde2vHm2UbUj+H3fcNu4g9p8z3/59C2tc5WqhPHb0WG2g4X3H9tNw+bhDLzZZAVltWOHU+lf78/M/33p8Fo8NcUcjDiaUURvpJQqWKSqtI7K9UIgwAhorU06nRFia+FwPTkJZnwCSZKN6pPlDDUbdUX8yXd5oysUzAZhUS1z06yIMc3mW36bg83PgQZNihohv8+TgLFKqbdKcrFcIwSEgBAQAmWfgNbaRMeOsM108xJYamQoS9nMoVf1+s5NpvpnQaWokhk1ot/HD8G+jWA2mY4fLJmdsnhVpyvg/KvtM9vyPaws4uu/zfXQ/jbrdT8ppfqXRUQyJyHgLwS8sulkJqu13gs0zJn4E7cu5fvJ2/JwaNSkMj9vtVcf6FZ7KqdOeCYfec72q6l/urP6wz+/x7LgqyM89F5zh29m07xr6LLMyKyIisHMOtCRyMq2F64HlFJv+Muiih9CwNcEtNZPA0/Z/Fg+D7b/42vXZHx/J2A2mrr2h3BXBVNNGkG+UWPTgFuVUi6U8vN3KOKfEBACQkAIuIuA1noMYH9uj9kDPzxdMv2j3JXlGraBCrbCQ667npIIx/ZnVZbbsAhOxbh+bXnqaSr33fqBPVI98TjMGA4pRWTZnz0c2t1qpfWjUmpQecIncxUC3ibgzU2nbwHHdvS0iVsYd/tveeZ75jlR/PDXENvP24ZN8hiXMS914IYHz3bYz0jXPDxoE6/Ntkfb3t1zA6sXZ0VmjfusBX1H1rb6tEYp1c5jTophIRBABLTWJrrJRDk5xcOjD8Kcz31XBSaA+JVbV6tUg+6DIMoZZWpnoSE2GqrUsv/41BMQMQpCbBGoOX32GE0xpZQRuZAmBISAEBAC5ZyA1roLsBRw5t8nx8P0cRB7xDU6IRXAaDCZynINWmdFNJm0+ZI0W2W5X8BsOkkrmsBV46DBWfZ+v78AOwrWDHZ0PncUtL3Jeu0PSin7y2fRHkgPISAEikHAm5tOtlOFHVtO0P+c7/K42u6COkxdMtDxcxNddF4Fz206VakRxq8Hh9kyQN55aBfDH2lI9dpObZbvPzjE/+7akelXx17VeOtn+6YUcI5San0x2EtXIVAmCWitFwC9nL/EGTB7Mhxz8WGuTFKRSRVIICQEzr8MmrQqOP3vxAFYNw+adgJzgpzTMg5CrPlqCYbwIRB+ZX7pfCYF+gXgWaVUOVJXlXtOCAgBISAErAS01ubE2FTUdgoqmReNua/BnkKkACOqQO3mULcFGD2m2k0hKKT4cE3qROKprMpyW5bBtuWQIV9LxQbZsDVc+YT9siPrYe49JremaHNtb4Rzb7D2m6aUypWnV7QZ6SEEhIDrBLy56dQRyBJGyky3g/PrTeHksWSbt90ubcTHs5xabunpmvYRn7k+oxL0nLfzGuo2dIbB/r34BKkpmi6XVndY+3ddPCPbZn0hGQmS6bs6UKeRTeT3FaXUoyUYXi4RAmWGgNZ6GPCFbUIbVsLfHhDlLDPUyvFE2nSGtt0K1odKOgVGY2P331lfGpfdbxcMTVkCCR84AYacDRXvAVU1P6i/GP0O0d8rx/ebTF0ICIFyS0BrbXQx5gL2KmV//wCrptu5VKzu1GMyUUy1GhetT5gfWavo978rYcea8lVZzlN3260fQqSz4CA6HWaPhmOFFKqx+nLeLXCOTc7ra6WUVFr21HqJXSFQsr+gJeOmtTZhQ0ZbwyHUcfvg+SydY7IfnO2yK5vyxlc9HT9ISU6nU2Wj9ee59vD/OjPs3laOAdJSNTM/OcSVd9Zz/CwpPoNLKq9w/P87Xzqd4Y86JKrMzw8Apyml0j3nqVgWAv5LQGttngBMuZD6Di/jY2HGhJJpJPjvVMWz0hJo2AwuvLxg3SZTsnrHStjyKxgR1Zx2xVNgBFpzWsJHkLLI7k1QFETeAyG5wu6zeh3O3ngy0XjShIAQEAJCoJwQ0Fq/Ajxsm+7+jTD7Zahc07nJ1OhsqJwrjdtVRulpcPIIHNgCm5bCwe2uXin9XCXQ9TpoP8Dee9O3sOo9Vy1Au9FwtjkjdbSpSil7FSvXrUlPISAEXCDgtUgn44vW2oQ79Mjx66P/W8ub41fZ3BwyqiUvfOLoQkJcKhfUsAdOuDCvYnWpFhXOkoP2De5fvjlKr6H2L52+tVdyMtpkaphMkEimbjgv9zi9lVLmNF2aECh3BLTW5hvfVoOWRd/DXnnoKnc3Q0ETrlwNLroCatg08Sy9NezfBOt/hoRc+t+mEtDFtmozcOoBSN+fz2hBWal2JuUur8i4yWV4FXhCDgnkzhQCQkAIlH0CWuvBwPd5DtsPbYNq9cGIUpekpSbBsQNO0e/YoyWxIte4SiC8Mtz6fi7x8GPZ4uHxrlqB9rdDG9t73xSl1CjXDUhPISAEikvA25tORlfj8Rwn/1x6kFG9Z9t8HnF3Gx5//XzHz2KPJ9O9zpfFnVex+y/4byi16jmrJa1bFkvrzpUJDnEieu2enUx/z1mqdNJf53JGO9sXlfzRKjZ5uaAsENBadwD+yBLXyW77d8IveXXbysJ8ZQ7FJGB0m7oNgNPyFfvOMnZ8f5Zuk6kglF8793Jo1tn5iT4FJ031mUL0G0JaQeS9EORMlbaYNkKyw5RS+e1aFXOC0l0ICAEhIAT8kYDW2ggBrrRmWpTYz+QEiN4DO/+CTb+CEQGX5j0CQ5/J0tWytqXPwO5cEc9FedTxLmh1jbXXJKWUTVm8KBPyuRAQAsUj4O1Np/7ArBwXkxLT6FRrMqkpThG928a2ZcyzRv4pq0UfSqTXaV8Xb1Yl6P342+dzze1nOq40Ph07lEqd05y6TcvnHOeh/pscfYaOqc99rzexjma22esqpeRbqARrIJcEJoFsnQSj1+as4JiWCjMnQFxWxUdp5ZhAUbpNibGwZalTt6kgVD3vhKp1nJ+m/gXxJmCpiKaqQOSdEJonMjXzKwYYpZSaU5QZ+VwICAEhIAQCi4DW+i+gfYm8NjqCJuL20A7YsQq2rxSpgBKBdNNFp58Dg8fajR3+B+bd55p4uPXKTvfCWabwiKN9opQa7SZPxYwQEAL5EPD2ppM5bjYP+Q5RjmsumMH6v5zhqPc/15HRj7Z1uLp/9yn6tZzm8cWrXT+Sn3cPtY2TGJdORCVn4MbRAykMauhMBzTV7Wbu7UhIqA3jSKXU5x53WAYQAn5CQGttq0yZ6ZYRDjcC4tLKLwGXdZuWuvYgP+hJCHZWFCVxKiT/6CJfBRX6QoTRcMhTcciESr1jtD6UUikuGpRuQkAICAEh4McEtNbdASN5YfniKMRhU0UuLhoObINtK2DXPyL67U/re9vH9jTIjFT48WY4+V/xvew8Bs68wnrdh0qpO4pvSK4QAkLAVQJe3XQyTmmtTaiQQ+H1pQdXMOWdDQ5/n3zzAobd2drx/3dsOsGVbX9wdT6l6rdw77VE1Yko0EZGhqZryHLb5/+b1YoL+tlSNxYopfqUyhG5WAgECAGttVHbN+LhznJhJ6Jh1iQpAxwga+h2N6tUhx6DS6bbVJAzRsfh8ofsn8aNh7StxXM/uBlUvA+CLBFTTgvmROE6pdSO4hmV3kJACAgBIeBPBLTWZgPhrUI3nDLSwGgw7d+aJfp9oJjfJ/404bLuS49R0PZS+yzXT4XVH5ds5l0egDMGWa99Tyl1d8mMyVVCQAi4QsAXm06fAjfnODd32k4euH6hw9cXP+3BFSOduh8bVh1l+IV23SdXJlaSPuM/uJAhNxeiOQKMvmAdG/445TDfa2hNnv3qDOtwJlfwdKXUvpL4INcIgUAioLU2ok1X2Xye/xUcKkCXJ5AmJ74Wj0BIGHTr54Ju01yI2Vs82y27QhtrletUOHEjkFo8O6a3ioTI0RDq1A60GIk1f+aVUt8U37BcIQSEgBAQAr4koLUOy45cLThVKiMdvngEjjs1Wn3ps4xdBIGK1eDmd+2Va+OPwIyRkJZYMnznPwwtjeKLo72llDJR+9KEgBDwEAFfbDoZobYJOfM5cjCBHqdPdf7Wf9OLPlc4dZL+XHKQ0X3meWj6drP1Tq/E3O1XFzrWN28d4K37dzn6hIUHMftARypVs6VsPKqUMqVZpQmBMktAa22Oney/nNv/geXe+X0ts2ADcWLndYM2XSDIkTltn4XRbdq4EPaYdIVChL8Lmnv3G6FmY+enJsLJRDqVpoV1h4hbQZl3lDzNpEjfrpRKKM0Qcq0QEAJCQAh4h4DWuiZgDsIuKnLExRNhnRSbLpKTP3S47gWobdPPhcVPwp7fSu7dhWOheV/r9a8rpR4suUG5UggIgaII+GLTyah1m3QcR7uk2Vcc3Julvf3pT325sHdDx2eLZ+3h/iudkVBFTai0ny8+cB3Va4YXaGbr6jhu7GBenJxt7MfNGXiLLV1jk1LKmSNYWqfkeiHgZwS01iYPdT3QzOFaciL88AmYf6WVDwJNW0HnPhDmLLhgm3haCmxfDtt+h/QSRCXlGOs/FsIsqc9Gy8loOpW2BTeGimMgyGSJ5mkbgaFKKfOvNCEgBISAEPBTAlprIxZutDga2VzUmthZC4k8vx0htWo4P4o/Dp/e5aezEbccBJq1h/659oIOrIIFudLti4us6+PQzJau96pS6pHimpH+QkAIuE7AF5tOZszDQK0cNx8asYifvsmS0fhy6UDOO9+5gTPri38Zd1MpdrNdZ5HZ87mJ3RgwvHmBVyWcSqdXVVMZ3tnadq/C+0vOzn1NO6XUmmIOL92FQEAQ0Fo/Dzxhc3bZHPjX7ENJK/MEqteGHgOhalQBU9WwZx1sWABJznTkEnEJCobBuaKaTNU6U73OHU1FQMTNENYtP2vmNOQOpdQX7hhKbAgBISAEhIB7CWitr83OoIi0WtapaRz79Bvil/1N5cu6U334YPvAM1+B3Wvd64xYcyOBILj9I6hQ0WnTHF7NuglOllLCoduT0NSass//KaUec6PzYkoICIFcBLy+6WTG11qbkkMDcnyZ+v5Gnh+TJdA9c/WVtGzjPI346r1NvHy/96pgNWpehVmbbGU089w0vaqtJCE2zfFzpeC77e2p39QWIfWGUuoBueOEQFkjoLU2wmfrAGd4y5F9MNcNkSdlDVZZm48ruk3H9sG6uWD+dUdrdC50HGKxpOHkaNBGfsmNLTPd7hZQ+UZtmXS7O5VSWSG50oSAEBACQsCnBLTWprz0C4CJULG9z6THnODomxNJ2ZX1PaQqhNHgrfEEVbLsS8Xsy9J2kuafBHreAm0usfv2z2RYO7H0/vZ4ChrbbD+vlBpXesNiQQgIgYII+GrTaSzwUo5Tm9ZEc2XnrAp1C7ZdS8PGlR3+fvj8Wj581rsBQ0sPXU/VGgWkixjHb/2XWRNMsJazjX72NG540hbVewRooJRy7k7JfSgEApyA1tr8zTBCCM5va50Bsz6D40cDfHbifqEEitRtOgkbF5Vct6mgwTsPhQatnJ+m74dTHtrPD24AkWMg+LT8vDGljUy6nT2/Wm4bISAEhIAQ8CoBrXUVwESgOg6wcxxI3rqT6Lc+Iz3WfkZQbWh/qgzItYkx5SE4fsCrvstgLhCoVANuetsuHh53GGYa8fAkFwwU0eWiZ+B0m/TXM0qpp0tvWCwIASFQEAFfbTp1B5bmOJWerulUazIJcaksPzDCpqn0ygMr+fLdTV5dwZem9KDvtU0LHPPXGTGMHbLF9nmjFhF8vaUdJurJ0i5XSs31qvMymBDwIAGt9SjgM9sQ6/+A1Y5fZw+OLqZ9QqBpa+jc2wXdpt8g3QN77H0fgIiqzqmnLIKEjzyIIhQihkEFm8hoznjmaXesUsqU4pYmBISAEBACXiaQHW09Azgr99Bxi1ZwfPL36PT0PF4FV69C/TfGoUJMgFR227cJphu1AGl+RWDY/0HNXIc/Cx+DfVlZMaVuFz8Pp9lS6scrpZ4rtV0xIASEQIEEfLXpZBRhTwCOskE3XvoTfyw+wNrYm6gQ7vxCeHzkUuZ8vdOrS9i8dXWmrcmV+23x4PCeZK5onFdP5JMV59C6szNKC/hKKXW9V52XwYSAhwhorasDZre1tmOI+FiY8SmklUIk2kP+itlSEoiqA90GFKzbpDXsNbpNP0OSB7POrnjKftqZ8AGkLCnl5Fy4PLQTRN4OyqIn4bzMhOberJQ67oIl6SIEhIAQEAJuIKC1vtzIvwKWkwgw+k1msyluiV1zNfeQUbdfrnXFggAAIABJREFUT8WuHZw/Nt9jH9/m2e8wN8y7XJlo3hH63W+f8t7fYZFdRrRUTC55ERpdaDXxhFLqxVLZlIuFgBAolIBPNp2MR1pr883QOce7t5/5m49fXsuGhJttDt/Rbz4rFng/9PW3o8OoXDXfUtqkp2m6heXdbb/yrno8+I4tQsqcitdTSpkNNmlCIKAJaK1NeMlo2yQWTYe9/wb0vMT5XATCI6Brf2hQcLQnR3fBunlw8pBn8UWdBj3s3wnEjoGMg54dN8d6UC2IvBdCjIxZnvYfcJ1SaoV3nJFRhIAQEALlk0B2ar8RYDIbA0FWChmxcRx9ZzLJm7MKEhXWQhvVo96LD2FLS9jyO8x/v6hL5XNvEAgKgts+hTCLRm56MswYBXFu/N7v+TI07GKdkYlgftkbU5QxhEB5JeDLTafXAcdW9m/z9/LQyMWsPDzSthbXdPyRbf/EeH19/vf1xfQa0rjAcW/q+A9b/raf7lepEcKs/R0JrWD7PjSn4W5QvfM6AhlQCDgIaK07Aebl2nlz/7cVlpgId2llhkDHS+DM9mAe/PJrccdg4y+wf6N3pty2PzTt6BzLiIcbEXG0d8bPHCUYwodAuCkwkecr0+QTGiHbZ5VSGV50SoYSAkJACJQLAlprE25q0vqvyj3hlN37iX5jImkxrged1n70NsLPPsNpyqSFv38DZMifcJ/fUH3ugLNyVZJd8ymsM7U83Nh6vwr1zWOtoz2klHrNjSOIKSEgBHIR8OWmk/ny+C7Hn1MnUrii4/f8st1UPnW2no2+JuZwotcXruXZ1fn274JT7Ka+up/3Ht2dx6//+/5Mug+2lRFfopS62OsTkAGFgJsIaK1DgFVAW4dJk04381OIc3MFMTf5LGaKSaD52dCpF4TmH91JahJs/Q3+/QMyPKDbVJC7ve6CKs5sTlL/hHgfPReGtofIO0DZUqhzPDfi+sOVUvYKE8VcBukuBISAEBACTgJaa1Ohx6Qzt8/NJWHFamI++QadUrz0frPhZDaebO3PH2CF45VElsAXBKrWgVGv26PQTu2HmTdAeop7PerzOtSz3VL3K6XedO8gYk0ICAErAV9uOtUH9ludeeD6hbz+ZU/bCnWInExamm9OH5bFDKdi5dB875iNK+O49fy8RYwuGhLFi9POtF5jjuSbKaV2ya0nBAKRgNb6IeBVm++rFsEmsw8lLaAJRNWFHoOgcrX8p5Gj27R+PiTHe3+qg8dBkNnzzG6Jn0PybO/7kTNiUFR2up3tb3zOp6Y29zCl1K++c1BGFgJCQAiUDQJaaxPyMs2mI2mmlpHBie/mEDtrUYknWveFBwk7vYHz+uQE+PCWEtuTC91AYMT/oIZ5NbS0Xx6B/SvdYDyXiUvfhLrnWX94r1LqHfcPJBaFgBDIIeCzTSfjgNbabMQ4ctimf7aVK2+whLxqaFthks9W643pPbl4QL6ls4k/mU7v6nkFC0PDFD/u70TVKMuLEjyplDIpGNKEQEARyD5lNOUjKzkcP34UZn8moegBtZK5nHVFt+nITlhvdJt8FLwTXgUuf9DueNyTkLbdx+SDslLtTMqdXVrE+GVKJplSSM8ppfKWT/Kx5zK8EBACQiAQCGitTR71u4Dt5DcjLoHod6eQtGFbqaZRsVtHom67zm7jl49hoxeKVJTK8zJ6sUmpM6l11rZ7CSx9yjMTvuwdqHOO1fadSqkPPDOYWBUCQsAQ8PWm01TAUd3t0P546jZwVgrKyNC0C7dXZ/fmsrVuX5OpKwYUOOQllVaQlJA3Cuuh95ox5I661uu2K6XyVaL15nxkLCFQXAJaaxPW7swzNZEvc6fCUVuQYnHNSn9fEjC6TWe1t1eEs/oTFwMbF3pPt6kgFmf2gFaXOD/VKXDyRsCL6X2FrVNIa4i8B4JMUcc8zby5mKgn71fB8OW9JWMLASEgBEpBQGtdAXjPVAfNbSb14JFM/abUA0dKMULWpSo4mPqvP0FwlCXK91Q0TLy31LbFQDEJGA3J2ydAqFn67JaWBDNHQpyHDr36vge121gdvU0p9XExPZfuQkAIFIOArzed7so+ycjX5bTUDDpUnFyM6bi/64rjI4ioaItacgzy7MhtzPviaJ5B25xfmY+X2XbQTZ/OSqk/3e+hWBQCniGgte4LzLFZ37oG/vjZMwOKVc8SKFK3KRG2/u593aaCZm2q1pnqdY6H0M0Q97RnGRXXuqoCkXdBqFPuzGLCfDncoJSy/w4VdwzpLwSEgBAoBwS01rWytV575J5u4tpNxLz/BRkJpii0e1qVAZdQbWh/u7Hpz8G+ze4ZQKy4RqDvPdDyfHvfvz+EDV+5dn1JevX7AGq2sl55i1JqQklMyTVCQAi4RsDXm07mSX1NQa4mJaTRpZqbKxa4xsXR690fe9P1sob5XrXwu2jGDd2a72dfb27HaWdEWD97Vyl1TzGHl+5CwCcEtNaRwAagicOBxHiY8SmkuO+hzyeTK2+DRtWDHgML0W3KgN2rYdMi3+g2FbQeAx6DUEvZ5KQZkOTBh9AS3xcKKvSFiOFZle7szWj6GZ2Ih5VSblZCLbHDcqEQEAJCwK8IaK2NwI4ph2vXtNCa2NmLOfHtT0aTw60+B0WEU//t8Zh/He3IbvjqcbeOI8YKIVCtDozMJR5+YjfMutmzRUv6fwxRFjkXuFEp5bvUGrlJhEA5IODrTSfzhH4MqJIf67iTKXStZTLwfNfada3LxEUm4CNvO7Ariaua/Z3vZzeNb8QtT9u+O2OA+vLi4bu1lJFdJ6C1/j/gUdsVv82GnRtdNyI9fUsgPBIuGgx1TPGfAprRbVo3F2JLn67g1smGhMLAJ+0m41+G1NVuHcatxoKbQ8X7IMhSbc85gFHdv1YptdOtY4oxISAEhECAE9BaG3ElE2ViO6nVScnEfPQVCavWeWyG1YcPpvJl3e32J43xv+9EjxHwseFRb4DZeLK2n++Hgx7+rh8wAWo0t446Qin1hY9pyPBCoEwT8OmmkyGrtV4A9MqP8rEjiVzS8GufL8AfJ0YQHpk3xS4tVdO9wvJ8/avXuALTdnRA2QkPVkrN9PmExAEhUAgBrXXr7AhEp4Dn4b0w70vhFggEjD5C5z7Q4hx76WGr70a7wlSkO1Q6MVaP4Tj9PGjvlBIDDSdvAR3nsSHdYlhFQuRtENolP3MngdFKqW/dMpYYEQJCQAgEMAGttTl4NkV27AdcRrnvSAxHX59A6r5DHp1hSM3q1H/tCQgOco6zey3MfMWj44px4JxecPFNdhQ7F8BvphaHh9vASVC9qXWQ65VS/hhK7WEQYl4IeI+AP2w6GZGOfMsTHNwTT9/mvn8+/3BOH7r0spRWtazP8HPWsHNDQr4r9sGvZ3NuV1sQ13Sl1FXeW14ZSQgUj4DW2vxNMHWIL3JcmZEOP06CkyZYT5pfEzAbTR17QmhY/m6mJMI2o9u0Asy6+mvrch3UP9PpXfpeOPWQv3qb16+wXhB5Q+7CSzn9TM64ES1NDJwJiadCQAgIAfcR0FrXAMypcu/cVpO37CD67cmkx3rnkKHm3SOJ7GLR5dMZ8OEtIiXgvuXOaykoBO74FEIszyqpCTBjBCREe3LkLNuDJkM1R/F085OhciDkeewyQvkm4A+bTpcC8/Jbht3bTjK4zfc+X6EuPevz4VzjZt722fN7+Xj8nnw/GzS6Lo9+2Mz6mdH0MCl28vbu81UVB/IjoLU2FWM+tX32z3JY+5sA82cCtepDtwEF6zaZDab/1mRVpUvJf5Pcr6bX90GIsGzYp/wCCZ/4lYtFOhPcJDvdrl5+XY2WoXnI3V6kHekgBISAEChDBLTWRkzHRP3bRHXMFOMWreD45O/R6d47FAlr0oi6z91vJ7xhESy0PwqVoSXw/VT6PwDNOtj9+PMd2DzNO75d8QVUsUkPXKWUmu6dwWUUIVA+CfjDppN5szC6TnkUWDevieG6zj/6xcqsjB1JhfA8LrJuWSy3d1ufr4+VqgYz60AnKkRYwnbhdqXUR34xKXFCCFgIZJ88bgFMBZmsduoEzJwA6X5Spl5WzE4gkHWbClvLK562pwYmvAcpvwbe6qsIiLgFwrrm5/sp4E7RkQi8ZRWPhYAQKBkBrXU/wIi1VrVa0KlpHP9sOnFLV5bMcCmvqvPkXVQ403JInJ4K794IZJTSslyeh0DN02DYS4DlFfTELph1i2fFw62ODPkKKte3/kTkT+RWFQIeJuDzTSczP631Pya7N/dcV/9+iJsumethBK6Z/3TBZXTokffE+tTxNC6NKvhL8vlvzuCSq2taB1mmlMr3DcQ1T6SXEPAMAa21EfK0J9gvnAb7dnhmQLFacgIu6zbNg0MBFkxTqwl0M6lplhZ7L2QcLjkvX18Z1j1r80lVyM8Tk253h1Iq3tduyvhCQAgIAU8QyE7dfwR4EbCdxKYfj+Xom5NI2fGfJ4Z2yWZEu9bUesAEelvasq/hL/84+HZpEoHS6ca3oIrzbDNTs3HeGDi81nszuPIbqFTXOt4ApdRs7zkgIwmB8kfAXzadPgBuz43/93n7uHug0Rn3fbtowGm8Ob1nHkdMBdceEStIS8n/NKTrgBq8MvOs3NedoZTyUwVf37MWD7xPQGttNkJNKInzb8LuzbBUHri8vxpFjNiqI7TrDsF5ixtkXmnS57YshR1/gtGmCLR23kBo0t7pdcYJiL0t0GaR19/gBhA5BoLtFcGzO5oIQ1PdzhzASBMCQkAIlBkCWutKwGRgSO5Jpezex9E3JpIec8K381WKei8/Qmh9SyW1pFPwURn47vEtWfvo5/aBi3IdKv07F5aZgslebFd9BxVtlWYvV0r5R5SDFzHIUELAmwT8ZdNpBDAl98TnfbuTscOXepNHoWOtihtJaFjeFLsnrtnK4mn5C98Fhyhm7u1IjTrOQmDAM0opI6AuTQj4nIDW2uxe/AWc63AmNRlmTIAEkwEkzS8I1G8MF1wOFSvn747Rbdq1CjYthtQkv3C5RE70vhsqW05BU/+A+DdKZMr/LgqFiGFQoW9+rplFG6uUesv//BaPhIAQEALFJ6C1NjlrM4A2ua+OX/Y3xyZ8i05JLb5hD1xR6ZLzqXHT1XbLc9+GbX94YLRyaNKIht/2CYRY3odSTsEPIyDpuHeBXPM9RERZx7xUKfWzd52Q0YRA+SLgL5tOpm5lnhye7z7ewgt3r/CbFZm4qC/tutrCMTN9mz/1KM+MKDhw6f43m3L1vbbUvN1AU6WU9pvJiSPlloDWeixgEuyd7c9fYPPf5ZaJX028UhXoPgiMWHhB7dA2+GcuxBt5vABvg8dDkGVzP3EyJM8J8Enlcj+0M0TeBqpifvMy1TNuUUp5+Sm8bCGW2QgBIeBbAlrr7oBRhrbmUkF6BiemzSF2limU6z9NhYRQ/61xBFe1HOycPAyf5RIZ9x+XA8uTQY9AY0uVQOP9H6/DVqMp7+U2dAaEV7cO2lMp5V83pJeRyHBCwNME/GLTyUxSa30AsO3MTHxlHW8/6T8vvr2vasKrXzoryecszt7tSQw9o2A/z+xQiYl/OoNIsq/rqpRa5ukFFvtCoDACWmuT67MJcL79xhyCn6aYX0qB50sCrug2xR6F9fPg8L++9NR9Y0dWh8vG2O2dehzSy6CuWFAtiLwPQlrkx8+Im1ynlPKfUxf3rbJYEgJCoIwT0FqPBt4FbGH+GXHxRL8zhaSN/qk1WHXIpZj/bO2bcXCoDH4HefMerNMUrn3ePmLMVvjpdt/IAFw7CypYKuTCRUop/0mt8ebayFhCwEsE/GnTyZSqtOV7vzF2FZNf3+AlFK4NsypuFKFhNg1EUpM1PSKWF2rgi3Xn0bRNpLXPR0qpPDpWrnkhvYSAewhorY1o0wCHNbPRNPcLOGr2gKX5jEDrTnBet7Kr21QQ2LMuhrMsG/s6GU6aCkLeK5/t3TUPhoihUGGgvZJPlhOmZOQLwLNKqQAU5/IuSRlNCAgB3xPQWptqCUan1fzhtrXUPQcy9ZvSjvpvRG5QpUgavDUeVSHM6fuhf+Gb8b6HG8ge3PwuVKrhnIHRm5x7Fxw1Z54+aNf9BGFGaszRuimlfveBJzKkECg3BPxp0+lB4H9W8gum7+brDzaz6e9oEuP9o2T7lF/7cU4Xm/hcpstXt/ib/TsK1lEZ+VhDbn/hdOv0TprILqVUYrm522SifkVAa30FYFJ5nG3LaljpH+L9fgXLW87UbwIX9C1at2njIkhL9pZX3hvnolugRiPneGkbIe5Z743vq5FCO0Dk7aDy1euaZV7glFIxvnJPxhUCQkAIFEVAa21ywM0zRefcfRNXbyTmg6lkJPq/3mCNG6+iUs8LLFPQ8OldEO9jsfOiFsBfP+8wEC681u7dth9hxWu+83jYPAiJsI5/vlJKxLt8tyIycjkg4E+bTuYvfL7pZhnpmt3bTrJpdQxrlh1m7fLD7Nx8wifZP/2HN+f5id3y3Bofj9vDZy/sLfCWqdUgjB92dyAo2Ib8aqWUyXeXJgS8SkBrbcLuNgKNHQMnxsOMTyClDG5meJVuCQarVBW6D3RBt2kOxJdhqZ8Bj0OoOSjPbknTIenbEgANwEuCoiDyXgg5Mz/n9wHXK6V+C8CZictCQAiUcQJa6/MBk7Fgk8kwD+qxsxdz4tufAiZlP6RuLeq/OhaU5Xl9xyqYXVYKWnjxZgwLh9Ef26O2k2Phh+GQbM7efdSG/wzBlmcN6KSUWuUjb2RYIVAuCPjTppPZck5wlXrM4UTW/3mUtSuOsO6PI5kbUkkJno+GMt9Bq+JHERJiT7FbszSWuy5eX6j77y5sQ7uLq1r7/KiUGuTqnKWfEHAXAa21iSo00YXO9uuPsGuzu4YQO64QCAqBCy+DJq3sD7jWa08chHVzIdrI/JThZirbDHzCPsG4FyHtnzI86dxTC4bwIRB+ZX7pdibH0IhiPKeUKqv5huVorWWqQqBsENBaDwM+AWyhIzopmZgPvyThr8Kfjf2RQq37bySi/dlO10x12A9uhrQUf3TXf30a8jg0ylW4cPkrsP0n3/o84hcIssmNtVdKrfatUzK6ECjbBPxm08lg1lrvBJqUBHlaagZb/znGupVHMzehzGbUwT1xJTFV5DVTlw+gdYeatn4no9PoW3tlodf2u7E2T0ywicaaOrENlFJHixxUOggBNxHQWpsnKaN87/zGPbAbFnzjphHEjEsE2nSGtl0L1m1KOgWbl8Du1b4R2nRpEm7s1Lg9tDPaRjlNw8mbQLt8FuFGZ3xsKqQ1RN4DQbbqOjlOLQaGK6VEeM3HyyTDC4HyTEBrHZK9Ef5obg5ph6Mz9ZtS9x0KSEQVzmhCnXH32H1fOw+WTgnI+fjE6Xot4Jpn7ENHb4E5d/j+mWbkYlC24IG2SqnydMLlk1tCBi3fBPxt06kpsBUwX2SlbtEHE1hnoqGWH2HdyiNsXh1DclLpD4iH3NSS8R9eaPPP6C/3qLCMtEKCrSIqBTP7QEfMv5Z2j1LKVPiQJgQ8TkBrbb5lTYqOU7AgPR1mTYST/ivu6XEw3hygQRPo2h/CbYUFnB6kp8KOlbDl17Kp21QQ6/OHQb2WFg574NTD3lwZ/xpLVYHIuyA0V4npLC/NQcUopdRc/3JavBECQqA8ENBaRwHmpKpn7vkmrdtC9HufkxEf2JKldZ6+jwrNLVqsqcnwfh599PKw3CWb463vQ2Q157VGPHz2aDjmB5ULR+UpVNdGKWUkJ6QJASHgIQJ+telk5qi1nmq0K3LmGx+bwgdPrqJT74ac0TaKWvUr5tZFchlNeloG/22PzdaFMil50ezYVHxhQFPJfFX8DQTb9Zl4eMAmlv1UuN7K01+0pM/1taw+/6mUyiO66PKkpKMQKAYBrfVtwIe2S9b+Dv/kK6dWDMvStUgClavBRVdAjbyFCBzXHtoG/5Rx3aaCQF3+EIRbhLSTf4bECUViLdsdFFToCxHDAdthRebXJfAO8JBSykTNShMCQkAIeJyA1vocYEZ+mQlxi1ZwbPJ0SA/8gpuRnc+l5j2j7DyXTIZ/5nucccAP0OkKOP9q+zQ2T4c/3/b91EyEk4l0srezlFJbfO+ceCAEyi4Bf9x0agWYBHBH3OPrDyznm7c3OFah5XlRXDy4CZ16NaRJq2pUrGwpbVrMtTLRUEYPKlOkfPlh1i477FI01NerBnHmuZbyn8DsSYd58eZ/C/Wgy2XVeX2OmaKtyR+7Yq6bdC8+Aa21yQk1ok3O3NDY4/DjREj3vB5a8T0uI1eEhMD5Reg2HT8A6+eVfd2mApdUwRVP2XWtEt6BFKlgnIksuDlUvA+C8t2w/BO4Vim1q4z8xsg0hIAQ8FMCWmuzkzAJqGh1UaemcWzSd8T/Woa0mIOCqP/qY4TUMUFd2S3hJHxyh5+ujp+4FV4Jbv0AgiwHJYnHYcZwSPGM7EmxZh4cCsN/yX1JS6WUH4RgFWsm0lkIBBQBv9t0MvS01j8CA3JIHtkXz5CWX5Gakv/JSbWocHpe3ZROvRrQqkNtatWPRAWVbGomGmrruuOZFfJMOt7q3w+zf/epPIt67R1nMfatLraf796cwPWt1xR6A5goqR/+64ipZmdpLyilngyoO0ecDTgCWmsjRjDC5vjP38DB3QE3l4BxOFO3qRsE54lSyZpCYixsWQq7/w6Yyj4eYV+7GXQdaTcdezdkiNydA4qKhMjbINT+vZP9uSkDdKtS6juPrI8YFQJCoFwT0Fqbh+pHgBeth8IGSvrxkxx9cxIpO/aUOUaV+3Sj+sgr7PP68VXYVfizfpkDUZwJXT0e6ueqwvr7C7Dj5+JY8VzfkHAYlidarZlSyugKSxMCQsBDBEq2M+MhZ3LMaq1Nutkf1mGev3UpsyYZuSfXmomGunxYS9pfXJ8GTSu7JRoqMxJq+RE2/R1NeppmVfxIlKWkakpSBhdFrijSwXtebcx1Dzaw9jPf1E2UUoEfj1zk7KWDLwhorbsDS2wlsXZugt9m+cKdsj9mw2Zw4eWi2+TqSrcbBI3bOXtnHINYOU3Oiy8n3c5koNsq7+R0/Ri4VymV7Cp66ScEhIAQKIyA1trkPZtDq8G5+yVv3030m5NIP5n3cLYsUFVhYTR4exxBlSyBXcf2w+flWG+wsIVt1BqG5KpCe2Q9zDWi7CYj3A9aaCRcn0cO8XSlVNnbNfUD3OKCEMgh4JebTsY5rbV5Qe6R4+i+HbFc3eobMtJL9kerRu0Iel3TjC59GnLGeTWJqhNR4mgoI0ZuoqDObFuD8Ei75vmgRqs4ur/wkqrNz63IlDV5xGEvVkqZOUsTAm4loLU2YXVrgbMcho0g5oxPIcEPQp3dOlsfG6tSHXoMLkS3ScP+TbD+Z0govp6cj2fnueH73AuVLCkMqcsh/i3PjRfoloObQMUxEFQ3v5mYss8m3U5SBQJ9ncV/IeBjAlrr5tn6Ta1zuxK3+A+OT56OTit9gR4fT7PQ4atdczlVBvay95k6FqJljyIPuNEfQkQV5491erZ4eOHSI15d/7BKcN1PuYdsqJTa71U/ZDAhUM4I+POmUx/AFv/4+LW/sHCa+6IfO/dpSM8rm3LOBXVo0KQKYeEFpMAU46Z495HdfPm/ov9uTVnblubn2FLiJymlbirGUNJVCLhEQGttUjefs3X+42fYKuHhLgF0pZPRbeo2AE6zVF/Lfd3x/bBuHsTIg2oepIPH59J/mATJ81whX377qAiIuAXCuubHwIQd3KGUMoU5pAkBISAEik1Aa30p8BVQ3XZxegYnps0hdtaiYtsMxAuCq1am/pvjUKGWQ+b9m2Ga/bEqEOfmVp+7Xg/t+9tNbvwG/nrfrcOU2liFqnCtUXGxtXpKqUOlti0GhIAQKJCA3246GY+11kaRsEOO99vXxTCi/XR0yYKdirwNoupG0vuaZlxweSNanhNFtVrhtvS5Ig0Ae7YmMuLcNaSmFO6kSa8zaXaWFguYP3oJrowjfYSAKwS01qberykD69zhjDkEP00p3xpCrsBztc953aBNFzCCbfk1o9u0cSHs+cd/wstdnZs3+pkIJxPpZG2nxkK66GK7hD+se9bmk6qQX/fPszef4l2yJZ2EgBAQAlnP36OB9wBbOH9GXDzRb08haVP5CqSMGn0tFbt3ct4b5kXk0zsgwTy6S8usPHvr+7kOj45li4f72ddPRHW4xhRftLVaSqloWUkhIAQ8R8DfN52uAmzCqGP6zWXF/L2eI2KxbN4hz+97WmalvLPPr0P9JpUJq1B0NNTyn47z2FVbSE0uWKIpql4YM/d0ICjYtgTXK6XMqZI0IeAWAlrr2UA/hzHzoPTTZIg57Bb75dpIo+ZwQV8XdJuWQlrhKbflmmPrXnBGN8vDfBKcNEGfZTtlw61rHtwAIsdA8Gn5mTVloIcqpda5dUwxJgSEQJkjoLUOBz4ERuWeXMqeA0S/MZG0o8fK3LyLmlBow7rUe+lhe4XVbcth7rtFXVo+Ph/6LNQ1mZiWtvQZ2O2H0XCRNeHq6bnXpYZS6nj5WCyZpRDwDQF/33QyoQObgDNy8Kz57SC3X+w78eM6jSpx2fXNMal5zVrXoGqUiYbKu3gr559g7JDNJCcWvPH0xtzWdL60mvXiuUqpy31zK8ioZY1Admnjb23z2vQXrFpY1qbq3flUqQE9Brmg2zQfTHllaYUTuHg0VLcUVkhbD3HPC7ViEwiFiGFQoW9+VyYBY5VSIpRVbK5ygRAoHwS01uYP8Q9Ax9wzTli5lpiPv0Ynl98DlFoP30rEuU5pTDLS4b1RkFHOawCdfg4MHmu/ZQ6vhXlj/DO6u2IduMr+aAxUVUpJ2Fr5+FMns/QRAb/edDJMtNY3AhOtfG7tNpN1K/wjUqP/qJaMm3BRvsu39tdYHuy/icS4/E/sLx1Wi6c+t2nApAGNJK/YR78NZWjY7GozmwHn23xiXJZ4eIoUtirRUocfZhl8AAAgAElEQVSEQbd+hes2HduXpdt0zDvRmCWah79dNPBxCLGkhiVNgyRbgKu/eezf/oR2hsjbQNk0A3N8/h64WSklKvb+vYrinRDwKgGt9YXANMBenUBrTv7wc+Z/HtO28OpMSz5YeOsW1H4sV1XVv2bCsm9KbrQsXHnbJxBu+b7JSIUfb4aT//nn7CrVgyu/zu1bJaWUn+UB+ic+8UoIlJRAIGw6mbrQJnncaNNktt9/2sODg/xDZPb8Sxvx5k/5nixn+vrPb1kbTwmn8m48hUcGMftgJyIr21L2HlBKvVHSBZXrhIAhoLV+E7jPRmPJDPhvqwAqCYEidZtOwsZFottUXLZms8lsOlmbiXIy0U7SSk4gqBZE3gchLfKzYd4ETHW7P0o+gFwpBIRAWSGQrd/0DmAq3TpaRlIyMR9MJfHvDWVlqqWeR93nHySssSUyNyURPri51HYD1sBFN8C5pu6Tpa3/AlZ/4r9TqtwAhnyZ279wpZScyPrvqolnZYCA3286GcZaa/PybF6iM5uRpRnV8Xu2rvW95tsZbWsy5a8hhd4K65bF8mC/TcTH5t14enJSCy4fVdt6/RqlVLsycG/JFHxEQGt9DvC3TQD0wC5YkCec2EceBtCwTVtB5z4Qlq9Ic5ZW0/blsO03SDeBitKKRaBpR2hrrXaTkaXnpBOLZUY650cgJ93uMiDPV30qMA54RSnlodIcsipCQAj4MwGttREJN7nMj+b2M+3QUY6+MZHU/f6RVeAvHCte2J6oO4bZ3Vn4CWxY7C8ues+PitXg5ndBWYqoxB+BGSMgzWR0+2mrehoMNjU2bC1UKSUPcX66ZOJW2SAQKJtOkcBuoFYO9vlf/cv4Eb4XqKtZP5Kf9gwv8m7Y8lccYy7bSOwx+9+0Dj2r8vaCNrmvP1dEX4tEKh3yIaC1Nt/+y4Aujo/NZsjMCXBKMmpcvmmi6kC3AVA1Kv9LzM733nWw4WdIinPZrHTMReDC4VDHEo2TvhtO5Xn/EWylIRDaASLvAFUpPyumbvRNSqmY0gwh1woBIRBYBLTWNQFzEnVxbs+T1m0h+t3PyUiQzf/cbFRwMPVef5yQqOrOj+KOwYS7A+sGcIe3170AtZvYLS1+Evb85g7rnrNRrQkM+iy3/SA5gPEccrEsBAyBgNh0Mo5qrZ8EnstZtox0zTVtvmXvdt8K9QaHBLEs8ZZ8xcRz32JbV8cx5tKNnIxxbjyZCnnTd3WgTiNbJMWrSqlH5BYVAsUloLW+C7CXU1nzK6xbUVxT5bN/WDh0HwANmhY8/6O7Yd1cOHmofDJy56wvfxjCLZshyfMgcZI7RxBbhkBQFETeCyFn5sfDCJANU0r5+ZuCLKUQEALuIKC1PhcwNeMb57Z3av5vHJ86U8SxCwFdpd/FVLtugL3H9Bdg30Z3LE9g2GjWHvo/aPf1wCpY8JD/+1+9GQy0SQVnKKWKLk3u/zMTD4WAXxMIpE2nqoDRojD/ZrYfPt7M/93p++fkBUdGUaVGAek3uZZ/+9p47uuzkRPRJrshq93x4umMGNvQ2vMAcJpSSmqG+/Wvj385p7WuA5jy6M6SiLHH4MeJkC63UpGrVZRuk6lEt8noNq0t0pR0cIWAgiuespegjn8LUpe7crH0KTaBYAgfAuFX5nfeZE5CXgCeVUqV81JMxQYrFwiBgCGgtR6aXZzHZBA4mk5N49iEb4n//a+AmYuvHA2KCKf+W+MJigx3uhD9H0x9zFcueXncILj9I6hgEQ9PN+LhN0JsABRRqdECBnxqZZaqlLLpmXkZqAwnBMoFgYDZdDKrobV+GXBEAKUkp3NFi6+IPpDg08X6Zv01ND7L+Z5flDO7NiVwb6+NxBzKKj3b+KwIvtyYR8apj1JqQVG25HMhkENAa22UEa+zEfn5azjopxVE/GXpmraGLr0hVHSbvLokdVvCBbm0MWLvhAzJ9PLoOoS0gci7IciSHuIc0AiTmKingx71QYwLASHgVQJaa/O8/xQwPveuc/qxExx9YxIpuwJgw8Cr1AoerPqwQVTu28PeYfL9cKIcaGD1vBXa5MrK/OczWBsgUcpRZ0D/j61rl6SUivCTW0vcEAJllkCgbTqZSI5dgOOPw9TX1vH2o74twvPBwv6061G/WDfJf1sSubvnBmIOZm08TVx1Lme2t2lufK6UGlkso9K53BLQWpunH/PC6Pyd3rHBlHost0yKnHhUXejWv2jdpvU/Q7LoNhXJs7gdOgyB00yWR3bLOAqx5VAXo7jc3NFfVYWKd0GIhb/T7lFgpFLKP0rEumO+YkMIlGMCWuvKgFFOHpQbQ/LWXUS//RnpJ0+VY0LFn3pwjWrUf+MJjMaTo+1ZBz/8X/GNBdIVlWrATW/bxcPjDsPMkf4tHm5lXKsVXP6B9SdxSinzOyJNCAgBDxIIqE0nw0Frbf5S3J7DJDE+jUFNv+RkjO8qJTz/ZU96X9PMsUwJp1KJrBxa5LLt2Zq18RR9IIVr7qvPmDdsgnzxQF2llLztFkmyfHfQWpsQHZPz5RRsSU6CGZ9Akm+jAP1yZcIjoGv/InSbdsG6eaLb5MkF7HMfmAfYnJbyOySYqt3SvENAQYW+EGEKYeSRszAV7cxiPKSUcuaCe8cxGUUICAE3EdBam0oNM4GzcpuMW7SC41O+R6dJ+n1JcEfdOZyKF1iyFEyBkQ9vhZQy/Nw17GWo2ciOa+FjsC+A0uJrnw19bdKnJ5VSrqerlORmkWuEgBAIHCHxnLXSWpudmW3WcvAfP/MXE55b7bPlfOCNCxh6j7MC3b7tsUTVjSDCsvGkMzI3zAgKtu/z7dmWyL29NpCSrPlxX0dCQm2fj1JKTfHZxGTggCCgtX46O2ze6e+KebDtn4Dw36tOdrwEzmpvP6WzOhAXAxsXwv5yJAjq1QWwDDZ4PARZNjsSJ0Dyz77ypvyOG9wcKo6BIEdxWCuLP4FrlVImwliaEBACAURAa90XMGn39hfq9IxMsfBTP/teEzWAcOZxNey0+tR94UG7LuHGJfCLLXUrkKdo9/2MC+EyU6vG0vb+DoueCKw51jkXLnvb6vMxpVQBpYoDa2rirRDwZwIBF+lkYGqtvzC6EzlgY48lM7DplyTG+eZA9obHzuOO5zo61vnEkSSmPL+We992Vq03H66aeZJ2/aoQHGLHfnB3Mvf03MD9bzXhwv6Wk3/4RSnV259vIPHNtwS01s2B9YBT0TL6IMz53Pyi+NY5fxq9+dnQqReEFqAVmZoEW3+Df/+ADGd1SX+aQpnypXIt6J0rle7Uo5C+u0xNM2AmYzILIu+E0DzagmYKpm76a0qpcQEzH3FUCJRjAtn6TUb/9EVTu9KKIuNUPNFvTyZp87/lmJD7pl778TsJb2Uew7Jbehq8ewNQxuoxmFLbt30KpsKvY67JMGMUxAWYBGC9dtDnDetNcFQpVdt9d4VYEgJCID8CgbrpZMKEN1i/TN94cAVfv2Xevb3fBt50Jk983N0xcFJCGv2qfMG0A0OpXtupTZeckMGHo/dw18TTCQmzoz+8J5kfPjrE7S+cbns+MDrjSilRd/T+sgbEiFrrOYA5zcxqJqRu9mQ4diQg/Pe4k1H1oMdAqFxA5LThtXt1VlW6ZJPRKs0rBNr0hpZdnUPpRDh5U9l7UPcKTHcNYtLt+kGEqUUQkp/RTUBHpVQZzh1xF0uxIwR8Q0BrbXYFTKjNiNwepPy3n+g3JpIWfdw3zpXBUSPatqLWQ7fYZ7biO/jzh7I120vvhDMt39lmdqs/gfUmBiDAWv0O0Ps1q9MHlVLFE+YNsCmLu0LAHwgE5KZT5ru11j8CA3IgHtkXz5CWX5Ga4v3Tha79TuO1mZc51jMjXdO7wmS69GvICzN72dZ58WcxLP/mBI/ObJpn4+n4kVSq186jBTVWKWWq9kkTAjYCWuvrgam2H278E/4yeuLlvBndpouugDq5tAesWI7szNJtii0H1Wb87Xa4+DaobnnGS1sHcS/4m5flz5+wHhAxAgrWVDWp7SOUUibtTpoQEAJ+REBr3RAwux0dcruVsGINMZ98g07JKl4jzU0ElKLeSw8T2rCu02BSHHw02k0D+IGZqnVg1Ov2NMJT+2HmKEj3TYZJqag06AS9XrWa2KeUKuRhsVSjycVCQAhkEwjkTafOgK1s3Qujf+XHiVu8vritOtRi0h9X2MbtHfYZGRkwZfMQGrSo4vgsPU3zbK9/CamgGPtjM0IrFLkEm5RSrb0+KRnQrwlorc1NtRlwvrnHx8KMCZBWzh8qRbfJr+/dTOcGPgEhllTHpO8gaZr/+10mPQyDiKEQ1hNcqxpt8k9N2s7zIjJeJm8ImVQAEtBamzAU80fUVHl2towMTnw3h9hZiwJwVoHhcqWLOlPjlqF2Z+e+C9sCSFy7MNQj/2c/JDJ9f3kE9q8MjAXK7WXD86Gnrcrgf0qpxoE5GfFaCAQOgSJ3PPx5KlprE9JxUY6P+3bEcnWrbzCRRt5sdU+rxMydJujE2a5vNo3D/8XRsn0UH6x0BGRldlj140kmjdlHVKMwxs1rRliELeU+P9fbK6V8p5TuTZgylksEtNam9IZd0XHx97Bnu0vXl8lOzc+BTj0L0W1KhK2/w78rIEOq9fjsHgiLgP5j7cPHPQdpJmNamtcIGOHwiJsg9Nz8qte54sZf2VFP3j/pccU76SMEygkBrbUJqzHPBLZQ+YzEJGI+mEriaimM4clbQYWEUP/NJwmu5jxgJvYITBrjyWG9Y/usbtDnDvtYu5fA0qe8M74nRmnUFS6xRVbvVEo5S5B7YkyxKQSEQOBVr7Oumda6DzDf+rPHr/2FhdN2enVpwyoE82vczSjLFt7Y/gtYNW9/ph/vrejPmR1rOnwy+s4vD9rJng2J1GgQxrj5zagQWejG05tKqfu9OikZzG8JaK1N6LyJ8nOW/tq/E375zm999qhjtepDtwGi2+RRyG403qwLnOuUIYP0LD0nneTGQcRUgQRCWmfpNpmqdaV/BDAi44+aF16llHdPe2SJhUA5J6C1NuJrrwP35EaRdugoR1+fQOoB0Xf0xm1SdXBvql5l/V4Dvn0KDgbwQaCpLnv7pxBawYkwLRF+GAEJR72B1TNjNOsNXZ+02pb0Os+QFqtCwEYgoCOdzEy01qus+evb18Uwov10rxfuWhhzA5WqOtNF3r1vJT+8Z7KfoM7plZj671W2TaltK+J5c1hWpabq9UIZ/3NzKlQscOPJPDU0lFQG+e3VWpubZAXQyUEjLRVmToC4k+ULUHgkXDTYBd2muWSeOkrzDwJdR0Jty6Fi+g449bh/+FaWvahwOYQPBFW98FlmRIOKzPrP0WIAs6ltBHPzFRn/BbhJil6U5RtI5uZPBLTW5iTT/FI6ov1z/Etcu5mY9z8nI0E28r21ZkGVImnw1nhUBUva+OEd8HUAF/28/F5oYa/CzV8fwMavvYXVzeMEwfkPQIv+dn0qSFNK5RHUdfPgYk4IlHsCZWHT6crsPHbHYo7pN5cV871b8O27TUM5rWVVhw/T3tzIBw+Z/bCs9uKsXnTuazQene2dkf+x+fe4zB+YjadxPzcnvOCNp35KKVOpTFo5JqC1vg9404bg7yWwIUBz60uylqZ0b+c+0OKc3A8OTmunomH9fDhkdI+l+RWBfo9AhYpOl5LnQOJkv3Kx7DgTAZHDIbQHFPVMnbYLEudBygaIejtXyt307IJYTQBTib1pfojMrvcjSilTOUuaEBACHiKgtW4LzABs5Y7NaWvs7MWc+PYncyLrodHFbEEEqo8aQuXeuSq8TbwHTplN+wBrUQ1g+Cv2aNgTu2HWzZBhZP0CrDXtA10egFBnRXHLDNKVUvmepgTYLMVdIeDXBMrCppOJ/FgPtMohvea3g9x+8Syvgv9oyUDadnVWr1g6bTfPXrvE4UOlamF8f+g6gkOcyPdtTuKlATsyq9ybVrlWCE8vaE5EFWfWlGUSy5VSF3p1UjKYXxHQWpsbzOinOHc3T0TDrElkqtaXh9aqI7TrDsEFPB+kJMKWJbDjTxy/WOWBS8DMUcEQowVh+eqJfwNSbTUhAmY2futoUCOIMJtN5wCFpW5rSFkLCTMhNXuDNqIPVLoh19SuAk5l/8yc5Jtq7FcXlJ5noi/uUEoF4JuW366oOCYEMglora8FJgDWUER0cgoxH31Fwp//CCkfEQipVYP6rz0O5mAsp+1cDbP+5yOPSjHsDW+AqVrnaBrmj4FDa0th1AeXVmsMFz8PVQotTrdSKZUrpMsHvsqQQqCMEwj4TafsL+EbgYnWtRrd40f+WXbIa8v30je9uORK5+nv+t8PM+aiubbxH5nQlUtHGR0NZ5t43z7+muVMi6oUFcLTC5sTmf/GU1ullDxReG1V/WsgrfW32W96TsfmfwWH9viXo57wpijdJiMM/t8a2LgQUhI84YHYdAeB+mdCl+vslmJvh4zj7rAuNkIvgIirIKhB4Sx0AiT9CglzwKTTWVu1pyG0peUn5nt0VD72zDmPiXqql99Yh00unlJqtiyKEBACpSegtTankUb92Gio2Vp6zAmOvjmRlF37Sj+QWCgVgZr33UBkR7PZn93MqfL7NwVWVeFzesHFN9k57FwAvz1fKjZevTgoDLo9Do1N9mmRr7qXKaVs+sBe9VUGEwLlhECRv4mBwEFrbXJxjVqfI9R42Zw9PDBwntfcf/jtC7nqztaO8fZsOcmNbX6wjR8SFsTs48MIreCMZIrek8Kzvf8lLdUZCl2peghPLWxOxWp5Ip42K6UcEV1em5wM5HMC+Ynms30dLLdvbPrcUXc7EF4RLhrkgm7THIgNYGFLd3PzV3sdr4RGlgfyjMMQe6+/ehsgfgVB+NVQoQ+oSoX7nH4YEudD0mLQyXn7BkVlp9ZZHw2+AD4vwK4JtrgVuDy/z82X2ifAg0qprDxyaUJACBSbgNbalEUzv4j2UshA8tadRL/1Gemx8itWbLAeuCCs6WnUfTZX1bp/FsCSSR4YzQMmQ8Lgto/B/JvTUuNhxkhIyHVA4YHh3WKy1TXQ7lYItsyhYMOpRuFEKRXvlrHFiBAQAgUSKBObTmZ2Wmvz5vKWdaYjO3zP1rXe+SN585PtGP20KSqW1Y4dSuTqht/kAX/jM+cx/AlTotrZvn3mIEsmH7P9LLJaMM8ubkFk1TwbT/2VUj/JPV1+CGitTRK6SSF1qi8nJ8KMTyGpjEb1uKTbdBTWzYfDAVwdpvzcxlkzvXQMVLQIWaeYaJv3yhsF98w3qDqED4Ow8wsS93aOY1LnEn6ElDXm27Lg8SMHQEVrJJrpOxgoSpDY6JiYr2Bn5q9lEFNOdpRS6nf3TFysCIHyQ0BrbcIOZwJn5p513KIVHJ/8PTo9vfwACYCZ1nnqXiq0aOz0NC0F3jMJGQGgs9X/QWjW3k75z7dhs9H18/MWdSb0eAoq1y+Oo0uVUnnE+ItjQPoKASHgGoGytOlkjlxNObhaOVP/+et/GTd8kWskStlr8K1n8dgH3RxWEuNS6V9tar5WZ0Zfj9F4ymlxx9MZ32MbSXF2XZ4zLqjIfV9YvriyLjBluJrJyXEpFyyALtdaPwfY6ruybA78a/ahymBr3QnO61aIblMCbFkquk2BuPRXPAXKoneR8AmkmMJn0lwmENIKIq6HYJOqXchXuE6F5D8gcTakuVhYo/qLEGL9zjGpuyaSyZVWDTAn/GYTLE8zyrOvAeOVUimuWJM+QqC8E9BamxDCL3Pv5urUNI5Pnk7cknJUQCSAbgaTXmfS7Gztty9gtZ/XAqp5Ggx7KZd4+C748WbQfryxGVYFuj8JDTqX5C4x30nmGVuaEBACHiZQZjadDCettXkxd/zxyEjXXPP/7J0HeJRV9sZ/d9I7EJBmQZoooKIiijQritgVCyj2vru2v669664N1LViL6jYQKoIKEgTBQEV6SBI76mTyczc/3MySeb7kkkymcwkk+Se5+FxN7nl3Pd++cq557xvtzFsXBV5Kfl+Z7fj2a9OK90uj9vLaYkfBNy+04d35P/etitcTHppBxNGlpd1f2ByB9ocklh2nBFKqTsifG2Y4aMAgeJTzqVAQqk72/+GyYEDmlHgcugutGkHvQdBSlrgMYS3ad3PsOx7KKwq8yJ0N0zPCCEgpKQn32wfPPsu8AQZEImQW/VmWCmfSzgXpASuMvPuBed0yJ8K3hLy7yBWGdMamklcyGpvAF8F0dna5BTgViCgSpDcyy5XSsl/jRkEDAIBENBay7u5EKY9VVYJwLM3i50j36Vg9V8Gu2hFQCnaPHcvsS2b+z3Mz4I3b4xWj31+XfUSpFt8lsysKbfBtigmD5cyuq6XgiOgABOenStwZByAirPx7lv3obdSal50b4zxziDQMBBoaEEnye2XJ3Fpjv/YUX/y9E0/Rny3uvXaj7fnSBmC306Ofa/CecdsHEJma/9N0JXn5eGTVrFvu12KtN+wZlzyWDmiVkmJ6mNulBHf1jqfQGs9HTip1BEhpZzwPuwuH6Csc2dDdSBVTqnOASELr8i2roQlkyHXXoYa6pSmXx0g0P106GTJgtG5sO+a+lFyUAdw+aZMhKQhEH8yqHKHD3av3Osgfwo45wIhnEqnXADJF1jGlMeMUMiEIo8tqkf/B3QPhJxEjB8BnlVKNRLZzTq7gMzE9QwBrbUQswkBkEhG2sy1fhM7R7yDe5cRXoj2bU07tQ9Nh59vd3P887B2YXS6fsRAGFBGMGL1ZJjzn+j0V7Ka+twPiQFLutEFWRQsfBflcJBw3D8qWoOcymQqpYTXyZhBwCAQYQQaVNBJsNJa/7f4hKgIOleBh/M6fcLOzZHlvmlzcBpfr7KrMl3Y9jP2bMsPuIU9T2/LfyacavvdrI938+mDW2w/S0h28PT8Q0hMLSd7LSfFx5ibZYT/QupweK31FcD7Nhd+mw+LZtahV2Gc2hELJ5wOBx8GqoJb0d4tsHQK7JTKWWP1GoGTboImrfxLKPwVcqP0hbaugXbsD0mXQ5yQrpe791u80+BaDPmTwfV7zbxu9izEWFXvVgO31GBM+ZuWg5hrK+KckrrKq5VSJtWtBiibrg0HAa216LqLAk0ZUh3InbuI3W99hnaZ7+P6sOMqPp62Lz6IIy3F7+6eLfDBndHnfhF5+CiIFU2mYnNlw9eXgzPKApypLaHfI9CiAk0lrwfXigkU/PwG2ltI+hWTwGFZlx398Uqps6NvQ4xHBoGGiUBDDDrJEes6a27/x88v5aV75kd0BxOTY5mZZZcYvfPUKSz+XuSmA9u7v5/HgV38UXopB3zijDVsXW1XFbr40db0v7xZoEHuUUo9E9GFmcHrBAGttbAtLwf2K3UgN8tHHu5uAC+d3XrBkX0Mb1OdXF11NOk5D0CM5eXP+Sk47QqfdeRZ9EwbdwwkXgIx8u1Ziel8cM6E/EngCYNYhvA4CZ+TzV4AwqEifXDxOVD7QAuS2ve7lVJvRs8mGE8MArWPgNa6H/C57Zkvbni97P18Elnja4eftPZX3nBnzLjwdDLO9dNuFK109L2wI8pKI8+9Bw6yCxwx/wVYIfz10WIOOP4O6HSmnRfS4p5ny68454zEs1sOTCDlrFeIaX1kZQu4TSllE6CKltUaPwwCDRGBBhd0kk3SWr8K3FSyYfm5bs7tMJq9OyPLA/PD3qtISvV/VI24aR4TRq2o8LrpeEQz3lhoD7IvmpTFW7faD35bdUzgwW87BkoGkTSqw5VSvjussQaDgNb6deAG24JmfAkb6/lWtzkYep9RNW/THzPAHUDSvcHscCNbSEIKnCkUJRbLeQTcfzYyIAIt1wEJgyFxMKjApQKlvTzbwDkD8qeDDmP2rijWiXKdfyJgsHzxhml/RDjjcuCiisjPvwBuVErtCtOEZhiDQL1BQGt9PfA/wJaS4c3JY+f/PsD5+8p6sxbjqB+BmPRU2rz4ECou1v/DzSvg80ejB6aW7eGSJ+z+7FoBE28EoXOIBmt/Ghx3O1TAy6Rzd+D8+Q0KV04pLdeP3b8nyYNGVuV9d6VUDVOEq5rC/N4gYBAoQaChBp3kaFWe0qV3+jcf/YW3H18U0Z3/csUl7N8hvXSOT5/9jVH3Vl6//dKsQXTt7U9m0Rqev2gdaxfZPyhuG92OzsdZ0nT9K/lBOH+UUvVAizWi8DeYwbXWPQFJzfPX1fy1En6ox1khqRnQ7+wgeJsmQW6UpXM3mCurDhfSqTd0H2gPauy7CnQjDiw6mkDiMIgXnivLR0mgbSpc6SuhK/g5jIEgy2tAs5EQUyr8CvwBREKrQkoiJPhYjqdQnNkmtXhKqQl1eKWaqQ0CtYaA1loEQuSQ1J4mDxRu2c7OF94p+q+x+otAs2uHkDrgOP8C5CX/rZshL/ICR0Ghds3/INVSSSGBpsm3wI5lQXWPaKP0ttD/MWgmSq0BzFuIa9lYXyldoZ3KJG34ZFSC/3ssQG953rQ2304R3UEzuEHAhkCDDDrJCrXWHwLDSlabtbuAs9uPJj8ncqVJo348h8OPl+o+n834dC1PDptV6SUnZOKf/XURyuHfitUL8njhEqkQ9FuPM9K57pUKSy6GK6UCS+WZC75eIaC1lq/PBUCPUselnG7c25ATJS8p1UE0NhaOr4q3aXMxb1OUpZxXZ52mbeUI9B0OLSzlVe5VkCNio43QYtpB0nCIPbSirB8fKLoQCuZD/kRwb4gcUHGdoYnweltNRGBnR2hOEdC4DhA1+HImhyejgDuVUjkRcsAMaxCocwS01qKc8SVgiUj43Mr/dRm7XvsIb15ks/PrHIRG4EBc6/1o/cw9dt7KVfNh0kt1v/pjzoYTLrH7sfIbmFdWxbSWXY1NhL73w4F9K3xGujfMwTl3JN6szeWcS+x3D/FdqqRqGq2UGlrLKzPTGQQaNQINOegkb/SSNlmaLTLyrnl8MvK3iG34f784jQHntisdf+pEDIIAACAASURBVPHMrdx5sqR7Vm6Pf3USvc8+0Nbo1av/4vcf/O/cjhjFEz92okmrgIR4UpJwmFLKHIlVBXaU/15rLSyTz9nc/HkGLJMMh3pmVfE2ObPhzx9g/aLoSeOuZxDXG3cH3wPxFsniggmQL+cCjcji+0LiReDwH0wEXL13Hzhn+ZTovLWQ9Zd6JSRZeUfkYEZK6yJtJwD/sorNWidcC8hhSqQiX5FenBnfIFAhAlrro4oJw+0vflqTNeF79o6ZKCenBsEGgkCLu64l6UgL8bXXA69cBd5QlEHDBEp8Ilz/pp1XsyALvh4GBXV4wNn1YuhxLcRISXZ58+7biHPei7g3zAv4e0d6W1Iv/swW5PPmbUElNEXF2BRgJav27TChaYYxCBgEgkCgwQadZO1aa2HBKw1379iUW6RkV+iKTJ3yPa/04fwb/A+W9X/s5Zojxla5DYmpsXyz4zJi4vzVVJtXOHnyzDW2kuoz/9WCM//lL8UrM/DHSqnSzK4qJzUNog6BYuUayWkWyWSf7dkBE94rIhOtN7Z/BzhhECRaggxW5z2FsOYnWD7L8DbVm02tgaMOB5z7sH2A3OehUBL6GrrFQ9IlEH8yKNsLb/mFu/+C/O+g4EdfllOtmAMyXwGHlUvqV+DftTI7NAFuA6TEsJzJF5kcuT+klHLVkkNmGoNARBHQWl8GvGUVu5EJtbOAXW98Qt7PIkxsrCEhkHhYR/a772b7khZOgNmj626Z598PB3S1zz/3v7BqUt341OJQ6PsQpEkCYHnT7nxcSz6hYPEHIO+QFVjqkE9wNLHHcvP/fIOkQ+0UqcDBSikji1w3u21mbaQINPSg07HAT9a9feqGWYx7W0TBwm/XPXQ01z7kV7rduTmPiw8cE9REt796PIOvP8TW9v27NvHTV3tLf5axXyxPzO5MTGyF23aW4cMICu6obKS1/go4r9Q5Oemc8jFs3xSV/pZzKq0JDDgPmlUUGNWwaRn8NhXy/Nd1/Vic8TJkBNp2hV5D7N2zbgBvA74GHJmQdCWIGp2Fmi3AqzS4Fvv4mlx1wGca3w0y7ivj1r1AZPkPy+NwCnBr2e/wkmbyFX65Usp8jYf8R2g61jUCWusY4EngnrK+uLftYseItyn8u2K147r238xfMwRaPXob8R0swZDCAnj1qpoNGmrv1p1gSBky853LYdJNtZ91npgBAx6DlhWpzGkKV32L86dX0XmV60zEHXImSf3tzzPX5hl4dv9GUjfJqi211UqpTqHCZ/oZBAwCoSHQoINOAonWWnRmTyyB5+81WVx02Gd4PeFPXb7gxsO4+399SnciL7uQs5p+HNTOOGIdTNgzlIQkeS/x2e5NhTx6yioKC/y+XvPy/hx9ZoUKR0KK081wYQQFeVQ10lqfDky2ObVyMcwLh2R5hJcqvE19z4IDO1c80R7hbZoMuyLITRPhZZrhQ0Tg2Itg/27+zt4tkCXZLQ3QYg+HpGEQc1Dli9NOKJgLeRPBs6XugEi7HhIHWOYXDplz6sgfKTv8P6B7oPnFMSGeelYpVY/SPusISjNtVCGgtRam5s8Aia7arGD5Gna89D7eLENhFlWbFmZnko8/iua3lClGmPE2/DY9zDMFMdx1r0Gy5TtCyMMnXA+7VwXROYxNelwD3YaCw//dYx3ds3MFzjkj8GwLghYlNp60K6agYoWb32fanUfWtItI7nE/cS17W4d+Qyl1YxhXYoYyCBgEgkCgMQSdTgWmWrG4/9JpTPtcKCPCayeedzD/+Vym85m70MvApOD5vYfedzhXPyal/n776qmtTHvLH93veGwyd3wq4nwV2vNKqbvCuzIzWiQR0FonFfOP+ZmWC/Lh61Eg/41mK+Jt6gsxgV8ayM+C5TNh/ULDURHN+xhJ306/HZKljKrYXD9A3muRnLGWx3ZAwmBIHAyqwgMBn0+e7eCcDvkzQOfWsp9lp4uF5q+C8lfz+kQzy5RC1qqX8kpyrojYVaToN02UvpRSG2vVLTOZQSBEBLTWEkUVngWLkoJvsJwZ89jz/ldojyfE0U23eoNAjIM2z99PbPOmfpdz9sDbt9TuEo49D46/yD7nn1/CglokNt//OOhzHyQEfl5q5z4KFr2H648vgs68Sj7jeWIPsHPy5y19noJ1X9LkzGmoWBvdwxCl1Oe1C7yZzSBgEGjwQSfZYq21sDBLnUORrVq6i8uP/jLsPI1H9G7Fm7P8iglSHXVK3HvVusrG7riUtKb+SH3ePg8Pn7iK3L3+l5IHJnegzSEV8oNIw15KqYXVmtg0rjMEtNZPlyNRmT0B1ohseZRa0LxNM8Ft6FiidBdrx63zHgbl56sj7w1wSQJqfbdkSB4K8f2BgAIP/gUWrvSV0BX8IpGn6Fh4/NGQIboFVvsHsDIK/BNBjruBDoF8EZbbu5VSb0aBo8YFg0CFCGithZFf0t1t2u260M3ud78gd1Zj4LUzF0gJAmln9Kfp0DKZpF89BRtrqbQ6MRUky8maWZS/B8YOA1ctZNqltoQTn4JmHQNfFF4PrmVfUfDLW+hq+BPTsisp59gfB559q8j6/nJimx1OWj/b7yRTtqVSaqe5Mg0CBoHaRaCxBJ0uAL6wQnv74MnMnRLew9L9O6bz5XK7/Oh5LT8la1fwsrenDevAPe+JTKjfvn1tJ+Oe3Vb6g35Dm3HJ460ru1KWAD2VUrXFRlu7V20Dmk1rLUyOwtzr/2rdthGm1CHBZGX4pjeF/uca3qYGdA1GdClN28CJZQg8s+8ATz3hKQsETkw7SBoOsSKQWtkj1A0FCyF/IhSujijMIQ2efiskWEsOJPPq/JCGikwnUS+6HJBT+YA4yzP9RqVU5UQfkXHOjGoQqCzYJBesRE2fKkvq5tmTxY6R7+JaI2wIxhoTAo7EBNq89BCOZEluL7ZdG+GjcjRfkYHlooegTRf72D8+CWttxSDhn1uCXL1uh06SDRz4menevAjn3BF4d1e/CiXt8vGoJKlgLTbtJXvWtbiFy+nQ60nscp11Tb8qpewlJeFfsRnRIGAQCIBAYwk6yTqlKLhUqmHx7K3cMOCbsF4UKenxzNh9pW3M2wZM5rfZ/oBRMBN+su4i9jsgpbRpodPLIyevZs8WXwwpIdnBU/M6k5RWQUmTr+f/KaWeC2Y+06ZuENBay3UpBf2lnGOIlO4378K+KPuOCoq3aVMxb1N4g7l1sztm1rAgcMQg6NDL8jKYDfvkBTD8nHph8beyQeL7QuJF4BDuoUrMmwXOmZD/LXh3R9ytkCZQCZD5WhlFvR8ASbqMNhNFWPl+D3jQIg9Xkb6eEG1eG38aJwJaa6lXfT9QBLdg1Xp2vvgenr1ZjRMcs2qaXHoW6Wf6X/mKIPngTtgTYW4/UaoTxTqrbf8NJkt2awSfxx1Ph2NvgzhLoM3igzd3OwU/v0nhSjulabCXSmKvW4g/QgQh/Vaw5jPylvo+f9L6vUVs5hHWXwsvoDxQjBkEDAK1jECjCDoJplpriQa9a8X3+v7fsGROeNVCZmVfTUJSbOk0z103h8nvVo+c74j+rXhhuvBK+23OZ3v4+N7NpT8Y8khrBlxhieyXv3DygMOVUmtq+Zoy0wWJgNb6auBtW/Olc+HXH4McoZaa9egL3Y4Dh6VEyjq18Db9MR02SIJdBF9eamm5ZpowInDyzZBhCdIULoTcZ8I4QaSHcvgCTQlngAr80lzqgfsvyP8OCmaDjvKS0oTjIV0+NmxPRCBasy+Ej0OClYMCbbjcdEYBdxoRjUj/PZjxK0NAay31oMLfZFFO8PXInbOQ3W+PQbtMAnpjvopimmbQZsQDqFjLobGU10mZXSTt+tchyVLlqT3F5OERysJt2hH6PwQZFYhquAso+P1zXL++hy4MjbvUkdyc1KFf28r3vc5dReThujC7iMepyZnTweH/JgNOV0rVA4WeSF4MZmyDQN0g0JiCTlK+JNGf0jvgnEkbuOPsKWFFftyay2h1kJ+Y9eOnl/DOg1I9VT17a/E5HNzNTzgoantPDlrDllUFRQO16pjAg992rChTtWQyIU45RSllIgHVgz/irYvVbJYDLUony8mCcW8JA33E5w9qgvaHQa/TIN7PMWbrJ1xNq+bCytngiRKfg1qYaVRrCJzzAMRY+I7yR0PBuFqbPuSJHJmQdCXECRVgBcHWosE1uP6A/Cngkvt8PbnVpt8JCUdb4BGapCEhw1V7HU8ARPo6IAHtOuAKpdTs2vPHzGQQ8CGgtRZyNyEn9j/T5RceL3u/mETW+IbAY2d2OxwIZN54GSl9SmlmfSIrb1wPBRESl+hzGRwt9GIW++Mz+OXVcCzHPkZsIvS9Hw4UmpAKSuk2zClSpfNm1yy7K+WC94jJ7GSbP3fBvbg2id4ExLXqQ+rxI6y/l9OgZkqpCAEdfjjNiAaBhoRAowk6Fb8UyNGuTaLhip5fseLX8PHJvTPvXLr23K/0GvnuozX858rqZ64c2CWDd347zxZUWjI1mzdu9EvO3/ZxOzof7y/Dq+DCvFwp9VFDumgbwlq01m8B19jWMv0L+DsKEtPSm0H/c4LgbfoW8uRj1ZhBIAACQlo66P/sv8h5CNwroheu2G6QdAXEVHA6W+K5dkLBXMibXP/4qVRycWmdlfxcShtGRu++2DwTJcTbgOMD+esGngceUkpFebpZPYHbuFklAlrr64H/lVUU8ObksvPlD3D+Ub1s9yonNA3qNQJxB7Sm9VN32fmN/vwRpkZA1TUxDa57tQx5+O5i8vAwx166XgI9rrUfNFl2yrt3A855L+LeKCqpNbO4g08k6dQnbIMUbptHztx/lv4sqfvtJHa0ld7NVEoNqNnMprdBwCAQKgKNLegkOfpyGloaFfruszU8MFRodcJjz40dSN/B/g+WRTO28H+nhZbJKSV2UmpntecvWseahVI5Bz1OT+e6Vw+oynEhBzpUKbWjqobm97WDgNa6DzDLdgy0fjnMrOMMkNh46HsmHNi5YiB2/+3jbZL/GjMIVIZA5z7Q7VRLi0LYexUQhVlxCadB4oWgAks4ly7CswOc0yD/e9C1oPYTiSsscQCkyTey1YYB9e0RcQpwKxCw7HGpsJArpeS/xgwCEUFAay1pwK8DdjJPuctt2MyOEe/g3hGlvG4RQcQMGiwC+/37RhK7Wd61PG549UrwirhaGO3ix6Q0wj7gzEdg/ffhm6RVD+hzP6TYk/xKJhAlOtfiDylY+hl4w/D8d8SSNnwKysITpT0FZE2/BG+u/900/aTRxGTYMqHkMOLx8C3cjGQQMAhUB4FGFXQSYLTWwqRXGh6XsrUh3cawcVV4Mjbue6Mf51zjV4dY+9serusRWjChacskxmwcgsPh36Z1v+bz3IVri7JxHTGKJ37sRJNW/hNrV56X+ORy5SAfKqWuqM6FYdpGBgGttRSXi266n9mw0AVj34K87MhMGsyoVfI27YM/ZhjepmCwNG18CPS7Cpq386MhGU6S6RQ1lgTJwyCuPyhr1k8AB93rfCV0zrlSLxM1KwjJkYx7Ib67paucS9iJWEMat046CV+YZNNZ11PqiMjGPgIIcWyYv+TqZLFm0ihCQGvdBvgKsCgl+BzM+2kJu978BF1gku2iaMuiypXEw7uw391lgv8/fQnzvwyfnwcdDuf+2z7eloUw9Y7wzJGYAQMeg5ZHVjCepnDVtzjnv4LOD1/wNemUx4lrf5Jtzvxlr+Jc4aftVQnNaDJI6FNsn7knKKXkIW7MIGAQqAMEGmPQSY6y1wOSo19kY99aztM3SuJJze3Gx3py1X09Sgfa8Xcul7STMv/Q7KFPB9D/QsuHmxyr3bCBpd/5AhSD/tmCwbf5y/nkZ6t+zKNTX0nqstlApVSEdVFDW2Nj6qW1Fm3c/9jWvGAa/LmwbmBo3xV6nRoEb9OPICdxxgwCwSIw+N8Qb8lCKfgG8j8Otnfk2sUcCElXQeyhFXJO+CZ3Q8FCyJ8EhQ2kPMaRDpmvAFblU/lufiNyeEd8ZHmNOVdE7AAbYWzJzJLKfJVSyshqRnwvGscEWmup7ZTogF1SUWuyJnzP3jETfTw9xgwClSDQ6qm7iD9QYpfFJpxOr4tgQpjshlGQaKHgkCyjb66BfWEQjOhxDXQfCiqwirZnx3Kcc17As/2PMC3GN4wjsyOpF7xne3Z7cv4ia/pl4PUHeeP3P42Unk9a55aPpkylVBhSrcK6JDOYQaDRINDogk6ys1pr+eiXj/8icxV4OL/zp+zYVPP65iG3duPOkb1LL6DcfS7Ozhwd8gWVmBzLuF2XERvnz17atraAxweuQbK00lvE8sTszsTG+bfyzxm5HNQjkeSmtoeBBNq6GQK9kLeixh211gcC8gT2M83v2QHj3wNdywfxmS2h71mQkRl4XfLCvHEp/D4VnPW0jKjGO2YGCBkBRwycWyarKfdZKJQkvzqy+D6+EjqH/TuxnDc6D5yzIG8ieCULqAFZ0mmQWrYS6GJgbwNYpBzOiBK2CIiVM0llvlsp9WYDWKhZQh0ioLWWWlRRS0y0uuF1FrDrtdHkL/ytDr0zU9cnBFL6HUvm9ZfYXf7uDVg2s+bLGHAlHHGafZzfPoJFcunWwNqdBMffBfGB+WR13i4KFr6Na/n4iLzXilqdI8V60K7Jnn0z7h32d4vkHveT0E4OI0ptglLqrBqs3HQ1CBgEaohAYw06SU6+cDuVHsN//MJSXrq75uR2p1zUnic/Ea4Jn7ldXgYmf1Cjbbp1ZC/Ou1VO5f320b83M3fMnqIfXPPS/hw92M9F4inUfHrHNoa+bOeDAp5RSpUG22rklOlcbQS01lJneXZpRwnsTP4Idmyu9lghd4hPhH5nQdv2FQ+xYx0snQL7toY8jenYyBE44HDoeYEFBA37rgedVcvAOCDxIhDOJuWP9QZ0wrMF8r8Dp/A1+VRCG5w1eQTirJxt8jc+vAEtM16onICLKspi+wK4USnVwKKJDWgLo3QpxaXxQs1Q7h3KvW1nEX9T4d/mmRml2xeVbqmYGNqMuJ+YZqWFF5C1E971k2GH5HhKE7jmf6AsVBu522Hs5eCWquMQLLU1nPgENCvDD1UylNeNa9nXFPwyCu2q+QF+IA8Tegwnoae9JLHgr2/IW1Sepilj4DgcyZYsMrhdKVVf1DJC2CDTxSAQ/Qg0yqCTbIvWWmoMbi7ZovxcN+d2GM3enSHekIsHOqpfa16b4Q+mS1zhlDhJBQ3dHA4Yv3cYkvVUYvu2uXn4pFW48r10PDaZOz492DbB1/dv57BTUzhkgO00QuqjeimlFoXujekZCgJaazly+drWd/ki+Om7UIYLrU/Pk6DL0SAXVCDL2Q1/TINN4U2HDs1Z06teI9DrYmh7mH8Jnk2QHSYeiWCAcTTzldDFHV2mlKxsZw2uP3x8Ta5f5ckQzOj1s40jEzJFvNX62Bdh0w/r53oq9VquPcl6CpjVtk1q8ZRSExrgws2SIoCA1lpSgj8DTi47vHPpcna+8iHe3PwIzGyGbOgIpJ99Mk2GnGlf5uePwuYaqLxe+iTsZ/8m4PsHYEP1lbSRrOVet0OnwXa1PYvH7k2/4Jw7Eu8eOcuPkCWkk375eHD4v4O0ax/7pl2ELvAdwJeYI6UtGaeNLevI4Uopk4YYoe0xwxoEgkGgMQedpNRptVXidtRjC3nrsZpx67Tr0oTPfh9iw/6sZqPJy6oZoeQF/zyMm1841jbu2Ge2MfX1nUU/u39SB9p28Wd779vq5oVT/uKBX9oTl2jb5iXAMUopQ9ATzF9IGNporYVgSyI5fnKu/FwYO0pqO8MwQxVDdOwOx54CcZIFEMDcLlg1F1b8CF5zWUR+QxrBDGfcAUkWJTjXDMirBd6g2K6QdCnEyGlsJY83XQgF8yHvG5CAWGOw5MGQYiUMlwCbxMJrdtASvdDJbVf4UQYFclEWL3UmdyqlTP1w9G5inXumtT5cqD+BMl/xkDNjHrvf/xI8tVweX+eoGAfChYAjJYm2Lz6EShQhxGLbvg4+Ec2jEKzD0TD4TnvHzT/Dd3dVf7DOZ0PPWyDWVklaOo43ZzsFv7xJ4crJ1R+7mj1SznmdmJZ2wYjchY/i2lD+7EDK6qS8zmLbgVZKqQZ8qlRNQE1zg0AdINBog06CtdZajnilPr/IsnYXcHb70eTnhM4zl9Y0gWk77OUKt/SeyPIFNZej/nrbpaRn+h9M+VkeHjpxFbl7PPQd2oxLH7ef6j47YD1dTkzhrIfLyZjKi/YLdXC9NcoptdbPAvYn/qzxsG5ZZPHIbAV9B1fN2/TbVCgw312R3YxGNvp5D9tT+/NeA9cPkQNByucSzhWW0crn8O4F53TI/xa8jeyab/okxFq/m4VXW8i3G7qdAPwLsARB/UuWo/krlFKzGzoKZn3VR0BrLXWaIollSxnXhW52v/M5uT/+XP1BTQ+DQBkEml5+HmkD+9p/KiV2UmpXLXPAjW9AguVy9Qh5+FWQVQ0dhczO0P9RSLOVp5V6ot1OXEtGU7D4Q/DU7EA9mOXFHnAcyWc8b2vq3vUr2bNuCJidnNLzKeL3P9Xa/hOlVH2VaA0GItPGIFAvEGjsQSchSvpdBBFKduvF/5vP6BFLQ948pWBWzjXEJ/hJvP975Y9M/WhNyGOWdOx3/kE8POZE2zjTRu3kq6e3kZDs4Kl5nUlK88+7Zm4eIwZu4L6fDqbNYZZTFMgTjWml1NoaO2UGqBQBrXU3QMoZ/ZrsWzfAt59EDrnEJOgzuHLepu1r4TfhbZJKE2MGgTAikHkg9L/GPmDWbeDdEsZJZKgkSB4Gcf1B+f+8Ak7iXucroXOKWrInzH7Ug+FiWkKzEWUclcwzUa5rDCacKbcBIjpWziS9U75oHlJKRf4LqjHAXc/XqLWWd2Opz3y6bMqkZ88+dox4F9faDfV8lcb9aEEgtkUz2jx3H8RYqA/WL4Zxz1TPxZOvg272bwSWvAeLJW4ahElGU9/74UAJgAX+PHRvmINz9gt4c2qLv8xB2vBJqIQ0/wK8hWTNGIonO1A5n6LJoG9RCU2tC5Zy6reDQMA0MQgYBCKIQKMOOgmuWmtJmz6nBONdW/M4t+MnuJyhf5iMXz+U/fb3nzR88Nhi3n9scVi28ePVF9KqnZ8Qt7BA8+jJq9i9uZAhj7RmwBXNSucRQbTbW66gdZcE7p7ZzsYpCExRSp0RFqfMIAER0FrLG4QU0fvlDD0eGP8O7NsdGdSEt+nQo+1ZJtaZcnbBH9MNb1Nk0DejCgJHDob2Pf1Y6GzYJ2VOYcpsdxwASRJskqqXCvjJimb3gmsJ5I2DwpWNe2+SL4AUK7G7lAMJ92BjK6cVkY9brRoi1utCTpsuV0qFfurUuK+yBrF6rbV83Yr6i036ShZXsHIdO198D88+UV83ZhAIHwLN/zGc5F5HWJ6bXnj9WnAFWf6c2gyufsn+7pe9GcYNDy4bqdul0OMacAQ+wPHu/auIt8n994LwLTqIkRL730v8IYNtLZ0r3iF/2WsBe8dkdCL9pHKK4e2VUhEknApiIaaJQcAgUBnpReNAR2stREk/WVf71A2zGPf28pABeH/B+XQ5qnlp/2/fX80z14Qne797n5aM/MEeK5r/5V4++L9NtOqYwIPfdkSyrUps5ut7+ORfW7n0xVb0v9EW+ZcmQ5VS5e7OIS/cdLQhoLUWmQ07kc2SObA4PNeCbbKqeJsK82HFbFg93/A2mes0sgiccgukWySNC3+G3OdqPmdcb0i6EBxtKx9L54FzFuRNAm91yxNq7mZUjtDsWYix4iaZt6U6GlHpcuScEvHa/5Nk30BTyBfeI8CzSilD1BO5TYjKkbXWQgYnKrMWFQSfq8LftOeDr9Du0A8ko3LRxqmoQCC+/YG0ekyyMS3223SYEWSCztD/QvMD7P2n3wt/S3ZvJdbmGOj7ACSW+z4o6qQLsilY+A6uZV+Ct3avfUd6W1Iv/sxGYO7N20LWtIvRnsDE/YmdhpHUTcqpS22NUqoCyb2o2HrjhEGg0SDQ6DOdim6qWk8HTirZ9b/XZDGk6xg87tDeOUeMP53eZwhPuc9++W4z95wxNWwX1Ru/nE3HI+0ZTU+fvYa/lzn518ftOOR4f5aVM9vLbc1XkJju4OHF7Wna1naKIV9khymlak44FbbVNYyBitVuJHLpjz5m74Fx74AnjNkFma2h/9mQZpHctUIo6W7rF8GyGVAQGRnbhrFjZhVhQ+CcByHGrzBD/kdQMD7E4R2QeBEIZ5PyZ3gGHMyzFfKngvN7eVMOcb4G2C32IGgqVUJWE+XoyJO/Ri+a8uojiSxSBhrwZF/eCa5SSlWDCCV6V2s8qxoBrfVAQOre7V/fHi97v5hE1vgZVQ9iWhgEaoBAywdvJeGQ9v4R3IXwylW+rN3K7JAT4PRb7C1EqU4U6yqyxCYw4FFoeWTgFtpL4eqpOOf/D51vV4erwRKr1TX14k9xZNgDaTnzbqdwa8UHt6m9XySupb+4AHhTKSXkT8YMAgaBOkbABJ18QSfJubdp1z9w2XS+GxMaD9ODb/Vn8JWHlG7t6sW7ueGYb8K21Qd0zuDdP86zZTT9/n02r16zgR6np3Pdq/ab9DvDN7Hg0yy6n5HKLWPLnITAe0opeaoZCyMCWuv3haDWNuS0z2FTmGi0EpNhwLnQstx++qcU3qalUyDL8DaFcWvNUJUhkJgOg8oo5+Q8AO5V1cPN0RQSh0K8cPBYAliBRpHSOVGhc/0avhK+6nkb3a1TLoVkKaUrMTmtlnKF0A5Vonux1fVOBEWFuqdDoI775JdKqTerO6ppX78Q0FpLaoTwevlJMeUvJDuXnS+/j3OZCB0bMwhEFoGko7vR4var7ZPM+QR+qeTQxuGAG96CeIvCnKcAxg6HnEA8ig7oeRMcegEo2+Xuf0Ls+BPnnBfwbI+w2E0lcMZ3vYDEE+6wtXD9/R25P99XcS8VQ5PBdk1mrQAAIABJREFUM1CxolxaahcrpcZEdufM6AYBg0AwCJigUzFKWut5wHEloK1auovLj/4SHQINyc1PHsvwe/ynB9s25HBZ+y+C2Y+g2zw7dSBHnWRXq3tx6HpWLcjjiR870aSVhbd6hYtHDvcF0G74bH96nGsh5PPNeJpSyhZ0C9oR07AcAlprYWGcaWNiXLsMfgw126PMFMefDp0Ot6Uc21pk74TfvoWtjZzHxlybtY9Al35w2Mn+eXUh7LsyeO6g2MMg6TKIkWz4Sh5PMm7BfMifAG6TjFLJWzg0GwkxVgVT+ZC4vfavjaidMV6onAARKgt4zcnD+0al1K6oXYJxLCQEtNbypS4l8PYDIsC1YTM7R7yDe0eE+BdD8th0atAIKEXr/95NXBspAS62/Gx4s5JEnYE3Q5c+dlgWjYLfPioP1cEnw/F3QZwtKFPaTuftwrngNQpXTqnbA5zYZNKHT4IY/3eMdueSNe0ivPkVF2bEZvYgrZ/tjEC+4Fqaao4G/VdjFlePEDBBp+LN0lqfD3xp3bvbz5rC3MnVVyi55F/duf15v0pOzh4X57QIL3VSWrN4vtpyKY4Y/xauX5LPs+ev5YxbWzD4dgunCvDgoWvYsdZFestYHlnSnuSmthOO9UA3pZSpv6rhH6/WWr5gJOXCzwlRKKdOb0FeDSXaJdDU82SIkykCmCsfVgpv07xar72vIWyme0NBoP/VkHmQfzXuPyFHKHKqMCmfSzgXHJmVN/TuBed0Xxmd15D5VgUrcZ2hSVn8HwciwCtXpTPR3kBu2ZL1ZD/MKfZa0kVFAWlCtK/C+BccAlprITn7GrCoHvj65s1fzK43P0W7jJhhcGiaVuFCIPXk3jS76kL7cJNeglXzy0+R0RKGv2A/gMz6G765EjyF/vZpbWHAY9CsAmojrxvXsq8p+GUU2lX3nwHJg0YQu7/Q7fotb8kzFKz9vFKYkw69nsQuIlpSaouVUj3CtTdmHIOAQaBmCJigUzF+xRK5vwFdSyD9/aftXHOCiNtVz067pCOPf1RKEUVhgYfTUz6s3iBBtL7vw36cfKml/hsYdfNG1izM44nZnYmN82/v4nHZvD7k76JR+13flMteblV2hv8ope4NYlrTpBIEtNb3A0/YmsyfCiskDhWitWgDfc+qmLdJyB3/+tXwNoUIr+kWRgTOuhfiLGn+zrHgFJqUQJYISUMg/mRQlj6BmrrXQf4UcAopau2SmYYRndofKnU4JAlVTYnJh4hdCaj2nYrmGSUDQD5aBgVyUk7NRwF3KqVqeIIQzRg0fN+01icAksFmfxHSmn1fTy36F1Kae8OHzqwwwgiouFjajHyQmAxLRcLerfC+vdSsyI0rnoOmbeweTbsbNhVrI4kS3fF3QofTK8yMd2/6uUiVzrtHzp7r3mJadiflnNdtjnj2/EnWzCtBOEorsbR+o4jNtHFUPaeUEtUIYwYBg0AUIGCCTpZN0FoPB96z7sv1/b9hyZyt1dqqY05swyvf+V/stdacEicUP+G12HgHE/YMIy7BLxu+fZ2LxweuZvjzbTnmrIzSCT2Fmn80WY7X7VNUvXPaQXQ8wZZiK+zWxyqlahAdCe/66ttoWmtJ8fgD8DO579oKEz8I7QU2aN6myZC1vb7BZfxtaAgIebiQiFst979QuMj+M8f+kHQ5xB0O+O9d5eHQ4FoM+ZPB9XtDQ6sW1qMg838g/Filthi4pxbmru9TSExCaH78z1DLikR6+wqllEkXq4fbXKwq+zJgSxn2OgvY9drH5C8095p6uK0NyuWM8wci/2z26QOwzcIJemhfOO0me5v138PM4szWQy+Eo2+AmMCZ8d6svylY8AaFa6OLID/t8gmoJMszS3vJ+mE4nr2VK4qrmCSaDJ4OEmjz2xlKKakVNGYQMAhEAQIm6GTZBK213K2E8ba0PkTK66TMrjrW/rCmfLJU+CH8dmb6RzjzwqhaVjz0Df89hiF3drPN9cmDW9iy0skdnx1s+/nX92/n2+d8tBQtO8fzwM/tiUu0XQI/A8crpUwqQXU2vLit1lpIm6zRRpj4PuyqJpG3EEP2Oi0I3qYpsLWaBM0hrMt0MQgEhcBBPeBoUQQrMQ37rgVdnBQSd5wvs8khVS2VmM4H50zInwQeEdg0FhIC8d0goyzpqvz/hSEN1/g6iSKoSJj7S+UtGMjDXIinH1JKmRqsenBxaK1FkUD27J9l3XVv3cGOF96hcHM1n9X1YN3GxfqHgCM9lbYjH0TFWwIoW1bBmId9i5F3xBvfhrgE/+LcThh3BSRkQP9HIa1MBlTJe6rbiWvJaAoWfwie6Lp1JR7/T+K7X2zbsILVn5D32wtVbmJcqxNIPV5UWUtNFpdpslKrhM40MAjUGgIm6FQGaq31P4CXrD++oudXrPg1+I+fJs0T+XarnZfyhqO/YfWSyBBSjt8zlOQ0/8Mpe5ebhwes4s7PD6ZtF3/Zyr6tbu45yB+kGPxgCwY/0LzsxXabUurFWrsCG8hEWmspwrcXnP/5CywQ5e1q2GE94ah+dsl522M0H5b/AGsWVJlqXI1ZTVODQM0ROO5SaNPFP45nI2TfDQmDIXEwqIBZI5b22yD/W3D+ANpZc38a+whp10PiAAsKguk5jR2VENZ/hkhwAEmB+gqx2D1KqddCGNh0qSUEtNbyoiMKVieWnTJ/yZ/seuUjvHn5teSNmcYgUDUCza6+iNSTrAFvLfwZkLcPBv0TOpXqHvkG+/VtyOwEB/arcHD3hjk4Zz+PNyf6gquOlBakXvaVrxSj2LzOnUXk4bqw6mrmpO63kdhxqHXts5RS/atG2rQwCBgEagsBE3Qqg3Sxmomkz5fW+n83Zg0PXBZ88EApmJ13LbFx/pvnE5fN5PsxMmz47Zybu/DPl+wPoPEvbCdnj4dLH7eToj534l+snptX5ERsvOL+BQfT+lDLaQnIL4VUPDLOhn/5dT6i1lqK70USav9SZ/JzYewocBUE51/rg+CEMyGlnLKgr7/wNq37GZZ9D4Xmgzw4UE2rWkXgjDshKd0/pd4HSipNJcGgEitc6SuhK5BEy8o5G2p1PfV6slho/iqoVMsqhOfjoXq9qrpzXp6jUjraoSIXBNyngfFKKXMR191GlZtZay0kL0IY3s72S63JmvA9e8dMDK38PYrWaFxpeAjEtmpBm2f/bediWv0zzB8Dw56xK20WyWx7QdkEgkpB8exahXPOCDxbl0QtUCkXfkBMM/v9Neenuync/H1QPqefNJqYjE7Wtg8rpR4LqrNpZBAwCNQKAiboFABmrbXUIDxZ8iuvRzOk2xg2rtoX9KZM3DiM5q39nEnvPLiIj59eGnT/6jb8cvMlNNnPn9VUkOflqUFr+Pf49iSl+R9Ea+bl8eyAv0qHP7hXEnf/0M56uCC/m6yUCsikWl2/GkN7rfWI4joM/3JnjoP1ldegFzVOTYd+54CQhVdk29fC0kmQVbFUbGPA2awxyhE475EKyUrLfwkWQsF8yJ8A7o1RvrB66F780ZBxZxnHpVTsz3q4mLp0WbhF5PS8LyDldlXaakAyhd8zZR1VYhXxBlprqdV5B7ARWOpCN7vfHkPu7F8i7oOZwCAQKgIt7riGpKNKtY18h4/ZuyDDrk5d0fi6IJuChe/g+uOLqM6Mj+t8OkkD7HyQhdvmkjNXePWqNhXfhCaDvrVlSQF9lFJzqu5tWhgEDAK1hYAJOgVAWmstx/USmSl9yxz71nKevnFW0Pvy4cIL6HyEX/574lsreOHGeUH3r27DPuccxKNf2jPHv393F8qhGDC8WelwIv5wZ+sV5O31H8aKkp0o2pWxS5RSn1XXj8bWXmstbMhCkuJP59i8Dr6TTP5KzBEDvU+H9l0r/lDftxWWToEdJumssV1XdbpeSW9PTIXkJr7MpcQ03/9PSIH4ZIhP8nFJxCZATFzxv9iyL3yBl+DdC/nfgXM6eLPqdJkNevL0WyBByLBLTGSwz2/QSw7f4iQ+IbGKk4EWoQ67F3gT+J9SykRVQ0UxxH7FasRCgCOpfbb3XM/uvewY8S6udWZbQoTXdKslBBK6dKDlA7dUfzbtpXD1VJzzXkY75VYUxeaIJe3Kb1Gx/kNz7XGSNe1ivHmbg3I8fv9TSen5lLWtlD0Ln5PItRozCBgEogQBE3SqYCO01pIq/++SX7sLvVxwyKds3VB1bbH0eXHSII47zV9t9dOkv7nv7GkR3fYPlp9P247+8hZ3oebNGzdy01sHIiV/JTbzjT188k+/Il9iuoNHlnSgSRtbGYyQWB2qlAqezCqiq4u+wbXWUj8pCkb+wnuPG8a9DdmVPOi79YIj+1TM21SQA3/MgL9+jerTqejbEeNRKQISLJKgkQSMkoqDRvElQaNEiEuU+lqfsk1R4CjGFzSy8CmEFU3JZpKsJqcE3sMvqBBWX+v7YCoBMl8D5X+Jh5mA7aW8vq8yzP7Ls+8CQBSjJOs0bK9GcrF/AYxQSi0Is9NmuAAIFJe7fwScXfbXBSvWsfOl9/Dsk29SYwaB6Eeg5SP/IqFjqbZRlQ57tizGOXcEnl2SdBn9lnza08S2s/NQ5f/+Ms5VHwTtfHKP+0loZxUxYaJSyi/qE/RIpqFBwCAQSQTC9mYVSSfrYmytteSvrreyh44esZQX/29+UO48/O4ABl3eubTtyoW7uKmXiJtFzjofnclrP51lm+Dnb/aR3jyWQ3oLt4rPnNlebmu+wtaux7lp3PCZP0hW/Mu3lVLXRs7j+j2y1vpm4BXbKn6dBUsryGhrczD0GQRJVp4VS2+vG1bPh+WzwB0kF1T9htB4XxECEhRKzoCkDH+mkWQblWYaSdBIso1KgkaxINlzRdHlKL2te7aBcwbkTTTcTZG88hOOg/SyAl3XFyfvRnLi+ji2ZDNJsEmUXv0cjMGvRIIXrwPywWPjEwk0hJR6SCn2WKMQGzzC1WmptRYlg3GA/+WreICcaXPY8+FYtMeI81YHU9O2bhFI7nUkzf9hFyYK5JHO24lzwesUrhS1beF4in5zZHYk9YL3bO8snqw1ZH0/DOR9OEjLGDgOR7KNouIOpZTca40ZBAwCUYRAlH6dRAdCWuv/AaW5rfm5bs7tMJq9O6smcv7Hf3ox7K4jSheyZV02wzp9GfGFvTp/MIcc41ekE37Bb1/bwek328sE3rlqMwtG2zmqbhyzP0eeYyOylifXqUqp4FnUI77C6JhAa92ymCDFX5eYtRu+eQfKvtSmNoEB50BmKTd9+UVsWga/T4XcPdGxQONFDRFQvuCiBI2K/pVkG0mZmpSnyb/ibKOiwJEEjYpL1KxpiTX0Ijq7e8H9V7FSXfAly9G5lij0Kv0OSDjG4piUMV4UhY7WlUtSdiiBJolPBCbetXvmBvdiwAOxvco4/QbwafHPuheXMMqpfaUBLKmXlo5vKqXMDT9Ml4HWWjIbJMPJJpOp3R72vP8lOd8Hd2AYJnfMMAaBGiHgSEkiqUdXko89ws7rVHZUj4uCpZ/i+vV9tLvqb5MaORXmzqlDxyKqdX7TZM+6Dveu4AnPHcmtyRj4TVnPjlBKRY5EN8w4mOEMAo0FARN0qmSntdYHAGuAuJJmbz22kFGPCYVP5Tb0jsP55zN+Rbms3QWct98nVXWr8e9bHpTKx6svtJXTrZibS4uD4mnWtnQZbF3p4pHusjS/ZbSK5eEl7UluYnsRXwXIDdzoCVsfjVp/DFxmA3Dqp7DFT9JeFEg4YRC061Ixb9PeLbB0Muy09KvxVWAGCAsCkllUFDBK9wWNEsryGpVkGxXzGknQyBHBErWwLKqag7jdUFAQ4J/T/7PWraFDR9uLIx4XxNhUMQNPrAvBvRxyP4fC+lEOUE0Ea7e5SoLM10H57/UwGRhZu35E3WyHARcCEowL4rqUTAHPcnDPhsKZIEqMqZ8WqzGWLG5XMcl42axUUbqTjGOp7vJnGAeARNKk5KXgeaXUyqiDrJ44VMzfdC/weNlon5TR7XzxPQpWGl7EerKdjdrNmIw0ko7uRnLPw0k4rCNKyt4rMfdfs3HOewlv1qZ6h1vCUVeRcIy9kKJg/Vjyfi3VcApqTVJWJ+V1Ftsu6uNKqfqR7hXUKk0jg0DDQMAEnarYR621FBZfXtJMgkfndBhNXnbl/HRnDO3EI+/7ib1dTg9npH5YK1fN0xNP5diBbW1zrfopl0697C/ADx66hh1rXbZ2/W9syqUvlsvIeUopZbur18pConQSrXV/QHRc/X8/a36H2VI2VGxV8TY5s+HPH2D9IsPbFMl9FtLrIkLskmyjkuBRCSG2tUytgWYbSeadsyRI5ARnSRCp5H8X/67o5yX/W37nLJ+1F2ivhlwMrSz3jJxNsGgkND0EWh0DzbtXKOVsG07nQ8FCyP0UvLsjeVU03LET+0PaDWXWNwxojMqXUu52KdCjrHhZxfvv3VgcaBKi+23+dglDIf6SMv2keqPcCbuljRCSnwEMASpVmxJVj0lCBamUiizxYwO78rXW8lIj6nQCss2EKFwIw4U43JhBIFoRiG3RjKRjupN8zOEkdG4XtAKslNNlf3ROtC6rUr8ciRmkDhvvowQoNu3ax77vLkS7qvf3KgTiQiRusU+VUnLjN2YQMAhEGQIm6FTFhmitDwV+t56gCa+T8DtVZseesj8vTxlU2sTr1Zwa/36tbH9qk3i+3nYpjhj/9u7b5iY1M4aYWP/PFo/L5vUhf9t8Eh7hO6cdRMcTbArDUlzdUyklNQaN2rTW8YDk/kpths9cTvh6FDjzoK3wNg2GRBt+fsxE8nbdzz6icMPbVPW1FGzQqKg8Lab4XwMrU6soaCRZSEJcbwsWlQkc5eWB1NhG0m651UdEXmJ/TYV1kl1TbHHJ0OIIaNkTMtoFxznl3QcFcyBHVCDtgfFILqXej53xb4gXQc0Sk2wce0JmvV9jpQuQ4Kcoz/W2is9WvuTSQNNM8AbKGHBA2ueA3PpLbAsgPCvB8I7IM1e0JmQfLPLngb1aJMEnyYAyykuVb5vWWkgovy5OX7M1zpv3K7tGfYZ2mXtHw/57r5+ri90v01c61+sIEjoFH2gqu9q8if/CvemXegdCyrlvErOf/V6Yu/BhXBsk9l4dU2QMmoIjwa/QDVynlHqrOqOYtgYBg0DtIGCCTkHgrLWWF5tSaYRdW/M4t+MnSPZSRdaxezM+/lXS+f02MPkD3C451Iy83f12HwYOt5a8gNejbYEoT6HmHxnLkTiI1Vp2jufBX9oTm2C7PER5p3djJ0DVWosM8yM2wOZ9C1vWQ9+zoIWNzNAO7NaVsGRS4+JtkqCRSOHGJ5pso0hmG0X+lhJ4hlatYUiZJAPJcsqqoFw0eT/Y7yhoeTQk+bnnKnZfypy2+Pif8oVarnbun3UFZ43mdaRDpugaWEsyviqmD6rRyFHeWXgIzxf6QcDOXVih43onFM7zZTV5llW+vsQbIe7MMm2eAEKhOhR+a+GTEgLzSktnJKr1JvCSUsqk/ZVBX2vdp1gVULgV/eb1svfzSWSNnxHl16xxr7EhELd/qyJ+JiEGj2trv2xDxcK7Zz05nw8NtXud9Is9qC/JA/9jm9u9cxHZP95YbQL0mIxOpJ80uuw62iulTD1tneyumdQgUDkCJugUxBWite4J2OSOn75xFmPfWl5h72Ytk5i8qbQqr6jd1YeP5a9l1UsdDcK9gE1i4x1M2DOUuITKa8LHPridKc/Iabjdznq4BWfeV+6j8J9KqZdD9am+99NaSxTvN8CvRb57G+zdBQcfWglv02ZYOqX+8jYFm23UkAmxq1uiVpSFVFzWlptb3y/9iv0/4wzoZBGKKsyFuQ8FVzKadgC0PMYXgIqrlPumeH43FK6CvK/A9UfDxTTUlSWdBqlXluktWT+188wJ1e3Q+kkmqZCjnyT0HcENobPB/QsUzgCPJKsGkwGYAGlCFB5rmWMtIFwkwfSvyLUS3ifhvraJd5TtkAPIV9UIpVTFLxzBIdAgWmmtRYpRRF6sxGV4853seu1j8heZe0OD2Oj6vgilisrlko7sSnLP7sS2CjIgLpIFe/fi2ZdF/EEH2lHwFEKM7bIn5+tr8O6oL7cGB2nDJ6OEH7PEvIVkzRiKJ7v6caLEjkNJ6n6bFaO1SqkO9f3SMf4bBBoqAiboFOTOaq3lWFPecIts09osLjpsDB534JN3KW2bk3etLbPokYu+58eva48w+urHezD0Xr+CXqCl7tvq5p6DhCvcbpLldP9PB9P6UBvpqnw9d1NKrQ8StgbVTGv9LXCabVFSulSR2lgpb9PCyJc4VYZ0ZUEjKUuTl5giJbUEaKiBI2vQyFaWVlyOVlmJWn4+eE2GTcBL7LrrISnJ/6ttv8CfwrFfDRMC9hL+p8zuNp6HCkfRBeBa6uN/kkwoY9DkYYg7xILEVmB4A0JGFOEk40h4ktoHV6apc8G9wJfR5JbKtWDK4SyQJd4FcULhZzXhrA6XEloJ75NkRVcaPGv0vE/Fpe2SymdnH5Zd3bqDHS+8TeFm4RA2ZhCoIwQcDhI6HUTysUcWlc7FNEkPzhGtce/cRd78n8mePBWVlEirxx7EkWKhadBest+/g9Rhz6DkPa3YPDtWkPv11cHNU8etkk58kLhOp9u8cC5/i/w/Rcyz+pZ6/EjiWokaaamJImhZUsPqD2x6GAQMAhFBwASdgoRVa30K8J21+QNDp/PdZ3YFOOvvp2y5gqYt/Ekxb/57IZ89J4kytWfjdl6GcDxVZs+d+Ber5+aVa9KxT3IRv1OZmMokpVTZWoPaW1AdzaS1FmLCcnm8Ad2R06g1P8HyWeHjbTLZRv7MoSI1tQgQYtfRtVVvp01MhOvLvN8t+wC2/xr6kmKToHk3XwZUUyGCDuIRVcT/9BPkjgFd/j4WujP1qKcjEzJfKoOXBP9EB6O+m5SiSUnawWXFySpYmAvcS4oDTXNAApQhWQqkyS1fgl0lJvSO/whptMo7lfA+SZng0VWNL9yKr8nmKqXql0Z6VSur4Pdaa0kTEWKtshFA8hf/ya5XP8Sb1yigCBFB0y1SCKj4OBK7dS4qnUs6qiuOZMshTGWTer0UbttO/i+/kj1xCl4L/1iL228lsbud88g59zPyf3iP5IG3kHC0ZEj6LWfMZXj31t6BdihYOjIOIHXIJ7ZDWm/uRrKmX4IWtdvqmoqhyeDpqFhblvTFSikhgjRmEDAIRCECQbzRR6HXdeSS1npuMSNokQerf9vNsKO+qJCnd/SSC+nQ1U9w983ry3nx1nCdkAYHwhlXdeKuUbaTgHId187P55n+gZOXhr7Smr7XNinbZ4hSSl4AG4VpreW46k+gEsImgULDpmXw21TIK1PSUt2gkTC6l/5rIH+mVZWolWQgSVCprJJabRBiN4qrOYyL7HUc9OrlH1B7Ye6DUBimwE9iUx//U6tekBxMaYLwP+0A53TIEyXJRpSdljwYUqyE4VL6JTSE9fVDXIi3JQBzWJnStoquXy94lkLh9+CeB6KEWFNLegRiywaAbgciradRwvskidXWsr5yC5JUNkkReFkpVb5Gvqbrj5L+WmuRHxRezYNsLmlN1oTv2TtmYt1mEkcJTsaN2kNAAkuJ3Tv7yMCP6Y5KtFUEVOiI9ngo3LyF3B9mkzPzx4AZ1Cl9T6DZVaI46jfv7k3se92X4OdIb0HGTe+AZKkXm2frEnK/ubn2AAhhptRLP8eRZn+FzplzC4XbbcwlQY8cm3kkaf1GWdvLQ6+lUqoxSrUGjZtpaBCoSwQayNds7UCotT4PEGbWUrv9rCnMnbwhoAP/m3omPU9qW/q7ueM38uB5oZCP1mx9YzZeTGbrik9f5FvxztYryNtb/iMtKcPBw4s70KSN7eVXXnYPU0rtqZln9aO31vpV4KYqvXXlQUnNvZQMFampySl5A/ozqypwJBlIgYJGpkStysun3jUYOgwyM/1u710Di4VqJQKW0sqX/SQBqHgLH0SFU3mhcC3kfeErw2vo1vRJiJVMoBLbGKgKKcpRkACTlJkdAwTzESdBxuW+jKbCmaD3hW99jhaQ8naZe/dPwL/DN0eVI8nf1lnFwbdKeZ8klUtO9/+jlKqCFb3KSaOqQXGGsShR2eRgtbOAXW98Qt7PjeBvO6p2pPE640hLIemIQ4uIwBO7H4KKrZwvtQQp7XbjWrOO3FmzyZ1XeYAlpkkGrR5/qFxZ3b7Xrsa7d1sp+Cln3Ul8dym+KJ2FnNEX4s2RV/Pos/huF5LYWwL2fnNtnELuLw+G7Gxil+tIOlTo3UptsVJKAtTGDAIGgShFoAF9DUceYa214CVvOd1KZvv9p+1cc8LYgJM/9uFJDLzUryC3fMFObuk9IfKOlpmh5+lt+c8EUfap2Ga9uYfR/wj8wDrq/HSu/8QfPCseZZRSynbHr/WF1cKEWuvHgQdqYaramaIoIFQcGCoqUysuVStwWf53yc/L/FcykYwZBEoQuPUfxUHV4h+sHQ8bIqwaJdl/TTpCq57Q/HCIqbx02OeZ20c8njsa3BKMaWAW0xKajSizKBE++7IeLFRKKKVyWb4VbHGFin33biwONE0Hr/9DLKyLTX4GYg61DCmH6FJKWp7/MKzzBhxMDoykxFCI08sQC9vbi5NyqiV1lhOUUjVhOo/8siqZQWstX/RPAveUbebZtZcdI9/Bte7vOvXRTN7wEYjNbErSMd1J6nEYiYd2hBhrqW3F69cuF651f5E1cTLO3yVJPjirrKzOOkJM5v6kX/+mrVTNvfEn8ibfEdxEtdkqNpn04ZNsBOi6MIesaUPwOkNPSkrr9yaxmbYY0/NKqbtqc2lmLoOAQaB6CJigU/XwQmt9BfC+tdsNA75h8ezyAZvbnjueS2/rXtp085psLj+kbj4E3v39PA7sklHhap3ZXm5rvqLC39/0xf4ccZbttFVeaE9RSkX4K7OaGxTm5lpribQEd6QV5rlqK7FNAAAgAElEQVQDDldYWBwcKgkWyX8lYFQ2kGQJGBUFmVzgCpXbpDYWZuaoVwh06ABn2nkl+Pm/kFuLJ62xidC8O7Q4ApqJemQQHwTeHHAt8PE/ebPqFeQVOpt8AaQI51GJScaqZMhEa5BYCLNFVa83UK50O/AySwNNM8G7KbL75jgAUiS51WrfA49Fdt4qR68W75PI88kiPlRKhaHWsErnwtZAay2cBCIZWO6krGD5Gna+9D6eLBH1M2YQCD8Csftl+srmeh1BQqd2FQvFlJla1BML/lxO1jeTcG2o/uFGwLK6PZvZ99o1AReZcv79xHfp4/+d1uR8eCZeZxgzPsMAb/Lgl4htYy9Tzlv8HwrWhf4tpGKSiviccNiU/AYppSaHwWUzhEHAIBAhBEzQqZrAaq3lLrcSaFfSde6Ujdw+uPy97oq7j+SWp44tnWHfTifnt5J3qdq3jj0yeeNn+RCp2N65ajMLRgd+YGW0juWRJR2QcjuLCQ5HNGQyU62l+DCM9XGiglaaXVQcMJKgkASEypalFbUrE1AyKmq1/8djZiyPwDnnwkEWihXnHphfhx/lCRm+4FOrYyG1XFZmgB0s5n8qmAO5QhcTrQGaIC6+Zs9CjHXNIm4RbfwecmAhnFPCUxRkoEnvhMJ5vqwmTy1WjSW/DDGlj/dibrCrgMBl9EHsUASaSIbY2cViqpVm+4mc27uS/aSU2hwBR8I6pNZa5BcldbxL2YFzZsxjz/tfIbw4xgwC4UQgbv9WRUTgUjoX17Zl0EN7srIp+GMZ+yZ+i3tz6CqqwZbVWR2L2a896ddKObv/M65w3ffkfxc9ifmxbY4hefCLNjzde5aRPfMqKHq1Ds3iWvYmtbdtXGEiz1RKmWh0aJCaXgaBWkHABJ1CgFlrfauQd1q7Dj/2K5Yv2mkbbfDwzjz49oDSnxXkexiU9mEIM4any0s/DqLr8ftVONjWlS4e6V6xGt+Am5pyychyss6PK6UeCo+H0TWK1lqIrCQ9qPIUipwc2LCh6vI0CSJJppIxg0B9R+DGmyDe8rG7aTasCv3kMqxwlPI/9YT4YCSrvb6yu7zxUCBaEfXIYg+Cpk+XcXgkEA0HvlIuJyVhEmgq99wIDLLOBvcvUDgDPJKsU8sVYlJSJ6V1NpOS+Oej9KKQpCAJPgndZKXXegnv0zNKKZHgizrTWosqrkgu2lKydaGbPe99Sc5M4dQyZhAIAwJKkdC5HUlHdiW5Z3diWwUjVOGbVwJNzl+XsHfcBLx7w5NVFLisbgz5P0i8uGJLvfgx4jr09DfQXrLeHQjuMIl51BDqtMsnoJKaWvzzkPXDcDx7K66qCGbKpG7/IrGTjWz9R6VUv2D6mjYGAYNA3SFggk4hYK+1TgTWAq1Luk/7fC33XzrNNlrv0w9gxIQzSn/m9WhOTbBV5oUwe+hdWhyQwidrL0Spirf9wUPXsGNtYPlSqV65a0Y7OhxvIyWXFIFjlFLyhdCgTGvdHqg4CmddbW4uTJ4Em6P+MLlB7ZFZTB0gkJ4OV0rmh8WWvgm7g+euqB2vFWQc7CMgb3kUxARDTl3C//QpuKNbgroIw5RLIdmawSpZIFL2GPopcs32RuLzEjuQ557cPoN4xdC54F7gy2hyL6rbrLOUUeCwBsjkWXg5IAlD0WySgH1icTaZXeQtgNdzgP9GC+9TMVfm3cBTZQ94PHuz2DnyXQpW14O/xWi+PIxvRfyDCZ0OIvnYI4tK52KaBHMgIXFvjXvnLvLm/0z25Kl4JTM9jJbStzfNrpJ7jN+8lZTVWdvFtu1C2nA7n59rxUScM+VPqW4t8YQ7ie8qCqR+c676iPzf7ZlPoXiZftJoYjIk27PUHlFKPRrKWKaPQcAgUHsIBPFGWHvO1KeZtNb3Fr8kFbktAaWLu49hw0r/ycchPZrzwc/2m+6piR/gddfVBwE8/vXJ9D7rgAqhXjI+m9curJigs03XBO6bfzCx8bZLR44gT1BKNai8d621sLf6I4n5blixB46s5FRsyxaYOBHycuvT5Wx8NQgEj0D//nDEkZY35EKY8wB4Agergx84gi2F+yGzK7Q6Jnj+J50PBQt9BOTevRF0LtShFTQbCTHW+5EE/m4LdcAa9JNbpfBKiYJeENxauMC9pDjQNAd0FPDNxR4FSWW/W0QU7rUa4FLbXeW5fFTxXhxXVdBPWNFfAUQUpE5SI7TWIkX5XrHDNrBc6/9m54h3ce9qFCK5tX2hNIr5VHwcid06F5XOJR3VFUdyxSrONkC8Xgq3bSf/l1/JnjgFrysyz7ZQyurKblzasGeIPdDPHYvXTda7p/iUlOvIHCktSL3sKxvPojd/WxF5uK5hFpaKz6DJoKllORz7KqVm19FyzbQGAYNAkAiYoFOQQJVtprWWYxI5fislqBj39nKeumFWadMWbVOY8NdQW9crunzFptV1R2CbmBrLNzsuIyYu8IeBp1DzjybL5blVoZ3zaAvO+Hfzsr+/VSklL7ANxrTW1wEiA+Wz9fvgnh+he3MY3hUOqEDGWmtYsQKmfQeGg6nBXA9mIcUISJaTZDuV2K4/4DdRNa8nJiV3+x0JLY70ZUIFY97d4JwJueNAAibRYHGdockjZTwRsc3aevc+HpBDla5Bai14wbMUCr8H9zyQoF40Wer7oKRcrcTEP+GhisaAYzDAdQDOLebjrjTLTySk3hHKAKVUhFna/X5rreX0S/ibJEpms9y5i9j91mdoV919OAeDsGkTfQhIYCmxe+ciMnBRnnMkBpPhShFXWOHmLeT+MJucmT/WyrtbqGV1VtTjDj6K1EtF6NFvrt8/xzlXyqzrxlIv+ghHU/uzNWf+XRRumVljh+L3P5WUnrZMLuFxaqaUMjeLGqNrBjAIRBYBE3SqAb5aa7nzScZTkbkLvVxwyKds3eDjsouNczA771qs1WwPnDedeeOrr2xRAzfLdb3j9eM581rh6wxs4x7azuT/7qrw97EJigcWHEyrLraHuUTSuiqlGoyOcdn95act8MJCHy4xCk48AC7uAukVELm63TB7NixtcJWH4bwczVj1CQGHA2651a7os/Jz2FzPuJBKMBf+Jwk+SQleUmYQOyEE5Jsg/zvfv7q01OGQNNDigbxzl1EUDLt/hxUrz0mcoFIC6+KZBa/lvoymwpmgw8OBEvZlxZ0MiWUzxIRP5YOwT1X7A8q5mJQ7SiZapde4RFMlqvqcUmpBJP3UWgv/yueAnWTS62Xv55PIGt+gRXEjCW2jHNuRmkLSkYcWEYEndj8EFRuc4LB2u3GtWUfurNnkzovoJV9uXwKX1W1h32v/z955gEdZZW/8d2cmU1OA0BSkKSC9LAryx7b2tnZXbKwoolhW174qurvu2ta6trV3XVSw0C2AgiKoCIqCSO+EljZJpt3/czMhM9/MJJkkM5OZ5J7n8WE3ueXc997MfN+557zv2HrvYc6lj2PZr1d1P+n3UPyiyj5NfVVFVq9TcBz1V8MaVLBJBZ0SYc7f3YOtiyrhrrbpQgjDDxIxjx5DI6ARSDwCOujUCEyllOqBaR1QnbP79mM/8thNX1eP+smOMeS2CQVnnrlpEe89lkIlnhjrM1lMTN1zITZH7C/mou0+bumiMu9rtl5HOLlhdldDQA2YJoRI9ltPI3asfl2llEpqUGl7B+3j1fBGBG+NKwtOPwhO6Q6WGspK3G6YrvieUnaJXL+F6tYagXgR6N8ffq8eZsNMqdYp9bqMtir+J6WA1+F3kOWKYzU+8K6C0vfAm2o+KwH5T4IpjKSVH4Bb4/C7vk0Ud8ZoYAigyMHjsMDGqkDTZxDYHkeHJm6S/TYIVem1z1RwTGU5NUnVWZLA2Mf7dH5VGWSt0yjeJ0W+MjnRZfNSyisAJbtl0DsPlLjZ+eRrlP+kRHG1aQRqR8CS37oyk8kxpC/2PgeBOZ6yXpAeD5616ymaNovyn5Y3CcyJKKsLdzyr90iyz77LsJaK71+h4tvnU7s+i5WcS2YiLKF3HlVOV/TZHwm4tzXaF1vPi3D2u8546QU3CSHSVemh0WvWA2gEmhMCOujUyN2UUqqHp6v3DVNW6uOMA99i784g2eD/fjyPbn1CEtFTnvyFJ69vehWWi+8cxJ/uUS8Rse3hY9azan7tD9wXP7sf/3dplPz1OUKINJGxatzmSinV1VdIGuTFn2C2ijHGsP1ccP7BMKKaWz660bZtMH0aKLU7bRqBTETgnHNh//1DnpduhcWRal+ZuLAwn00WaN07yP/UdgCIOG7NVamY56cg/5M/BUEWa3/IM94mg/r/VZmYjd4CRaat4u0jwyvIax+1OtA0DwIZFGC3ng22P0WsTVWKv9doFNN3AMUBowKJdfI+/VYVIHpBCNEookIppXoTfRqISuXwbtxKwaMv4dtRc4Z1+mKpPUsVApb2+ZVlc4oI3NazW2TwoUY3AmXlVPyygqKpM/Cs25Aqd2ucJxFldcbBBbnjnsbcrlv1j6W3jGLF7ZRCc57wAJauowwzKuJwRSDeKLO4yBn1NJbWKtM2yo4UQoR4TRo1ke6sEdAIJBMBHXRqJLpVvATqway61uCFv3/H838PPvw/89mpDD0y9JI2/4MN3H1OeqSOf1AwmpzWsevd1yws48EjawiwVGHmyDNx99IDabWfJRxFdZ3RVwiR6akPSCl3GuoR7vsGflD0F7WY4nu6pB900XxPjfzT0t3TEYEJV4Ml7O99w2ewRknKN1OzOKG9yn46BPLUA30cX5mBQqhYACUqaJFYpaNqlHPGgV2ple0zRcT9h0ZugvrMUtk9v48/0KQ+Ir1fB7Oa/E2bwdvgxWdPAhFOMKw+9pUcdxqQmzd4UfF27AycWaU4WCv3jUr9UtK7qvSu3vwAUkr1EKQuo1SUy2BlS35m19NvoAID2jQCkQhkde5YSQSuSueyOnWIGyB/UTEVy3+mcNosfFu2xt0v2Q1dow6jzdhLDNME9jSsrC58EGv/3+P6w82GcSsWPknFsreTvaTK8c3t++I6w5hZ5S9cRdGcixVhVoN9yOo4Cteh9yNiq8+qm/EcIUTq6wgbvCLdUSPQchGI4wm65YIT78qllOphrPpbpGh3Bacf+BbuYi/3vnUMx52nCD2DtvzrHVx3+PR4h05qu+MvOYhbXzLeSuybUAbgxv1W4t5b+2f5sHNzufyNTpF+/lcIcWVSnU/y4FJK9QZmZHy/fg5sjeOyV/M9JXl39PBNgkC7djBaBSXCbMl/oHBNk7iT8kntraH9UNhvBDiihBRiuKP4jLZC2Swo+yyB/BpmyH8GTOHlYAuBuxsAiSqXO7cq0KSym+IwWQy+BUFCcL8qK5RxdErTJrZLwWpUmAWVuTcjTR1Ollv7eJ8UFrWebUUcpsi/HxFCqENXp0kpFQHYFKCLobGUFE2dw95J0ypl6bVpBCoREAJbr244BvfDecgALB1rUQuOgEwFmsqXLKXwo2n496SfAECNZXXPXo4KPDXKhIm88c9hahN6HpcVRRS/qvjckm85F32EcIZxxskAxV9cjm/3jw2c3ITrkH9g7Xx8Tf3VZ5HKcgrxmTRwJt1NI6ARSA0COuiUAJyllAereFK4VvQTtyzkzUeW8ZdHR/LHa/tXz7JpVRFj+kxOwKyJGeKddefSrnNs/pIvntvDW9fWXYc94f3ODDzVkNmjniCPyGQJUyml0oRfUo2yeii+eAZ463GhovmeEnNI9SjpgcDxJ8DB6qOuypT08YK7QEWoW5rlHBAkH+8wFLLCgz81AREA7xpwTwqW4TXGrEMhL5KU9QYg3kwjlammXkTUfz3iy96SpeBbFMxo8n2vZDMas4I06WuBnEkR1EJKB0OV2jX8Zj5NFtdAN9TZUJluqrRSnY1arU7eJymlku9V6Q8GrXpZXsGuZ9/C/W1DX0jrck3/PqMQMJmw9eyK89DBlaVz5lZh6qi1LURKfDt34V64mOIZswmUp3e2XNtrr8QxZJBhReVfTaJsrhItaLzZhpyM86RrDQOVffkQ3l9UnDh5ZvvdWGy/u8wwQcXa93D/8ECDJjXldCNn1LOY7DUKH6gP6BOFEJ82aALdSSOgEWgSBHTQKUGwSylVJEnlqVfarm1uzjjobS64YSBX/SNEC7R3Rzln76/4qdPDBh3ZkUc+OzGmMxUlAf6cv7JOR9sckMXEJT2w5xiIHFXHwUKI9H4KqGF1Ukp15RviptpVBhNUtkIDLB6+p50F8NFHmu+pAfDqLilC4LLLwRUWoN7xPfz8eoomT9Np9vE/tR8MbQeCOQ5FN1kBnmXBAJSvAdxHuVeD7f/CAFHZl5HZOrHwUgTwSsFMSVnHQ7rrAd/SqkDTAlB+NyezXwtZkbfoKltM04MEt1nxPqlzpYTmaj0vKtXxOUBlOFeml0gpFRGa0nGPYrb3bd9FwaMv4t1U94VWczpuei1GBIQ1C3v/XpWlc46h/TA5DXHJmuEKBPBu30HZt0sonjaTgEeJLqa/JauszrBycxZ5E17GlBMK1siy3RS/flrSADLZ88i+6GMwhbgPAxW7KfrkXKTXWCwQjxP2XmNw9J0AotbPnAlCiGfiGU+30QhoBNIHAR10StBeSClVZMmguXrfVV8S8EvueE49tAWt3O3jlNxGkuolyOd9w7zww+l07x+ughSa4KVLt7Dorbplrn9/TRvOeziq3v5vQoh7EuxuSoaTUt6o+CuqJ/t5F/ytkVm8mu8pJXunJ0kCAlYrXHmVceBf3oDtiSKuToLPqR7S4oC2/YMZUK2V4lscX6+K/8nzHZT+DwLFdXssbMHSOmEPazsP+FcNfQ+rChz0U6wbdY+vJLb9y4Klc76vQRGkN0uzQ466/AnHRKmmqapwXepl3HJVrqOCTycD4ecu6mCoN8xXgJeqvjujWIzLf1xZqVAXKG2u56pZ/rEkbFEqsGQf0KuSDFwpz5nstfKIVc8r/X68W7ZSOnc+JfO+hEBmZdcmtawuYnfsw8/Cccw4w0/LPp2Id00DL03r2H3XmS9ibheWAQ2ULr4Tz6ZZ9To3Iiub7JH/wdImVBlSwwBPCCH+XK/BdWONgEYgLRCI46k4LfzMCCeklCrVs1pPfPOaIh6/eSEPvh+6TVVBqONsigIqfaxr31a8uPQMVUofZdt/9XD3gNV1OqsuJW6e040eIwy3VeoKaqgQoml0aev0uuYGkaqEzN0IzyxtxIhVXffxPZ3XG/JqeODy+WDBfFiagPka77EeQSMAw4bByLDsGlVS99VE8MbBcdYS8bO1gg6/g46HgrN9HAgo/qcCKP8M3NNq5n+yHQa5xvIJGA+Eiz4ohR/FvaUqhA2q9DX4oeZeEcxo8s4DWfclQxwLSu8mjtvBopT5wu0WYHF6+92k3qmSJ5UxoRK6ayx7qdHDks+/Zver74M/swIGTQp5M5jclO3CMbhPJRG4fUBvhCWe4DdInw/P6rWUfjGf0q8N97kZh0rMsrqv36VsjorPJtZElp28q19BOPOqBw4Ub6PkbZXlmlizdD8K53EqoTFkvp3fUfyluqCKP3if1fFwXIfeVxNZePjws5XqgRCiOdR3J3Yz9GgagQxAQAedErhJUkoVcDLUGL/92I+Mvl6lqYfsOOsraXdR8+jnJzHwiNjKIHf1WU3BmrpTmDv1t/HXhd0xZxmO1TdKdzvT1CWklIrtPcTAOGklvL8qcadlH9/Tyd0hq4Y0Yrcbpk+HLQ0owUmcp3okjQBccAG0DSN0LVwLS57QyMSDgKtjMPtJBaCsNahaGsYJgG8juD+Eigiu5ty/gG1YWGuVXKKIwFVm1WhgCKDIweOwwEbwfh78T+6Oo0MzaWJqBa7XIjLRfgAUL5a2uhHYx/t0TtW5q72H9PrY/fK7lH6hA3p1Y9s8WljyW1dmMjmG9MXe5yAwx1POC9LjwbN2PUXTZlH+U8bdVcbcPNf/HUabyxKvVlfbSbGPugDHERcbmrin34BvUwKDdyYLOWNmILLCvm8CHoo+uwB/yfo4D7IJ17B7sB4QF9m5ouwYsa+EN84JdDONgEYgjRDQQacEb4aUUgVZDt037J6Cclq3M6akX3Dge2xfX5LgmRs3XOsODiZtPA+TKfpILJtazNNnK4LVuu2Mf7TnxFuibkGvEkI8W3fv9GkhpVwB9K726Mkl8GUSgj+a7yl9Nl17UjMC11wLprAXh7XTYL3m8KzXkVHpoK0Ogo6HxM//pAi7Pcuh9C3w74T8Z0GEZy8VVJU8xRPMUglUG0MZTYEkfJ7VC5Amauy4FyxGMl+4pkoLpIl8yrhpVTbdX4CQMm+sJfj3FFHw2Et4Vm/IuBVqh+uHgKV9fmXZnCICt/XsVqlCF48Fysqp+GUFRVNn4FnXvM5JKsvqwrEWNhd5V7+KsIc4GAN7N1AySV1MJMYcv7+HrIOOMwxW9st/KV/xQlwTmHJ6kHv4Mwhbm3jaq1sRFXBK4M1vPNPqNhoBjUAiEYjvWyGRMzbzsaSUZ1TJA9e40ltPns23s7ekHRJ3TzqaI87qGuWX3yu5ttUKAnEktFpsgjsX96BjbwOhrrqO7yeEiC9y1cTISCnV34XbQGBx1wL4dU/yPOvfFsb0gy41vDwq9byVK+HTTzKOzyB5oOmRU4JA165wuvpYC7NvH4KS9PsMSwkeiZjElAX5/aDjMGjTpy7S1OCMsjyCyylOR+RO8H4dDDb541W4i3PsTGtm6gguxXkd/ujzFXBHpq2kifxVJbYTgP3rnL9i1Tp2Pv4K/r31JxOuc3DdIC0QyOrcMUgEPqQf1u6d4/bJX1RMxfKfKZo2G++W5vs90vaaK3EMjVCrS1JZXST4jqMvxX7YeYYfl354Jf7tjVeMNLXuQfa5xmzRQMlGij4/H+mvuyrC3nssjj7j4/veA2+VUt3ncR8w3VAjoBFISwR00CnB21IVsFgG1MiG98R1C/nwaZVIk15md1r4cNcFWGKUe304cQczHtgVl8O9jnByw+yukRddk4UQiS8qj8uj+jWSUqqnp42GXuM/gb1JVm/SfE/12yjdOjUInHoa9AiTT68ohK//Vi/OhtQ4mqGz7ON/UhxQrv0Sswi5B7zzwfcF+FVVQvz8GolxIE1HcT4M5l5hzil+oSuAunkL03RFKXJLMQeMjSvYpBwqXfAdu1/4H6q0TlszQkAIrN06VQaZXCOHYukYVnJdxzJVoKl8yVIKP5qGf0+lyGGztphldXu3Ufj0pSlZt3C1Im/CK4isEHeof9cqSt//U6Pnzx79HqYc43dV8fwJ+ApqL6E1WXPJHvUM5rzwz+A63cm4Sok6V6QbaARaKAI66JSEjZdSqgLuGtnC3310Oc/enJ78Btc+PoIzrjYqUSiIirb7uKVL/Jmtlzy3HyPHtIpE9ywhxJQkQJ7QIaWUSm5QSUIFzeOHS2ak7r0tXr6nmTNgU0YkjyV0f/RgKUZg/HiwhZUIb/0aVk5KsRMtZLrsTkH+p/ZDwBYigo1r9bIkqDjnVYEmde+hCZsNuJl6gOvxCCgVL+19ccHb8hqpx0OVKaFI6RWJeBzmD7D3vekUfayTEuJAKzOamEzYenbFeejgytI5c6s4z4KU+Hbuouzb7yia/gmB0pYjOtFUZXWRB8p5/FXYhv3B8OOS9y4msHtNg8+ebcB52A4zisd5Nkyj9LvahaqtnY7FNexvYDJUQVT6Ib2lVdxQUa+kjwshrm+ws7qjRkAjkFYI6KBTErZDSqmYNlWEplus4ee+u5Z/jA7FNJLgQoOHVLQtH++9CJX1FGkPH7OeVfNV1Vnd5mpj5u6lPchtbxhnK9A33YkApZRjqqSfgwvdWAw3NcF+ab6nug+abpFcBLKzYexlxjl+egl2Nj5FP7mOZ/joiv+p3UDocxGIOtSefF8FycB93xOsRNAWEwHX02A6IOxXKgtHfdQ33/Kehp0Exd2msiEUQb2Rj7K28QIlpex84jXKf47/cqph/uleyUZAWLOw9++FY3BfnMMGYMrNjm9KFWjaUYB70XcUT5tJwFN3qVV8A2dWq6YsqwtHypTTlrwJL4M59Bzu3/4TpR8qxdMGmNVJ7iXTQZWHV5n0FFH46bnIiprEKEy4ht+Pdf+jY07o3fY1wuLA0laprRpMK9U1YIt0F41AOiOgg05J2h0p5dXAk7GGX/bldm44ekaSZm78sGdf15cJj1RzoVcPuOabMh48Ilyau/a5DvljLpe91imy0dNCCIVN2pqUUl3Z3F3t4Hfb4cEmzEyr5HvqC11quGHUfE9pe5Yy3rFRh8PQoaFlKGK3BXeCP8mlphkPXCMX0OUY6H5yfJwXci+4r4FAYSMnbcbdFXG4IhA32AdAZOZTM8agzqUpFSoldX4iEH3pVFt374YtFDz6Er6CFqSCWCeemdVA2KzY+/UMcjSpQJM9VJZV20qk3493y1ZK586nZN6XLZ5z0vV/I2hzmQpmh31tprCsLnKvnKfcgG3Q8WE/lpS8dQ6Bkm31PqCu057CvJ8xOORe8k8q1qnP0mgz5x1EzqhnENaoqodK7qeKFS8jbK2xHWTkngIU/8hh6X5BXW8AdQeNQAtHQAedknQApJTqilDlsEaRdGxYUcil/dO7ymzK9tHk5hsfOmQAbtxvJe698ZdtTJh8AANPMdySqc5HCiHmJwn6Rg8rpVQMiSG92Rlr4ZUmlu9VSjCHd4KL+kBeDQ+DPhUQmA9LlzYaAz2ARqASgTFjIC/sgXH3Clj2Xw1OshCwt4GB48HZPvYMZdvA3j46GKVIxt1/CarTaYtGIPslEOH8MypoehGwU6OFUptV5TKKJLw2aXuVGRYdjHJ/s5Rdz72NrGiZWS2ZfIBM2S4cg/vgHD4Y+4DeCEsdWZVVi5U+H571G3F/9Q0lc5ogCzxNQTfn5dHx3omYXCqAuw+sAIXPXk5gj0r0T72ZWu9H3pUvGL4zfJsX455Wv6o1S+dDcJ78mGEBvj0/UTzvMlAvB7BZM5kAACAASURBVBHm6H8t9p7qMTr6NdO/91fc3z+IufXBOIfcFNlVRa6HCyF+Sz1aekaNgEYgmQjooFMS0ZVS3haLMGL3tjLO7fy/JM7c+KGPPKcbE985KmqgL17Yw1tXx39D0uaALO7+oQe2bMPDrGK2HSSESMt0CSmlCoipJ/Cgvbocpq9tPKiJGEHzPSUCRT1GPAioWturrzFKX6+aDJu/jKe3blNfBLqfBF2OjZ3dFPDCpqmw9RNoNQB6XhaDG8MPZX+vKrOr7+TNuL1lJDhuj1jgm0B80t7NFxmlVHsDMDDmi2H1ugM7QTiD/4WblBRNncPeSdNAZdtqywgELPmtsQ86uJIM3DHwYDDXFmgMLaky0LR6LUXTZlH+UxNfwqUp0ulSVhcJj+uM27H2VVSlVSYlJW/+gYA7/szEnDEzELawbHvpp2jOxfgLjeW0Jmsrskc9FZssXEo86z6i7OcXMOf1JHvkA4ZSvar68BOFEJoULk3PuHZLI9AYBHTQqTHo1dFXSqk+odcDhtzSshIvp7ZSD73pbW+uPoeOXY21/BUlAf6cr2JG8dsx17Xh3Ic6RHa4Wwjx9/hHSV1LKaUi+QhlqD20GL7dnjoH4plJ8z3Fg5Ju0xgE+vSB48LT8oFv/gllOjukMbBG9VWKdQMuA7vKOIlhxb/BmtehLOwzKLs79J4AWTkRHSSUPw3emQl1MaMHy34DRDgpe0kVOXZxRi+r4c6rINN1wIG1D+H/DQKrIUsp1xkznALlFex65i3KvtPcbg3fh9T1tLTPrwwyKSJwW89uxouEWtwIlJVT8csKiqbOwLNuQ+oczsCZ0q2sLhxCc/vu5F7+lCG47Fv3Je7Z6l68brMffgvWPqcbGpb/+iply40MIrYup+AccieYojMiA2U7KFvyb3y7fsTkaE/24Y9VltZF2JVCCJ1KXfeW6BYagYxEQAedkrxtUsp/AYZrVr8vwPF2VcGV3jZgVAcem3tSlJOvjN3Cwjfj5w9RnLg3z+lGjxGO8LFULv4QIcTP6YRCVVmkYksP/W0oEnFFJp6OFg/f05rVMGNGi+daSMftS2ufzj4HOoVxsrl3wCKt9JXQPTvwDDhA3UDH+Cr2l8HGj2HbHKXvEz2tvR0cfB2ofyPN8w5UpP/FRkKxjDVY1slgVzxF4fY88FbSp06/CVTm8jhg/9pd8y8Hz3tg7gPWKK4VfNt3UvDIi3g3p9lFTPoB3qQeZXXuGORnGtIPa/fOcfuiVOYqVq6icMrHeDdrkv14gAuW1d2FyeUKNZdNW1YX6Xf2ufeQ1XO4wb+iV08CjwrC12ym3E5k//F/hkBlwL2Nok/PQ6rvKGUmC9kjHiarw8iYA3m3zqds6RNIb3Elabjr//6NObdHZNtHhRB/iQdv3UYjoBHITAR00CnJ+yalVOQcKtvJIAOjeJ1KizyUFnop2eup/K9U/Vv5s9DPg//bQ2mRt/Jf1S6V9tx3f+DAQW0MU+5Y5WFi/9X1cqPTABt//bo75izDkVN1OorfKW1y86WUfQFj7viYmVCu+CzS1DTfU5puTIa7NWECWEIqNWycC6s/zPBFpYn7eT2g/1jICntJCXdt70+w5k3w7Knd4axcOPgacHWJbuedB+X/TpMFN5Eb2e+ACMd4VxWXU3kTOdQU06oMBUVsHJVVEOaMBN8i8LwBgW3guAPMUWpSlC9bwc6nXidQWvWy2RTL0XPGRkAIrN06VQaZXCOHYukYIxhdA3b+omLKlyyl8KNp+Pfs1QjXE4GYZXUL36Ps8xfrOVLymlv2703On4ycTN5VsyibU3vBQfZ5b2FqpUpxQ1by9V/wbguW2VvaDCB75BOIrGiFQ+lzU/7zC3jWVwknCYFz2F1kdTwscqGzgFOFEGn8oJ28vdEjawRaCgI66JSCnY4ipm7knMV79gWigsGpfcGofcGqYDDLg2pXGcwKC1qp/11R5o/bgy6983h5+ZlR7Sf2W82O3+oXADvrX+05/saoEpLxQojn4nYoyQ2llKcAU6unKayAKz5J8qwJGl7zPSUISD0MbfLhIkW0HGY/PAV7Nbdn406HCfqMhg7DYg/jK4UNH8COevBmmW3Qcxy06h89pn8luG8B4hd/aNz60qi3bTRYL4hwSL10tYTAqeLp+RNwDmDIMI7AwwcqOOl5CwKbwNQDHHeDqWPURhbP+pI9b36oM2bT6IhjMmHr2RXnoYMrs5rMrWtQuI30WUp8O3dRtmQpRdNnEShK00zudMK6Bl9cI0fQ5vL0UaurDbKcC+7H0m1QqEnAT9Erx4Iv9rN8Vu9TcBz5V8OQni2fU/rNrZU/cw64AdtBo2OThe9ZiXvJgwRKQ9ly9j5jsR10bqSLWqkuA865dlEjkAgEdNApESjWMYaUsh/wUwqmimsKb4U/FKxSAaqqTKtggMpblYHloUT9770ext0/jAN6GR9mlk0r5umzNsU1375GWQ7BxO960O5Aa3i/IqCvEGJzvQZLUmMp5bXAE9XD/7oH7lqQpNmSNKzme0oSsC1o2GOPhb7qY6vKfOXw1Z0QiD9g3YLQim+prXtCv0vBUkMQYNd3sO4d8DbgBVDVMHe/ANqPivYlsBVK1cdaWuo2xIddvVuZIHsSiHClTyWAodSUmvNlukqovho4AQjLUozET5aBdxZ43gVZxdFmOQLsN4IwJGUjvT52vziJ0vnf1nsXdIfEIyCyLJVKc47BfXEMG4A5NzrDJOasVYEm98LFFE+bScBTv0vDxK8k80fMhLK6cJQt3QaTc4GxRN7z82TK5z8cvRkWKzmXzERYQp+hKnOp6NNzK6u9c454DpMrrPx+3wjST8XqyZSvfA0Coc/arM7HxFKqU6mnI7RSXeb/LegVaATiQUAHneJBKQFtpJSKfbtXAoZKiyH8XskNHVbiKa1fZVyf37u4bnoXVEVYmL0nhIi6/miKhUopH6mS9AlOP38z/GdJU7jS+Dk131PjMWypI4y9DLLDXmYKlsLyV1oqGo1btyJVVaV0bfrEHsezNxhs2v1D4+ZRvFCdT4HOp0aPI4vBfQ0E4lcraqQzTdvddgVYT4vw4Z/Ap03rV9JmV6VzSolOcarUInsv94J3KnimgNzH5SLAei7YxkZlLPj3FFLw6Mt41mgS6aRtXRwDC6sVe/+eQY6mYQMw2cODqTUPIP0BvFu2UDp3PiXzvtRZanFgXZ8mba8Zj2OosQy1PM3K6iLXk3PJw1g6KxaJKvN7KXr5WEOASP3GeeK/sXQxlsG5lz0M/nKcg26NTRbu3k7Zkofw7TYyVJjb9CX7sPtjKdWdIIRQpIXaNAIagRaAgA46pWiTpZTqSVDJgIbplkJZsY+1P+zGmWfFnm3B5jRjtZvJspkr+Y9MZlNkgCZFHtc9jSqve/L0jfUusxvzwv4cdnG4mlDlXGcIIZq87kFK+QEQkumYvAr+Vz+1vrqRS2GLePmevloAPzT2pTeF69JTJQ8BiwUmqGyJMFvxNmxblLw5m+vI7QdD79FgNmR3Vq1Wwo75sP79ygf5hFn7kdD9IlDZT+Emy8F9EwQUxWBzNgvkvBuhuLYWuCw2IXtGQ3EAcCOgFOlqeZxTPE3eD8Az3ZjxJhxgvwUs0QTAFb+uZefjr+AvbEDmXUZjmh7Om7JdOAb3wTl8MPb+vVAZTvGY9PnwrN+I+6tvKJkzL54uuk0DEIhdVredwqdVWWv6WlbPEWSfe7fBwYofXqdi0bPVPzN36IfrdCPrhb9oLdK7F0v+kJiL8275krJljyO9pYbfa6W69D0L2jONQKoR0EGnFCIupWylRMcjM55e/sv3TH1clTXXbG06Ocnv5KDN/k5a72cnr72d3LY2stvYcLW24mqVFQxcucxYHZbKoJXFasJsUYGr5G1zeVGA18Zv5fvJqkouPnPlm7ln6YHktDPcyKpavX5CiPgHim+6erWSUi4DBlR3enYpzNlYrzHSsrHme0rLbUlLp4YMhcMPD7kmJXx9N3j0y2fc+2VxwsArINdIwFrdv7wA1rwBRUkKaLceCD0vB1NksMsPZX8H3/dxLyXjGqoSsSyl1BZudwBfZdxSanZYlb6qzKYDa19TYG1Qic6rkgkiSmNN+4Pjb2CKJqEv+fxr9rw2GenT5bSpPDTm/FY4BvWpJAN3DDwYzBGB4xqcqQw0rV5L0bRZlP9kzDJJpf8tZa7YZXWSwufGE9iV7s+LgtzLn8Lcvnv1dklfBcUvHVvN/Zdz8ccIh1FACBmIvshQYXxvKWU/PoV3c3TCUlCp7mHMuaG5qiZ9RAihouXaNAIagRaEQPKiES0IxPosVUrZuyrwVJ3qE/BL/nXaXJbM2lqfoerVVgWf8jrYaXeAi/wDnLTZ3xEMXLWzk5NvxZGdhT3HgiM3C4fLgtVpqcy42he4Eqbaj8rnT+1m8m078HniK7c7dHQeY1+Jkm5+SghxTb0WluDGUkoV9MqpHvZvX8PPquy8mZjme2omG5nEZZw/Gtor0c0qK94A3z2axAmb2dCdRsGBZ4ApRpmTenDfPhc2KELmJHMsZXeD3ldDVujjLIi0hPJnwFulKNSs4HdBzltKwztsVepCZ0IzyXIaCqivyKiXOOMu+peDZxL41B1XjO9kyzCw3w4igg/IH2DPWx+iSMO1pQYBS/v8yiCTc/ggbD27GaTpa/MgUFZOxS8rKJo6A886Xf6Ymt0KzpKJZXXh+Fj7HYXr9CAZ+D6rWPQMFT+8gW34BGyDLowLTv+eX3B//yABt+LLi7DalepOEULoiHZcKOtGGoHmg4AOOjXBXkop/wBMCX8yLt5VwS3DZ7Fj7T6ehSZwrI4pe41oy30Ljq+x1frvynn+gk3sXOeNy/mrpxzAgJMND71KYukIIUSTMHdLKdWb9naD81d/BjuboTy05nuK64y2yEZXXwPmsIDJupmwTikaa6sVAVseDBgH2THIVVVH92ZY/RqUprC8zd4ODr4W7GFBxH2L8LwDFW82r01VymsqoGKwvwAZystXvY5jAMW5FHVRE7ZSCb5F4Hkb/L/UvK/WM0FxXhkCcxAoLmXnf16l/GetUJnsP4qszh2D/ExD+mHt3jnu6QKlpVSsXEXhlI/xbg6pgsU9gG7YaARcI4fT5nJjCV1gb/qX1RkWLkzkjn8Oc5vQd5WsKKH03QvJvnBKzIwmQ39FFr7qHcp/fYvKDKgYZu97GbYDlXqmwdQH02FCiMJGb4QeQCOgEcg4BHTQqYm2TEo5Efhb+PTrl+3l9lGzqShNX3Wd//x8Kvv3rlmWt3SXn5fHbuGnmXUHz9p0yeLuJT2wZRtSyJXK3++EECmXVpFSjgC+rt4Tv4SLpkMgvuytJjpKDZ9W8z01HLvm2rNzZzjrbOPqvnsEitO9ZKCJN6TbCdD1+NgP6wEvbJkFm2eCbILP9qxcOPgacEWXUeGdB+X/bmLwEjS9qR24XozgNloM3JKgCZpiGEUvqOTYFVF4Teajch9VEDFQW8aLFex/hixVRmM0z/rN7HzsZXwFLYRoPtVbKQTWbp0qg0yukUOxdGwXtwf+omLKlyyl8KNp+Pfsjbufbph4BDK7rM6Ih23wiThP/rPhh4Gy3Zgiy+oiYFRZTSq7SWU51WTWzsfgGHJT5K+1Ul3ij6QeUSOQUQjooFMTbZeUUmH/DnBeuAvffLCRh875EkWjko520X2DOfOWMOWLGE4q3+c8vZv3b92BUrmrzY67vg1nP9AhssmdQgglNZRSk1KOBlRtRtC2lsL1LUBYQ/M9pfScpfVkJ58CBx0UctFTAl+p+HiafiA1NZj2fBg4DpxRn2FBz4pXw5rXoSxG+UEqfTfZoNc4aNU/elb/SnCrwEzsG+tUutmouZwPgDn8u0mdWVVWVztfYqPmTEpndQmjMimUoKu95hkUMbx3Jnjfh8CO2j0RbUFlgZmjBXTdC39g13PvID0pv+dJCnppM6jJhK1nV5yHDq7MajK3rvmyzuCzlPh27qJsyVKKps8iUKS59NJlTzO9rM6Ao8lC3lUvYsqLkQVbA+DeTZ9V8jdJX83Z/1qpLl1Oq/ZDI5B+COigUxPuiZRS1ZYpdtMQcbWKety5lPfvS08yyN6HteVf82susQuHc9WXbl64aDOF22q+3Ve0J7fN706XoYaHa0V2MkQIUUuNQOI3Tkqp2GbvrR55aQH8S3FitBCLm+/pYyjRD8LN8lRcMR7sYX+LSrFOKddpi0ZA8TYdoMRIY3yNBjywaRpsmZ0+ATulZtdd8XWFkcTvW1VgK5Rea1Q2y6Q9Nx0ArqcjPJ4bmUyc5ityAlcBJ0Yo70W4LUvBOw0870IlBWEdZu4HjrtARGRLSUnhlNmV/6XtLVdda0uz3yuFOfuA3jgG98UxbADm3AjOrJr8rQo0uRcupnjaTAI6AJhmOwsxy+oKt1P4VHqr1dUGpO2QM3AeN75OrKWniLKlj+HdFioEiNUpqFT3OMKmNJMMNl4IYZTDq3NW3UAjoBFobgjooFMT76iUshugagDa7nNFBiT3n/EF307b3MTeRU+vCMWf33AGrfdzxOVbcYGfl8Zs5pfPjDKq4Z07D7Rz+1fdMGcZjuMXwFFCiJSlWEgpX6jS1Q6698l6eOHHuNbZrBopvqdL+kLXGm5mVSrbmtUwYwYEMjw7olltXCMX43TC5eOMgyx/BQqWNnLgZtZdcTYpZTprDX8fe5fD2jehIh1LlQR0PgU6nxq9KbIY3NdCIAOFE5xPgDmcXFt9LikOpBTyZzX4mOcDqszl/6J4lgxDyj1VwabJoAJP8VjWyWC/OiqIpUiodz3zJmXfp+flVjxLS5c2wmrF3r9nkKNp2ABMdltcrkl/AO+WLZTOnU/JvC/1d2lcqDVNoxrL6v57BYHdSng5M01k2cib8ArCFRUkql6Qr+B7yn54hEB57d8LQaW6RzDnqlcagz0shIiqtctMxLTXGgGNQGMQ0EGnxqCXoL5SSkWyoKSELPuGLCv2ctvI2Wz6Of349q589lCOGxdWglMHDgE/TL9vJ9P+WVAT5yBn39+e425QD98GGyeEUIGglJiU8nPg6OrJ3vwFPlqdkrnTbhLN95R2W5J0h0aOhGGHhKaRflhwJ/jKkz51Zkxggj6joUMkUXWV9z43bJgCOzJA+avdSOhxUTQHlawA980QWJsZW6K8NPcB54MR/k4HHkrzNXQFbgAGxs6W2+d9YAt4PwLPNCDeEjhzkCzcekYUBr5tBRQ88hLeLUbNjDQHK63cM2W7cAzug3P4YOz9e6EynOIx6fPhWb8R91ffUDJnXjxddJs0QKBZldWF4WnKbkPuFc8i7JEKp6ra2kv5ytepWP1e3ZmQlUp1E8nqqGhRDTYTOFUr1aXBIdYuaATSAAEddEqDTVAuSCnVTYDhKXnLyqLKwFPp3ngfNFOzmKEn7c8dU4+q92Qr5pTy4sVbKC6ILrezOk3c9V132vWwho+rIm59hRApkWmRUq4D1JtA0B79DhZurfc6m1UHuwVO6wGnHwRZBsL30DLdbpg5AzZl7o1fs9qzhi7m4kugdVgJzp5VsDSyZKmhg2d4v9Y9od+fwKJKoGLYnh9h7RvgSb9LghqRz+sLva4AcyRvkB/K/g6+7zNj01zPgWm/MF/V9+XFQB08R022OhVkug44sHYP/L+Bdwp41V1IPTJKRR447gSzmsdoZUt/YddTbxBwN0NF1iTvpzm/FY5BfSrJwO0DeyPCFT5rmbsy0LR6LcUzZlO2TOmkaMskBJyHHUr+uEsNLgcyvKxOLcba90hcp90E5uiAaaBkI+7vH8BfGN+lq73v5dgOjBAgAa1Ul0kHXfuqEUgBAjrolAKQ451CSvkSYPh2+2H2Vv556lwCSkktTSzLZuKlbWfjzM2q9mjXRjf5B9TwQhbm955NXp6/cDNrFkY/9PY+ysX1M7ugkmzCbJIQ4o/JXrqUUi1GORXSir/tS1ibQS+RyQSpowtGHwwjwl/uIibcWQAfab6nZG5DUse+9joMf3yrP4SNihenBZvJAn0vhrbRL/CVqHiLYO3bsHtJZoKU3Q16Xw1ZkTfdEsqfAa9KwE1jswwFh0EEFngXSMdgqbqoUeWr+9cOqH85eCaBb2H9gTcdCI57wBRBDiwlRVPnsHfStLqzFuo/a7PtYWnXBsfQ/jiHD8LWs5vx87GWVavyxYpfVlA0dQaedbUpCjZb6JrFwsx5uXS8dyImlyu0HsWF9sKVBAoyd19df7gJa/9jYu6Rb/s3uL/7F9If32W39YDjcQxWGZsGKwCGCyEyKGW2WRxZvQiNQFojoINOabQ9Ukp15ay4jMJqXOC9f/7E2xOXpZGncOM7oxh5bkiCu2h7ORuXFdLvuBpUnMK8D/gkH95dwOyHd0Xxl1768v4MvyAvcq2nCyE+SiYAUkpVL7jKMMfYWVDqTea0mTd2v3wY00/zPWXeztXuca9ecOJJxjaL7gN3umaLpGAD2g2Cgy8AsyH7smpiCTsXwToVHIiTXycFLjdoCltb6HMd2GOoGHk+gIoXGzRsSjplvwIivCxb3RtcAKSTtPzpwBgggsjbAJAE3yLwvAH+XxsGneUosP8FhJFTSHp97H7hf5Qu+K5h47awXlmdOwb5mYb0w9q9c9yrD5SWUrFyFYVTPsa7OSXJ2XH7phs2DIG2V1+B43dDDJ0rvnkf92cpY31omOM19DLl5JMz5lFMue1itwj4KJ57BYHS+DL8a1GqO14I0cJvrBK6dXowjUCzQEAHndJsG6WUKpKjiMWr3wAUb/Mjo+fz1bvpc7Ny+OhuXP/GSAN613f6kJtnH0WnflFBo5goL/24mFcv34p7r7/69658M/cs7UFOO0PKr1p4fyFE0iTTpJTHAUpqKmgq2KSCTtqiEYiH78nvh0WLYPEijWAmIHDGmdAlFESmbBd8ExJyzIQlJMxHkxX6/wna9Ik9ZMVOWPMmFKZUXDNhy4s5kMUVzHjK6RH9a+8XUJ6G/EhZRweDLAZ7FXgluVjFNboqRVaqVucAtYlu+MA7DzxvQaCh5ckmsF0K1nOjuKH8u/dS8OhLeNY2dOy4FpvZjYTA2q1TZZDJNXIolo41vJDHWKW/qJjyJUsp/Gga/j3pFOjM7C1JB+9jl9XtoPApFUDOPLMOOAbXKTeAkoyuwRR/U/nP8V0ymJwdyB71WCyluiuEEM9nHkLaY42ARiDZCOigU7IRbsD4UkolY6OIHKqv2MtLfPx11GzW/5geDzbOvCxe3nY2FmuI52f6v1fwwT3LeWT9qWTnx6fgsuM3D8+N3symZSGy4hEX5fGnF6NKEJ4QQiiJn6SYlFLpxj5bPfiaQrg9AwiBk4JGnINqvqc4gcqAZldeBdawjJ5NX8BvUzLA8QS7uP9IOOhMUGV1USZhx3xY/x74KxI8cRoMZ7JBr8uh1YBoZ/xrwX19/biFkr2k7LdAhJcFqlJoleXkTvbMtYyvkpWVWtwJQKj8PPoolYF3FnjeBbmz4f4KJ9hvActhUWNUrFzDzidexV+YtLuahvvd1D1NJmw9u+I8dHBlVpO5dQ1KlJF+Solv5y7KliylaPosAkUa26beymTM37zK6ky4zr4Da2/jJXHU0faWUPzZWKS37jNdi1LdQ0KIW5KxJ3pMjYBGIPMR0EGnNN1DKaV6cn0y3L0d60q5dfhMinamxwvPxFm/Z9CxHatd3LGmhFsOmkbrTg4eXHUKWfaIGxVFSxXjxHnLJVPu2MHnT4Ykxq+b1oW+x4bV0QeZVEcJIb5OxpZJKe8Hbq0eWxGIKyJxbXUjoPme6sYonVvk5cEYlZURZsuehd0r09nrxPqW5YIB4yA3pCNgmMC9Bda8BiVKa6AZmzBBN6XQd3j0IgPboPQaIA2+f7JOA/sVET4qHifF59QU1gZQQTn1YldzJgFyL3ingmcKyJLGOWrqDI67wRSWoVg1YsnnX7Pn1clIlXGqrRIBpTBnH9Abx+C+OIYNwJybHR8yVYEm98LFFE+bScATH9dNfIPrVumIQHMpqzO17kTuJf9GuFrVCXP58v9SseaDOtsp3kfnIXeT1WF4ZFtFAHiaVqqrG0LdQiPQUhHQQac03nkp5XNVzKPVXv74+Tb+cdIc/L6mJxY/aUIvLv9PSD5clQGOz34PT5mfbr9rzcSFx2EyG4/Yzl+95B+UhXq3ibRv3izkrWu3UVEaIL9rFhOX9MDmMjT8EfidECLhREtSykmAqk8I2ker4c1mVD6TinOu+Z5SgXLi5zj69zAgLLtFEYguuAMC0SqTiZ88DUbsehx0O5GYH0rSD1s/hU0ftxw81JbsfwJ0OTN6c2QxuK+FwK6m3bjsSSDCy9aUPxc2QUDsAOBGQBHN1/I4pQJ23g/AMz0xPloOBfutIIyBE+nzs+eV9ymZ2wAS8qbd0aTMLqxW7P17Bjmahg3AZI8vA1v6A3i3bKF07nxK5n0JgXqoByZlJXrQVCHgHHEo+VdEqtVlXlmdbeBxOE/+c63ldPswDbi3UTznCgjU/Wht7zcOW4+zIrfjZxVxF0Jo5Z1UHVQ9j0YgAxHQQac03rQqRbXPAMO188ePruCVm5pezrpNJyfPrT/DIHj1zs1LmfnwikpUR1zQlStfH2F8Fpew5PVi+p/jIssZHXnattLDc+dvYsvPFRx/Yz5n/SuK3PavQoj7Er1tUspvVUCretwXfoRP1id6muY/nuZ7yrw9vnQs5ISVKe38CX6Kj9ch8xYb5rG9NQwcD84axA9K1sLq16GshZICtzsMelwEIjJzxwOlt0Lgt6bZftsYsCqupHD7NzAthf70A5Ri04G1zxlYC573wDsHSETWkQhyN9nGRgW5AkUlFPznVSp+iU/mPIVgpXQqU7YLx+A+OIcPxt6/V2WGUzwmfT486zfi/uobSubMi6eLbtPMEDDlZLPfvXej/q22TFOrEyayz72brIMOjd4dGUB6ShE2o1qpUqvzbqmb9WxjqwAAIABJREFUTsJ6wHE4Bkfy6KEi/kqprmV/8DSzvwW9HI1AMhDQQadkoJrAMaWUqn5NEYsbZFSeuvwbPn+56T/jH1h4AgcdElIP2rB0LxOHhAi4T5/YjzPv6W9AJOCVTL9pJ4eMy6VD/+ibx4qSAK9ftZXvJxdz2/xudBmieDKqTdV2DBZCBCNbCTIppfriVDUSQfvnN7BMqb5qaxACmu+pQbClvJPJBFdfY5QCXzkJtialijXly6txwu4nQZdjY2c3qdveTVNh6ycgW3iGQ15f6HUFmA2fwcEAStm94FOx+lSaCXJUCV24oqAiyVbloYkI6tS1lqGAohaMLmkz9PQvB49SNvwGSFBWsrCD/SawRJc+etZtZuejL+HbtaeuBTTL35vzW+EY1KeSDNw+sDfCXEuJYxgClYGm1WspnjGbsmU/NUts9KLiRyDTy+pM+QeQe/FDCGe0mI8s20P5/GdwHHu74fvev2clJfNVAL32zylLm364DrsPTAauOpUadZwQQkdp4z9muqVGoMUioINOGbD1Ukr1pDs/XAbHW+7nzqM+5bfFTVvmcPZf+3HBPwZVoxjwSS63TzJko49/YwSHXWDkSqkoCjD5su30PsXF0DG5MSsTvnxhLwte2cstc7tishiOqvqCO1oIkZCneSml+oY2MrT/eQ5sy3Ap9HQ425rvKR12oWYfBg6Co44Kfw2Dr/8OFekhWJBw8Fz7BbObbDUobBatgjWvQ/mOhE+dsQNmdwsq22UZb8crX1LKnwWvKhlLkdmvgSxF0h1ufwOSrc59DKCyi6IELox/O75F4Hkb/AkuzRbtgvxN5p5RQLu//p5dz09CtjCuIUu7NjiG9sc5fBC2nt2MgfNajmOgrJyKX1ZQNHUmnnU6mzlFf7lpP03MsrqiHRQ+mRlqdbZDz8B5zLiYFym+TUtwz/4HrpPvxdyxr2EvShfchG/38lr3pxalunFCiBfSfnO1gxoBjUBaIKCDTmmxDXU7IaW8GHgtvOXuLWWVxOLq36ayLv1b8ejSkw3TP3vhQha+bXyY+/uSE+gyyEhmWLTZx+Sx28nrksWpT7QjyxF9HDcsKWfPJi+DTot84WGsEOLlRKy7KqgXYg0PSLh4BvhaeJZDIsDdN4bme0okmokb67w/QseQGAAlm+FbVarU3MwEvc+B/UbE5t7xuWHDlKA6XaIyU5oThLa20OdasMcoRfR8CBWpeO+wQ847EUTdKtt3XBL37HRAvXS2rmU3feCdB553ILAh8btu7g+Ou0BEkAEHAux9dzpFHyuh25ZhWZ07BvmZhvTD2t2Q/F0rAIHSUipWrqJwysd4N7fQctmWcUQatMqMLqszWci54F9YusRQHZUBKha/RvmiVzG370X2ef814OPdOh/3t/+sFbNalOoeEELc1iDAdSeNgEagRSKgg04ZtO1SyieAa8NdXvnVTiYe8yk+T9MFSP7zy2ns3ysUFFoxr4D7jzY+CJssJh5Zfxqt9jOWaexY7uHDq3ZgzhKc8Xx72vSIlpn2VUgstqijqqTu+gohtjd2C6WUZwPvVY9TUAbXKCotbQlFQPM9JRTOhAymSuvCS1HWfwJrU5i5kpBF1DFI3oHQfyxkOWM33PMjrH0LPC2zNCnuLbC4oPcEyInBY+T9EsofjHuoBjV03AaW/4voqtS5VfV5Ik1xDapyPaUrEVlWGDaPLAfvTPC+D4EkZcZlnQx2JWRr5CUKlLjZ+eRrlP/0ayIXnn5jCYG1W6fKIJNr5FAsHdvF7aO/qJjyJUsp/Gga/j3NNHMzbjR0w9oQiF1WNxn3Z8+nNXDmdt3IuegBhCM3ys9ASQFls/6Ob8uyyt/ljHkHU+5+oXYBH8VzryRQurnmNQqB65C7sWilurQ+B9o5jUCmIKCDTpmyU+ouV0r15DlblZaFuz3rv6t4bkKiH7zjB+aSB4dw+o19qjuo0r9xzlAMZ98vXG2sPLzuNOzZxgfo1Z+5+eSOXZX0KUfc1pp+Z8UpZQxvCyEuiN/T2C2llDcDoTem5bvg782c06axoDWmv+Z7agx6ieurMpxUplO4ff84FK1L3BxNOpIJ+oyGDiGFTYM73iLYMBkKtNJX3NtkskHPy6F1jFt1/1pwXw8k4QLElAculegbLj6hXqYUv1KiTAUlrwJOjAryGGaQReD9CFSGl/rfSbEsqCwlVL4Yzbt1RyV/k3dLkgJdSVlPPQY1mbD17Irz0MGVWU3m1tEv1DFHkxLfzl2ULVlK0fRZBIqK6zGpbtpSEXCOOIT8K1TpbMgCGVBWZxtxNs6jx8Yup9v4XWU5nXQHL1Kyev0e5wl3G9boWfshZT89W+u22/tdga1HlIqpVqprqX8set0agUYioINOjQQw1d2llIq1exHQI3zuZ69cxCfPN42aUJ9R7bh33nEGKO4/eg4r5kU/FB8wMI+/fXtCJEcT379SxDdPB9VWu/yfgxMfyMdsjet4/kEI8XFj9kFK+XTV20ZwmDkb4dmljRlS940HgbYO+GNvOKKWMomdBfDRx1CiXyDigbRebU48CXr1CnXxuuGru5oHeXbbAdDnQjDXIJG+67tgdpNP87bV68yoxsIE3VQwL5rQmsA2KL0GUHoPCTTHP8AyOGJANU/tXCTxeaC+UlXwSmVRRSuqVo8h94B3Gngmg0ziuRF54LgTzAOj3C/74Wd2Pf0GAXd5fEvLkFZKYc4+oDeOwX1xDBuAOTfOi6eqQJN74WKKp80k0MJ4rTJke9PWzYwsq7NYyTn/3tjldAE/Fd++XllOFy6CkTvuY4Q9FLyVvjKKPx+LrIW7sQalup1VSnVr0nZTtWMaAY1A2iIQ11t92nrfQh2TUirm7gWAax8Efm+Ae47/nJ+/SP3tpzAJXth4Jq06hkoRvv9wM0+cqfhRom3wafvz5w8OR1VbhdsXD+xh+fsllT9y5ps466WO5OxXpwqNItHoJ4QIdmyASSlnAiF22v+thMmrGjCS7tIgBBTf0yX9oFsNN9pSwprVMGMGBob6Bk2mO1UjMG4cOMJKzrZ/C7+8mdkAmazQ/0/QJpR5aVhQxS5Y8yYUqstabY1CYP8ToMsZ0RxZsgTc10AgQSIXpvbgUpxR4V8YXwF3NMp9UOIWSrVJBXdqeRQKbKnKbJoKKLGmJJrpoCBhuFpzuElJ0dQ57J00TaU8J9GB1A0trFbs/XsGOZqGDcBkryFAHOGS9AfwbtlC6dz5lMz7Un8npG7Lmt1MmVZWZ9m/N9kX/AthjS4VDxRvxz3r7/i3GlUYbcMvxX6oKhcOWfkvL1Hxm1IBjW01KNV5gOO1Ul2z+zPQC9IIpAwBHXRKGdSJnUhKeVYVD1H1Hu7dXs4th85k1yZ3YieLY7QJzw/nmLEhrg/3Xi8T2kyusefx1/figkeGGH4f8MP06wvY+E3oFvfI29vQ98zq2FpN4z0qhPhLHG7GbCKlXAmEUj7+swTm11Ln3tCJdL+aEdjH93RhH2hVw8uH3w+LF8MiJUOurVEI2O1wxXjjED+/BjuWNGrYJu3cfggcPDpS0rnKJRkkCV//PvibV5ZIk2Le7jDocRGIyMsBD5TeBoEEBO+dD4M5LCOvsnxPnd2GZvaqINN1QAxuqnAw/b+Bdwp4FT9hEkoGIzcu62iwqyCY8fNPllew679v414c5GbJZDNlOyuzmZzDB2Pv3wuV4RSPSZ8Pz/qNuL/6Rgea4gFMt6kTgdhldQUUPnlJnX2booHjyDHYR/4xpkqjd818yj57AFkeUe5rspB75QyE2VrtcqB8JyWfX470x85GrVSqO/xxhDVK4VUr1TXFxus5NQLNCAEddMrgzZRS3g/cGr6EtUv28NfDZ+Mp86d0ZcNO7cTtHx5pmPP2PjPYurJmzovLXjyUwy/tbujjdUumjNvOrlWhG+WeJ7r4/cTWUSV5YR3VG8EoIUS9iZiklKqeQkXpQk/6dy6AVZpUOKUHaN9kNjP84UA4/SDIqqHUpbwcPpkNa9c2iYvNYtLhw2G4UnKrMkWo9tVE8CaxbChZwFmcMPAKyFWZKzGsvADWvA5FzZx0OVn41jVuXh/oNR7MkaTbfii7F3zf1jVCzb839QDX4xG//xSoXXEp9oBHVSnd7V+7P/7l4JkEvlRxfZnAdilYz4vyy7djFwWPvIh307aGY9jEPc35rXAM6lNJBm4f2BsRLlxQi2+VgabVaymeMZuyZcbsjSZekp4+wxFQZXUd/zERc26YKrKUFL5wJYGCJChQNgYvi52cC+/D0ung6FH8XsoXPEvF0vdjKng6j7+DrN7HG/q5lzyEd1NsxctKpbpRj2DO6RY51/1CiNsbswzdVyOgEdAI6KBTBp+BqoDJR8Ap4cuY98ZanhhT7/hLo5DIspl4efvZOHJC6nNfvLSWly5X9FM12x3zj6HnyLaGBqUFfiZfup2SHaHAmaudmbNe7kB2+xrL7VSN+cFCiHrVP0gpuwDrDQ5c8QkUJpiTpFHotsDOmu8puZt+4UWQr7hsqqxwDSz5T3LnTMbonQ+HA0+PkWmjnsEDsPUT2PQxBHzJmF2PuQ+B7G7Q+2rICnuJq/ydhPLnwKtK0xpgrqfApD6i95naxzFAfWTvT6/q07oWByT4FoHnDfCnMDgpcsD+V7AMjfKtYsVqdj7xKv6iBleONwDwxHSxtGuDY2h/nMMHYevZLWZ2RqyZAmXlVPyygqKps/Csay6CBonBVI+SOAQypazO0rkv2effi7A6ohYfKNqGe9bf8G+LXSpucrYhZ+z7BqJxf9EaSr64JnaJrjDhOmRiLKU6JWeruFNTe5OduO3WI2kENAJpgoAOOqXJRjTUDSmlIsJRV7IGEpOXbviOaU+oqrHU2c3vHs6Isw6onrBwazl/7vRhrQ6YTPDgb6fStpuxhK5ghYcPx+/AWxbGX2GCkx9uS9f/i/4CrppksRDi0PqsWEqp0rPmVvep8MOYGZXvStrSAIG++TBG8z0lfCeuuRbUH98+WzMVNnyW8GmSNqC9FQy8EpwdYk/h3gSrX4PSNLu1ThogaTCwrS0cfC04YuyJUnqrULxM9TBzP3CqZN5wU98nj8UxiDrbisfkHKDG7wvAB9554HkLApviGDeBTUydwfE3UP9GWMnnX7Pn1clIVVKcIZbVuWOQn2lIP6zdaxGHiFhPoLSUipWrKPxgKt5Nuqw9Q7Y7Y910Dj+E/PGRanXpV1bnOHos9hHnxC6nW/1FsJyuouaAdPZZT2DupOhfQ1a68K/4CmKX0Nv7jcfWQ3H0GUwpNYwUQiRLpjNjz5F2XCOgEag/AjroVH/M0q6HlLI3oIhuqouwA37Jv06by5JZW1Pm75EXdee6Vw8zzHddhw8pKqidQ8WebeGR9afhbB2qO1eDbFhQzoybClBcT+HW/9xsRt3YulJEKYbdLYT4e7yLllJeCrxU3X5DMdw8L97uul0qENB8T4lFuceBcOqpxjEXPwilqfusaNSCup0EXY+NKRVNwAubpgYznFSmk7bUImBxQe8JkBODL8k7H8ofiN8f14sRhNoq+/RioKCWMVSJ39VVuhChrNuoDrIMvLPA8y5IJciUYrMcCvbbQBgvW6TXx55X3qdkXgbw1gmBtVunyiCTa+RQLB3bxQ2iv6iY8iVLKfxoGv49e+PupxtqBBqDQCaU1Ql7NjkXPoC5g0GgOrhsv4fyBf+lYul7tcJgbteL7POfN7Txbf+G0kX3xOxnPeB4HIMVn5zBtFJdYw6b7qsR0AhEIaCDTs3kUEgp/wBMCdd8Ltnt4dYRM9m2OjXp+a5WVl7edhbmMC6eaQ/8wru3102A2qFnNv/88SQsVmMk6ecpJcy7L5pfqVU3C2c+3wF7XlTkSeUo/UkI8Vo8WyulVAGqu6rbfrsdHlocT1fdJtUIaL6nxCD+h9OhWxhng5JN/vpviRk7maO49oMBl4E9rCwwfL7i34LcTWXbk+mFHrsuBJSCYM9x0HpAdEv/WnBfXzcxt2UkOCIpRN4Gnqth9jaAGnckUIviqdwbLPXzTAGlspdyE2A9F2wq08L4+OXfU8TOx1+m4jdjtXfKXaxtQpMJW8+uOA8dXJnVZG5dg+Jo5BhS4tu5i7IlSymaPotAUXFaLUs70zIQSPeyuqwDh+E6+y6ExXgBq3YnsGcD7pn34N+5us7Nyrn4DUytQlUH6gKmZN4E/MXRny2WNv1xHXYfmAyk/uqm+PcN4Umt0zndQCOgEWixCOigUzPaeinl3YDhKmP9sr3cPmo2FaWp4TS559NjGHB0qLxi+28l3NprWlwo9zm6A7d8ciTCZDyWCx7dy7K3ox9S1XfkWS92oF2fqC9oleJwvhCiZk3YKo+klG8AF1Y7OH0tvKoyirWlLQL5Dji/NxxRSwnHzgL4eCoU66zwqH0cfyXYwhSytiyAX2u/OW3ys3DgGXDAEbGl7ZUa3caPYNucmGSqTe57S3RApaF2Ox86qD2LsMB2KL0GqCUDNvt1EK3COiqC+9FA5PeAerG6EVCKdLU8zgS2gfcD8Ch6kibi6xMOsN8EllFRkHjWbaLg0Zfw70q/rB+lMGcf0LtSdc4xbADm3Oz4TnRVoMm9cDHF02YS8CjFdW0agaZBIN3L6pwnXott6MkxwfGumE3Z3IeR3rqVVy3dD8N1qrEs2bN+BmXLnoga2+TsSPbhj8VSqrtYCKGejbVpBDQCGoGEIaCDTgmDsukHklKq/fwfcG64NwunbOTf536JTAFP0SnX9mbsY7+rnl7NeYXrXbzl8ZW6HP6n7lz2kpGWSVXJzLptJ2vnlkWBbLYKznm1A20OjCqlUFG2c4QQtZJKSSm/AkI1ga8shxlaFa3pT3McHsTL9zRrFvhSE3SNw+umbZKdA2ONfBb8+Dzsik1G2rTOqoLhHtB/LGQZy5Cq/dr7E6x5EzxabbLJ9yqWA/ufAF0UT0jEo4bKMnJfB4EYpXJZx4L9zxGjKT6oN8N+1g9Q5SAxyvjCewbWguc98KqAZBPyI5n2A8c9YIpShaJ0wXfsfnES0lMvDYykbrewWrH37xnkaPpdf0yOSGXC2NNLfwDvli2Uzp1PybwvIRDf935SF6MHb/EIpHNZncmeTXYN5XTSV0H5F0/gWR6/EEPu5R8iHKGAvfSVUTzncmT5bsM5EBYnrlEPx1Kq+5cQ4o4Wf2g0ABoBjUDCEdBBp4RD2rQDSinVNaSSrusf7smbdyxl8v3Jz+Bp28XFs2tOR9Hw7LO3bljC7MfjVwQa/fBgTrhB0VSFzFch+eiqHWz/Kfq2tG1vK2e/3B6TJeo4q8ZnCyFq/MaWUioim47VMz2wGL7X5TlNe4rrMXu8fE/fLoZvMoAnpR5Lb1DTI4+EQYNDXRUH0oI7K7ki0stM0Gc0dBgW2y2fGzZMgR1fppfb2ptoBNodBj0uiqEw6IHS2yCwytgn+20Q4dk0KvtHJaO6geGAypKqg6javxw8k8Cn/uZTcNtS276bB4DjLhDVlIvB1oEAe9+dTtHHseXLU32UTNnOymwm5/DB2Pv3QmU4xWPS58OzfiPur77RgaZ4ANNtUo5AzLK6RVNwf1pTuW5qXMw66FBcZ90Ru5xu97pgOd2u+C9BbUPOwz5KcdqFrHzl61T8+pZxQZVKdXdj6RClu/NB1TOzjhan5gjoWTQCLQoBHXRqhtstpewOLALa7lueDEjuP+MLvp2WfHWYhxafSI+himMjaOu/38Pdw2bXC+mbZh5J/+NDsSDVuWxPgMmXbadoU3TWyrBxuRwyLuKhPjijeps+QwgxI9IBKaUTUMQeob+DG+fBJs03Ua/NSofGmu8pvl0Y8yfIC/s7URlOKtMpnax1T+h3KVhqUB3b9R2sewe8+u80nbatVl/y+kCv8WCOzJjxQ9m94Ps22N32R7BeFDGUKgtRZbIqQ2//WqaR4FsEnrfB/0t6QJN1MtjVS6AxgBMoKWXnk69T/lP8lzHJWJA5vxWOQX0qycDtA3sjzLXwYYU5UBloWr2W4hmzKVv2UzJc02NqBBKCgHP4MPLHX2YYK1DU9Gp1zpOuwzbkpJhrrCynm/Mw0ld3OV31ACYzueOnIyyhz9hA+S5KPr8cqUrQw8zR/0qs3U+PnPsH4HAhRFOQ3SVkr/UgGgGNQHojoINO6b0/DfZOSnkcoAIt1U+RZcVebhs5m00/FzZ43Hg6nntXf86/R3FsBM3vk1xmnRRPV0Obf/54Ip36GQNJe9Z5mXLZDiqKjRcxJjOc+UIH2veLJmCsuiI/VQihaiyqTUqpssF+DP0AGDMDKpqwDKPeKOkOBgT28T0d3rlmipeWyvdkMsHV1xglmFe9B5sXpMchUiRtqpSuTZ/Y/ngLYe3bsFs9G2vLOARcXeHgqyErknxaQvlz4J0O2ZNAhPGNoT7nVYZTbTxCPvDOA887ENiQJrBkgf06yDo+yh/vxq0UPPIivgJjuUuqHLe0a4NjaH+cwwdh69ktpiR7LF8CZeVU/LKCoqmz8Kxblyp39TwagQYjYMrOpuO9EzHn5oQ/+FH0wgT8BU1zhk3ZbcgZ8wimvBD36T7npMdN2Zx/4/31s3qv2fH7m7H2M6rSli19DM+GWYaxrF2OxzEoSqlum0ojFUKkywdovdevO2gENALpj4AOOqX/HjXYQynlzcCD4QNsWVnErYfNwl2YPP6IrgNb8cgSIyHiU3/8isXvbqzXWqxOC4+sP5Xs/PCXENjyfQUfX1tAwGssm2jVLYtzX++AxRbzWKs3l5OEEF9Uf8FLeRrwUbVTeyrgyk/q5aNunKYI9GwNY/qC+jeWKbKxNauhJfE99esHxxxrRGPhPyCC66FJdrT9YOg9GsyxgsYSdsyH9e9DxI1tk/iqJ204Ara2cPC14Ih+4SKwLibnUY2TyXLwzgxyNskY3FAN97JxPUU+OCaC+eCoccq+X86uZ95EBXBSaVmdOwb5mYb0w9q9jtLEMMcCpaVUrFxF4QdT8W5KfpZ0KjHRczV/BPInjMM5bKhhoRVNWFZn7XskrtNuAnN06aq/4FfcM+4hUNiAvzNrNnnjPgJ1+1plgZKNFM+9CmToErUWpbqjhRALm/+J0CvUCGgEmhIBHXRqSvRTMLeUUhVz/z975wEeZZW98d83M5lMKgkhhYTekSJFaYqggIpSrGtbK66y61r2v7rWtaKuq2JbV3ftXdeCioVqA5TeewkQEkJIIz2Z9v2fO5NkSibJZEoymdz7PDwJyb3nnvPeLzPzvd857xFtf+rH5iW5PD7jJ6yW4Gld/HvfLFL7OJ5O7/7pOP84yyXRyKvoE7oaePrADCIMrmn/uxdW8ONjDZ8Un3xVHBNud+565LKNqNGYpiiKKD1EVVWhVvt8/Yw9RfCg0BWXIywQkHpPrsd4yaWQ7lSeVHEM1j3Vtketi7ZnNyU0IghdnQ+Z70Ppnrb1U+4eOAR0MTDwTxDXjAh4YzuqJWBaCMavQA2x7pTawXbCSXGUl9vCUFVKv/mRE//71vZ90IeioO+VYSOZosePJKJritdbWkrLqN60hdKF32EukgL9XgMnJ4YUAh7L6sqLKHnR0ay4NR1uqpzOuH0hVb+8ABbfHgbHzH4GXY9TXcKpWPN3zMdry5YBe6e6F1D0Lpmm4sXoGtmprjWvBLmXRKDjIiBJpzA/e1VVhTCKyO5xUeT9dN52Pn5oa9Civ+7ZUcy8w/Gk11hl4aYY39qy9xqdyIOrp6HRul6ua18pYcNbrjcdolP3rH+nkD7KNTvKKVBRWzhFUZQNqqoKwsnRJmlFDvxrU9AwkYbbCAFv9Z6WLbNnP4Xr+NMtoHN6wpr1A2QubLtoMyZCv9keBKbFTboVcpdA9rcgxM7lCCMENNBpEPS7zkOpXRNhWo+D6QswfQ8iyynURsRZYLhDCFO5eKZW11D46odUrndUcgfFdY2GyP49iR4zgugxw9EmetQ4bLi1qmIuKKRKEE3fLcZaKrXSgnI+0mirIRBKZXWauCTirn0OTXxyg/hVYwVVy/+Jaf9PPmOjSexJ3O/fcZEmNRdsoeK3e+pt2jvVzUcb19N9n8cVRXnA583lQomAREAi0AIEJOnUArDa61RVVXsA64D6x53iYev8K1by66fBKeEeMimFR39wLeV5cvIP7PnFtzKIcVf2ZO5741x1elRY/kgRe7+rcDma+HQdv/swjYjoRi/vAuBM4AlAlNjZx2d74dO2FXZtr9dYu/DbG72noiL49hsoDrMn/MnJcMWVrse0+V9wog1ItshOMPxmiOnq+bKpOAKZ70FFcF6b2sW1GhZOauzZTJ0GQmwvMKSCvhNoPOruNRFxDVT/B0xCm6RhE4m2h0oLkdeB/ncNXDHnFZD/3JuYsoVkSuCH6DBnGDbQ1nUu6pRhaOOb0r5y2r+WaKpcvY6y7xdjra4JvHPSokSgjRAIlbI6/bApxJz/F5eytzpILHm7qVz8CNaSo36hFHvlW2iT+jhsqCrlK27HUlLbFbTxTnULgEsURZGd6vw6AblYIiAR8BYBSTp5i1Q7n6eq6mmA6M1c/4m/utzMfacv4fA20ZI6sENkJb2RcxHxyY6nvuu/yOZfl/guWjz7wSFc+LDQ/nYMoev0zW355Gxw/dB80kWxTLqnET0f+/LjgMh66l9v7ZUt8FPLdKcCi5q01ioI9EuA64Z0LL2naWfDYCeBbtEVZ9UDLnoPrYJ9r3Og59kgUhLdh8hoyvkWji6xZzrJ0U4Q0EB8P3v2khALN6T4SC41Ea5aBebfwPxLbae7EMl+U+Ih6j7QjmzgfPW2PRT8612sFVUBPUdFr8cwtL9do2n0UDRR7h0BG9nOasWYc5SKn1ZS/vMKsMq/sYAejDQWEghEjzmFpLlu3epavaxOQ8zF96MfOMEDJirGLV9QteoVn8vp6oyKkjpRWuc8jEeWUbX52fofRQ39I/res9z9EN04TlcUxfWJbUicoHRCIiARCFcEJOkUridNkes0AAAgAElEQVTr6a1OVf8MvOT8q+OHKrh77CJKCwL/pPOWN8Zx1nWOJzAVxUZuSRIPV3wfN78/jvFXuqYI15Ra+WJOHicOOz0FV+D8+cn0OK3JD+Sint3xN/Dwr7CrbToK+Y6IXOkTAh1N72nOjRAT44Dq+CbY+a5P0Pm0KCoZht8EUV08Ly/bb89uqsrzybxc1AoIiO6CInMpfiDE9IKoFHt5XIszl/z0VS0H869g/hnM4t6pjbKfNL0h6mHQpDUIqPyH3yh6RwjfB4bY0cRG27KZoseOwDB0ACLDyZuhms0YDx+h8tc1kmjyBjA5p10jEApldZrEDOKveQYlpqG2qFpVQuWyJzAfCoxmd9wNX6CJSao/M9VipPzHP2CtEs9UQd/jHKJOFiW/LkOkXY5RFEU+YW3XV7t0XiLQ/hCQpFP7OzO/PFZV9b/AH5yNbF1+jHnn/YjFHFiB0zGzunH3gjNc/L130Hfk7vVPM+LRjWfTY4RrFlNpjpkvbsijqtjxIT8mWctlH6URGe8hq8ITin9aBoUhqBXi14nLxU0i0BH0nvR6mPtHVxh2fQB5DpHRoF4lfS+A7uJ1wMPbjdVo123KXSqzm4J6CC0wLrLQYntDp8H2zCXRaS6iE2gb1clrgfFmplblgC7Oe60nGwG1xikDqpUIKN04MNwNSrRLQKrJTNFbn1Lxi6hm929oOycQNWKwTQzcMHwgita1mUZj1m1E04GDlH2/hKqt2/1zQq6WCLQjBDyX1X1J5bL/tEoUkSefjRAMd+4iV7exOWcLVUsexVou1B38H/ohM4k6604XQzX7PqZ6t9B3Al3SUGLGPQniYYFjiA+4slOd//BLCxIBiYAPCEjSyQfQ2vMSVVUjgOXAROc4vp6/i3fuCqyItj5Ky9t5FxMZ43jT++m1A7x9s383uxqdhvmHZpCQLjTSHeP4TiNfzT2OudpBnvU/N5qpjzqeBDV6dmYr/F4I1AaWeGvP10qH8j2c9Z5OOQUmiOra2iGu8d8eBGN5cI84NsOe3eTaLcex54kdcPADqJHZhcE9iEasi5uR2H6QMAiie4Ah2X5WmgCTS8ZKKDsGZXn2r6ZqGPG7hjdmZftg1z9AEJGRyZAxExJH2Qkvb4boZGdeV0tAiQalgckyct1aAf2lEHlDAxLVUlxC/vNvYTzguxaZLrkzUaOGEj32ZCL79wKRkenFsFZVU7NrN6XfLMZ46JAXK+QUiUB4IdC2ZXVelNOt/DdYA0WKa4i/+VsUvYP0Vo0llP0wB9VU0VSnuqsVRfkgvE5eRiMRkAi0FwS8+0TTXqKRfnqFgKqqoh5AMD8ZzgtenrOaH97O9MqGt5Pu/uIMxszuVj/9xNEq7uj2tbfLG50X01nPs4dmYoh1LTM4sLySpfcXukjCnP1kEn2nuD6RbmBYkE5//gGKZaaT34fTng2Eo96TEBAXQuJ1o/QwbBSNG4M1NDD4Ckh1aZjp2MxcCVkL4PhK0aYuWE5Iu3UI2MilPg7NJVvmUhDK4kxVUFHoIJfqSCbxs7ohbpKm3g8RbmXPlUdg5zwQ14b7EALk6ee3kIAqANNKMK8Ay47AXGdKFBjuAp0TgVvra82+QxQ8/xaWkpZn8UZ0S7PrM40cgr63472yuQvYWlFBzZ59lHz5DabsnOamy99LBMIWgbYsq9MkdSf+6qdRohuS42pVMZVLnsCcJUjwwA3DGbcRefLFLgartv0b46GFNNGp7jFFUR4MnBfSkkRAIiARaBkCknRqGV5hM1tV1XGA6NNa/1jbVG3hgcnL2L/O6SbBz4jPvLYPf35TbOUYf05ZQHmB0U/L0H14Jx5Zfw4anetlvOmdUla/LDTC7cOQoLGV2UUnNVOekFsBQtfpROD1rfwOVhpoPQTE5TSxG1w1GBIayfqwWGD9OlizpvX88nWnP98KGqcS04Pfw+Elvlprel1CPxh6PegaIXmLt8HB98Ho+PsMjiMd0GookUue4Nfp7YRTpFuHteo82PEYmLy4JoSWVMZs6DQEtK6Zro2euJoPplX+EVCa9Fr9pgYtxyn/cTXF73yOarZ4fdHVEU3R40cS0bW+qWyz6y2lZVRv2kLpwu8wF4VZh81mo5cTJAKeEWirsrrIMRcRPWWOx8YY5uxNVC55DNWZdA/EAUZE0emmb1zK5qwVOZT9NNdWoh4z5mF0Kae67/QFcKnsVBeIA5A2JAISAV8RkKSTr8iFwTpVVa8B7AXgtaPgSCV/G7OIkuOByfiJS4rkjaMXoXUihr6et4MvHgyM1sSImenc/uXEBlUIvzxVzI7PHeVDvSZGMf3ZRkSMnQHIKoNHf4My/0mxMLhEOnYI4aD31KMnXHCB6zmufwbKA5wZIQiPk66GLsM9XzOmUjj4ERQFtoS3Q16grUkuiXK40tqyuLrMperSlsMuSM+p90GUW0dRYzHseBRqfNA5ie0L6TNaRkBZ82q74IkMKC/fg3SngOFeUNzIMouVE599R+lC0RS2maHRENm/J9FjRhA9ZjjaRG9LBlXMBYVUCaLpuyVYS33Avjnf5O8lAu0YgehTR5P0xxtdIrAGu1udRkfclU+g6zGsIXKqlZp171K99p2g6BTGzHgSXW/XrniV6x7FdOw3oob9CX2vme4+iTfdibJTXTu+yKXrEoEwQUCSTmFykL6Goaqq6GYnutrVjz2/FvDglGWYjYHRxHh0+RSGTE6tt39sbxn3DPrOV5cbrDv7jgFcOd+1ZbXVAt/dkc+RNQ7y7KyHOjPwfKcOXo15cLjUTjyVh0hb7oAhJQ35hEB71nuaMQP69HWEbSyFXx8OTLlRnVVBNA2+CrR6D/CqULAWDv0PzLI7c4uuP9EVLrZX65TFuZNLpblQ0/JSsUbjm/x/0MmlmhvM5bBjHgjxcH9HXH/oel4LCagsu/6T6SewNtLIKeI8MIi3R9csWWt5BQUvvkv1zn2Nei46zEUO7GMrm4seNwJtpzjvolTtRFPl6nWUfb8Ya7XMvPUOODmroyHQFmV12uRexP3+KZSo+AZwW8vzqVr8KOajW4NyFJr4rsRd85GL1puleBflK/+KvsfZslNdUFCXRiUCEoFAISBJp0Ah2U7tqKoqRJFErc2ZziEsemUfr/3Z/w48wuaM2wdx/fxR9eZVq8ofoj8LGKklDM95YwwTr+/tcgqmSpUFf8ijcJ+dPNLHarjswzRi01xvIFQLKO6Vd/tPwLzVUBUo4cd2eoFItx0ItEe9p5tuBoOTfk7uatjzSWBOVZAiQ6+DzoM92xPZK5kfQMmuwOwXrlbCiVzydEYTb4HOfVx/I8TChWi4EA8P9EgcaSeg4vqB4qr51+hW1joC6gewChJMD4bbIGJagyXGrKMUPPcm5vyGAviKXo9haH+7RtPooWii3LSrGnPAasWYc5Sq1esoXfoDmOX7TqAvC2kv/BBI+uMfiD7V8dlSRFiz7ksqlwanW51h/KVETb7OczndkQ32crrK4JW9xl72GtqUAU4HqVK+6k4URdNYp7rJiqK0Aw2A8Ls2ZUQSAYlAQwQk6SSvClRVFe3dhNKhy53Bq3PXsvS1/X4jlNwzhlczZ7vYee/WjSx/ObA3HPevnEL/Ca4ldBX5Fr64Po/y43a9jYxTDMx6Odmle7vFqFKZZyGuu9sNyt5ieGKNJJ78vgLCyECd3tOVgyGxKb2n9bBmddsGHh0NN/7B1Yftb0LBNv/9Sp8A/S50b8dca1e1i4Qf/gwsMkujHuxwJ5c8XVWnXA0ZI1x/o5phz3w4EYDrsLkrWXS/6zq9hQRUDigGUBp2Pa1cs5nC/36MWuMov9bERhM14iRbRlPUiMEokZ4y/ho6qlosmI7mUvHTSsp/XgHWwGQWNweJ/L1EIBwQaNWyOp2euMvneS6ns1qoWf9e0Mrp6s5Kl34yMRe/6HJ0ppyfqd79NrETX0Bx7RIrOnT8XlGUD8PhrGUMEgGJQHggIEmn8DhHv6NQVfVkYBVQX39mMVl5+Owf2PnLcb/tP7txOr1Oduh5HFpfxMNjlvpt19mAkA15au/5JPdx1d7I323kq7nHEZlPYky8K5Ghl7rOyV1TQ2xXLXE93Iin3UV24qnGe5HYgAYljYUmAu1B7+m002H0aAd+ouZ01f3+EUERMTDsDxDfUFDZtlHlUch8D8oPhua5tYZXglzqNBjiB0BMdzAkQ0Sc91k33voousU1KIs7CjUOLTtvTQVl3vCLwU17xNZWdP/LUBjYbk5e+V9PQPX3kNrajAVVpWTBEts/VBVNfCxRwwcRPXYEhuEDUbTNNKmoNa+azRgPHKTs+yVUbfVSU8qr4OQkiUDHQcBeVvd3tPFOJW6qSunrf8KSfyigQOjSBxJ75RMoovOm27CW5VG5+FEsucH/W4677n9o4hwyFVjNlK/6K9Gj/oYmxq10GR5VFOWhgAIhjUkEJAISAT8RkKSTnwCG03JVVUUP1k9xygM6kVdtExYvzPbQyroFwV/20DB+96BDdFEQWnMixVaBHYZYHfMPzyQ60fVpc9aqar6/Mx9x360zKFz6fhoJbgTTir8VMeovnYjp6nYDsa0AnloLJvkkOrCnFQbWkgxw+SB7t7vGXk2LiuDbb6A4eGn3HpG85hpIcBJuLt4DW171HfSe06DXuR5LCxA1qrnLIHsh4sNwhxiaSLveUkcnlzwd9uDpMGCq229UyHwTjoumqW08Oo+BjBkQ3dPz9ezkntBUKnzlA0xZR4kaNZTosScT2b+Xi65KU9FYq6ox7j9A6aKl1Oza08aBy+0lAu0fgdYqq4uadC2GCZd5/Fs3Za6katk/UAOpfdfI0egHTydq6j0uvzUe/ApNbA90ya56poDsVNf+L3EZgUQgLBGQpFNYHqvvQamq+k/gLmcLmRuLuP+MpRirfM/26T0ykWfWT3dx7KWLVrLhywCIyLqFm9I3lid2TEend2oTD+xcUM7PT9pv/FOH6bnwtVQUpynmKpXPzjrGrC9TiE51I5625MPT6yTx5PulFd4rhd7TtUNggFt3rrqoVXHDfQAWL249vZZbb3P9sLx/AWT/0vJzMCTC8Jsh2ukpq7OViiOQ+S6Ir+E4WotcEl3hROZSXZc48bXkKJjbWYlir/Fw8iUNr4Ssj+HotyF2hWggbQp0uwh0bt3phNy+2ULV+m1EZKQS0b2r175bKyqp3rGT0q+/s5XQySERkAgEBoGokSfT5da5LsasFcWUvHBlYDYQVnQG4q56El3GoIY2LSaqV71KzZbPA9uQownv42/+DkXvaIKjmsox528kIv0M91WyU13grgJpSSIgEQgwApJ0CjCg7d2cqqqChlkInOccy8/vH+TFa3/zK7xX9s8ipbfjg/3O5Xn8c1pwnnoPmpTC3csno2hcL/FVz51g60f2rkzj/tyJkde4diA5uqqan+4o4qLFaRg6u5JWrDsGz20Ai71MTw6JgAsC4lIb2xWuPgm6RHkGx2KB9a2g9zRoEJx9jqsPa56AqvyWHVrv6dBjqudsEKsJsr+B3KVBaQ3dMkcDMFuSS/6DmD4cTr3GOVnWbvPoQsj6n//2A21BFwcD/gzxJ/lt2VJaRvWmLZQu/A5zUStnNfrtvTQgEQh9BFqjrE7X7SRiL5+Hom/4Hm4tPUbl4kewHNvZamAZJtxE5OirXPazVh5DE53m7sNRYIyiKIF/kttq0cqNJAISgXBGQJJO4Xy6PsamqqpI1xAdL/o7m3jzjg18+5Lv5QE3PDea828bWG+ypsLMzXHiaVFwxsTrejPnzTEuxoWkyOJ7Cjj4UxVavcLFb6eS1C/CZc7yuQXkbzJywaI0DIluxNOaXHhhoySegnNk4WG1Tu9pVl/QN6L1Ul0Ny5fBgQPBifmii6FbN4ftynxY+4T3e8V0tWc3RXbyvKZ0H2S+D9V53tsMlZlaA8QPDH5ZXLhkLnl7bsn9YfzNDUtR8lfAgddaLSvAW3eJ7gED/wKRrs0nvF6vqliKT1C9bQcnFizEWlrq9VI5USIgEWg5Ah7L6tZ/ReUSP8rGndyIOmsOhrEXey6nO/AzVcv/idqamnk6PZ1u+g60rp9RPSBXDchOdS2/pOQKiYBEoBURkKRTK4LdnrZSVVXkFYv2W/V3nRazyqPn/MD2n3y70Rw6OZVHlk9xgeHR8cvIXFMYNGiueHYE5/zFQXSJjcw1Kl//8Th5240k9Y/gkrdT0UQ4/hREN7s3ex0hoV8Es79JRR/vRjz9dhRe3ARWmfEUtIMLB8Ntqff0xz9BhNMH1eyfYf+XXqCqgYGXQNdxDbNVxGpLFRz+wt6djhC//iW55MV5B2hKQjc44/aGGXFFG2DfS9g0v0JpdDkN+swBTbM3c65eqyrmgkIqV6+j7PvFCL0nOSQCEoHgIxDMsjrFEEvcVU+hTXVp4GwPymKketV/qNnyWfCDdNsh+tyHieh/ZnP7ijfiqxRF+ai5ifL3EgGJgESgLRGQpFNboh/ie6uqOrtWlLCedSkvMvK3sYvIy2x5hySNVuGNoxcR38XRan7tp0f492W/BhWJOxdNYujZrqnIVcVWvpiTR2m2mdE3xDNmrmtGR/5mIx+PP0rXcZHMXphKRKwb8fTTEXh1q62TkRwSgSYR8EbvKSsLvv8OjI5W7D6jmpgIV4sSJ6ex5RUo3tu0yU59YegNENGwS49tYfE2OPghGEOsdEifYM9aiu8P0d3smSu66JZ3KGsOcE+ZSydybDclHXrEJsOZd4LGrfNn6U7Y/XRoCcvrO8PwJ+3Xh5dDtVgwHcmm4pdVlP+yCqyyoYSX0MlpEoGAIGAvq3sQbXycw16AutVF9D2FmIv/jqJzbT4jNrIWZ1G56GEsBUHKSG4CHU1MEnHXf9ZsowPgEUVRHg4I0NKIREAiIBEIIgKSdAoiuOFgWlVV8Wbm0nr10JZi7pu4FFEe19Jx69vjmXx17/plFUVGbumyoKVmWjz/8W3nkjHElVgqPmRiwZzjmCqtXPBaKqlDXT90rLiriM3/KiV9goFZX6cSEeP25/JDFvxXEE8tdkcu6GgIeKv3tGE9rBYJhn6MKVNgyFCHAUsNrHqgiZt/DQy+AlJP8bypqRSyvoB8P/3yIyTbUn2inViS5JK/SAZuvRC3nXY/6BwPEmzGyw/Arn+ARVR9hMCITIL0mZAyuUVkpDnvOJUbt2Dcs5ea3XuxBoIUDgE4pAsSgfaEQNLcOUSPcX1/qln/NZVLXvErjOjptxE50rXBTZ1B0+4lVP30LKqpbV7DYi95GW1Xp/dxz5EKfYpLFUWRn0L9uhLkYomARKA1EJCkU2ug3I73UFVVXCOfiDc25zBWLzjCM5euaHGiz7gLu3PXZxNdELmr7zfkH6wIKkr6aB3zD88gNsn15ujoxhoW3ppPfLqWS99PQxfp+JOwmlXeGZhD+VEz3adEMfOzFLQGtz+Z7w/C2zuC6rs0HkYItIbe0w1zINapE1f+VtjxlmcQuwyDwVeB1o00qJtduAEOfgTmlmc2+nxqrUEuCXG3ymLXTnG2znHHZeaStwcnMgOmPQBOXZVsS6tyYMe81r1mGvNZZL1lzILkiaC4ZWJ5G6fTPNHNzlpRjqWw2NaVrmb/AWp27cacH7wScR/clEskAmGDQNTokXS55SaXeKzlRZS86Cqu3ZKANYZYYhspp1PNNVT/8iLGHd+0xGRA52pTBhB7mdDBa3JsBM5QFCW4H56b80L+XiIgEZAIeImAJJ28BKojT1NVVdzBitZ1Lo9d3r9vMwuealkXj8hoHW/lXYT4Wjd+eGU/796yIegQJ3Q18PT+GUREuYo7715YwY+PFTH8ijhO+0uCix/Fe0y8P8LeDKTHtChmfJqC1omYsv3i20x4t2U4BD1YuUFoIxAsvSedDv50i2vsez6GXNEXwGlo9DD0Oug82DNONYVw8AM4EcTrWmSfxPUNbuaSJJeC83cgSumm3gtRrq+XGAthx2Mgrp+2HIJs6jodUs5qWPYXDL9UFbWmBktJKaZjeZiyc6jZvY/q3XtAdKyUQyIgEWgxAo2X1d2CJf9gi+2JBRH9xhBz0f2ey+mKDtnL6Qp9s+2TQx4WxV3zEZpO6U2Zy63tVJcdqD2lHYmAREAiEGwEJOkUbITDxL6qqqImbh2QVBeSalV5cvbPbPhOdGr1ftzz5RmcOtPRWasou5L/67HQewN+zOw1OpEHV09D6Es5j7WvlLDxnVJmvpxCxmjXrI+1j59gzbwTtul9ZkYz/YNkF+Fx2y8+2wufNqOZ44ffcmmYItCc3pMI+/Bh7/WeRo6EiWc4gaXCb49ATYnjZykjYdAVjYgoq3aR8MOfB640qk3JpTywmML04mmrsDQw5S6ITXF1wFQGOx+DKnE/1EYjMhkyZkLyGV6X0ZmKyzAVlWDISEFjaKjr4m8kqtGEtbzMlg1lys6mZn8m1Tt2Yy1vxexBf4OQ6yUCbYCAx7K6DQupXPxvn7xptpzux2dRzW1TTlcXUES/M4me3qREU1Vtp7q1PoEgF0kEJAISgTZCQJJObQR8e9xWVdVpwPdAfapQZamJe09bQvZOp5vaZoI76/q+3PL6WMcsFf6UtIDKE60jyDvuyp7MfW8cOF/9Kix/pIjcTTX87sNU9DEO4XCRLPH+sGxOZNo1rPpdGMM573ZBo3P78/lkD3yxrz0erfS5LREIpN7TZZdDaqojmrIjsGG+/f9CPHn4TRDf03O01fmQ+R6U+kietga5ZLVA1QkPZXGSXGq1S1h0qUvs4bqd6Gq48wmoONRqbrhsFJVuL6NLGt+o8K6lxsyhT7cQ0zORtImOLlU1uQVsv/lxmzltbDRRPdIwdE8lMi2p9vs0IlM7e2yj7lewqoq1shJLaRnm3GMYDxykJvMgNfsOSLFyv4CVi8MBgUB2q9PEdibu2vloOjm9N9aCpBorqPrxWUx7l4cEbPF/WIhiiG/MF9mpLiROSTohEZAI+IKAJJ18Qa0Dr1FV9W7gH84QHN1Tyt3jF1NZ4l1GgeheJ7rYOWcbffnIdr58pPW0kWY/OIQLH3YVabSaVL65vYD4DC2T7+/scsplWWbeHujIZB50VSxT/9sFxa2pHR/ugq9av9NJB74kwyf0QOg93fJn0DqVjx5aDIcWQcbp0O8Cz9kfglXNXQrZC73rNCbIpYShENcHojPsAt9ag9eZJV4dWGPkUukx73z0ahM5qcUIjP8DpAxyXWY12rvUle5usTm/F0Rl2DObmiKbqkwcWrCNfW+uoTq/nD5XjGL4PVPqt1ZNZjZefFeTrmijDUSmJxOZWktE9Ui1fW/okYZGH+F3GC4GRKmeSWRHVWDOL8B4OAvT4Syqtmy3kVRySATCHQF7Wd3f0cY7kS+2bnUtL6vTDzmTmBn/B9qGmm6W/L1Ufv8w1hK7hEJbj8hTr8Uw7oam3HhIUZRH29pPub9EQCIgEfAFAUk6+YJaB15TKyz+AXCFMwzrFmbz1EUrECV33ox5P01l8ERHeUbu7lLuPUkkUbXeuOm9cUy4yjXro6bUyhdz8phwRwI9T4tycWbzS6Ws+FtR/c8GXxPLlFc8EE/v74KFknhqvZMMs5181XtKz4BLLnEFY/ub0Od8iG74hNc2sTIbDrwLFVkNQfRELtlazQfwbUOSS+3n4h3xO+jplKEqPFctsOd5OLG5deNoCdn0xmqqCxxau4nDujLp/d+7+Lvt+ocxFnqfrVu3WNFq0Ccn1hNQIktKb8uQ6kpEolN79wCho1osqNXVmIuKMWfnYMo+StXW7ZhyWlbiHiB3pBmJQFAQCFRZXVPldMbtC6n65YXQKb/W6Iif+z2KttES38+A38lOdUG55KRRiYBEoBUQCODdQyt4K7cICQRUVRVszC+ASw/bTx/bzscPb/XKx1n/N5hrnx5ZP1eQVXMMn2E1W71aH6hJj248mx4jEl3MlR41s+iuAmb9OwVDJ6cyOxU+GnOUwu2OMsAh18dx1stJDUr1eHMbLDkcKDelnY6IQEv1nqafB/37OyGlguCAFQ8v81YTHF0MOd+DPqFh5lIwyKWKArB1iMsDkbFUWWj/arWXrcoRwgicJK4tR3aQ3VMVDrwO+eKtoJVGdDdIn9FkZpO50sjhL7ezz41sqvNQo9cyY9XtiK91I/uNL8n76ueABiFK9Rwleo5yvciMFBSNe4qsn1vXZkcJIXPzsTyMh7Ko3rlLlur5Catc3voIBKKsThOXRNy1z6GJT24QgK2cbvk/Me3/qfWDa2LH6Gn3ETHonMZmiE51ExVFkamOIXVq0hmJgESgJQhI0qklaMm59QioqipEPYSweH26kqrC/CtW8uunHrIm3LBL6xvLy3tnufz07T+u56f/tG6GkEanYf6hGSSku2Y1Hd9pZMcX5Zz5gGuZXeVxC2/0POLi98l/jueMp13n2W72X9sKy5vHQl5WEoFGEfBG70lkC61fD8OGQ5TrddyoXWOxvSRO/At05pI7uSRIpvLjIMr45Gh/CPSdBENdX6ttQRz+AHIXtU480d0h4wJIOrXR69VcYeTgJ5vY9/ZajCVNiwFP+vBqEoek1fteumEX+x75b6vEoui06Lsk2Erzorqn2Ygp8X1073Q0BtcmFoFwSDWbsQrdqOITtuyomr37qNqxy/YzOSQCoYSAJjaGtHkP+lVWpx82hZjz/wIa1y7FIk5L3m5bdzpraRs2O/AAuNBwir/xq8b06GSnulC6SKUvEgGJgM8ISNLJZ+jkQlVVTweE+mJ9PnB1udkmLJ613d7trakxf/N59BzmaLmduaaQR8cva25ZwH8f01nPs4dmYoh1rfk/sNz+UKnvFFFS5Bg73yln+dwCl5+NvC2e059yI55EqeHLm2FlaOgFBBw4abD1EBB6T+f2gov6g6GhNkXrOVK7kyC6JLnU6rC3+oY9xsDIyxpum/0FZC8IvjvRPSBjtldk09631mIq9a7z1PB7p9LnckemrWHLGsUAACAASURBVCitEyV2bT0iOnciqntqbYlemo2MEtpRrSpkvkc2w2jr66Cj7u+5rO4bKhe/7AUkGmIuvh/9wAke5qoYt3xB1apXQqeczsnLmAufR9fN8Xrk9CvZqc6Lk5dTJAISgfaBgCSd2sc5hayXqqreCrzo7ODxQxXcPXYRpQU1Tfp9xaPDueR+h5i3xWRlTuSnbRJr9+GdeGT9OQ060olsp56nRxGb4vTUTIXPzsold7VrfGMfSGDM/Q4SzRaIIJ5e2gS/Ss2NNjnYcNs0OQquHAzj0wOaoNQoTBZjbae4PKevojSuCERqoxzhi0DaUBh7XcPMorxlcPCd4MYd28/ejS5xRLOZTXvfXIOprOn3Gndne8wayqjHptf/WLVa2XjBX4Mbkx/WGxcy74pGH2ASWgqZ+3FScqmvCESNGE6X2/7ostxaUUzJC1c2a1KTlEH8759BiXH7/CWKgKtKqFz2BOZDq5u10xYTNJ17EXfV255e58Qb7JWKonzcFn7JPSUCEgGJQKARkKRToBHtgPZUVX0NuNE59K3LjzHvvB+xmBu/Me17Smf+ueZcF8Sen7mCzd+2DUEzYmY6t385sYEEzsGfq+h9RpTLTX5NsZX/dssCt4qh8Y8kcsrfOrleBRZRd7ge1ud1wKtDhhwQBLQKZMRBn07QuxOM6woJASzFMdfYS+CExlJ5reaSKIurLLZr98jRsRDo3AtOv6VhuUfBr7D/1eBdE3H9IX0mJHp86m87A+OJKjI/3sSB99e3mGyqO8S4PklMWeDaJWrXHc9SmenoUNoeDrxRIfOeXYlICL6Qec3+g1Rt3oKluPnM5vaAp/SxbRDwp6wu8uSzEYLhnsrpzDmbqVryGNZy18z0tonS865xV72LprNrQ5vamQ8qivJYKPkqfZEISAQkAv4gIEknf9CTa20IqKoqekaLMruJzpB89ewu3v3bpkZREvrGrx68gC7dHeVr25cc45lzAyvo2pJjOvuOAVw53/WGR0jRVJ+wENXZVSNg/4JKvr/yeAPzE+YlMvqvbsSTEEh/dj1sbDi/Jf7JuR0AAUEwdY+vJZjE1wToEQdOwsc+oyDIJUEm2QS9j0NZrv2rJJd8hjTsFsalweT/a3gTV7Iddj8LahCE3+MG2AXCvSGb3luPqbxlmU0NzkiB81fcRkScg7g99ukyct77NmyO013IXHTWMwgNqdTOnpsL+BO5qmKtrsFy4gSWgkIpZO4Plh1wbdLNc4ge69KXhpoNzZXVeVFOt/LfId2oQtdzHDGznvJ04rJTXQf8O5AhSwTCHQFJOoX7CbdSfKqqClXW9UCG85b/umE1P76T2agXN754CtNvGVD/e6EJNTf+81by2vM2c94Yw8Tre7v+0tYFrOH8r2flcXipKLt3GgpMmp/E8LluT5qNFnhqHWwP3adubQp8R9xcp7ETSnUZTOKrIJwiAtzdSmBrMYHo2LN7iaj77Ihoy5ibQyAqAabcA1rxHMFplO2FXU+B1dG5szlTXv3eC7KppriSg59sZv+76xBi4YEap712GcljRD8M+yjfdZA9d7tUigdqq5CyI4TMDenJdgKqVsRc6EgZuqWiMTTart3nGDwKmW/bibW83GebcmH4IOBLWZ2mSw/ir34aJSq+ARBqRSGVS+ZhzhYN30Jw6KOJPOk8IvpOQtt1qCfx8M3ABEVR3D5YhmAs0iWJgERAItACBCTp1AKw5NSmEVBVdRwg+tDWPz42VVt4YPIy9q8r9Lh4+JQ0HlpylsvvHh27lMx1RW0K9/0rptD/tC7N+mCqUHmtWxaWarcSJAXOfCGJoX9wI55qLPCPtbDTMx7NbigntF8EBJHUsy6DqbZMrkc8iMymQA6jCfRupIGzfasZDq+F7V+F9FPgQEIibXmBgD4apt4PEaKjodOoOAy7ngBzALt1C7Kp+8UQf1KjjtUUVbL/vfVkfrgRS7XJiwBaNuWk289gwA1j6xeZyyrYctUDLTMSZrMbFTJPSwp8pCI7qrISi+isl3sM44GD1GQepEYKmQce6xC12FhZXdnbt2HO3e/R68ixFxN91g0eO72Zj6y3EU6qLXM3RIZGh37gNCL6n4U2dRCiU10ToxQYpChKaLXXCxEopRsSAYlA+0YgwHc77RsM6b3/CKiqeg3gojJbkFXB38YupuR4w85C2ggNb+ZeRGyi4wnrmo+zeOXK3/x3xg8LGg08tfd8kvvENmsla1kVX830oNekwFkvJzHkeg/E0xNrYHfbEmvNBiYn+I6AIJK6xtozmOr/JfifwSSE6U8YobAa+sU3LJNZsx2++QVOHQKTT4H4mMZjEHWjx3bA5k/BWOF7rHJl+0dAp7cTTpFur3fVebDjMTCVBCZGb8imwgr2v7+BzA82YKkJQilfbSTpUwYwZv5sR1yqyoYL7wSrzAJ0P2xtTBSRXbvYOunZyvR6pNq+N/QInpC5paQU87E8TLnHqNmzl6ptO8EcvOshMBe4tNISBDyW1W38hspFHrrVaXTEXfkEuh7DGm5htVCz/j2q174D4n2tjYeu5xj0g6ejTR+OJjqpJeWsExVFWdnG7svtJQISAYlAUBCQpFNQYO3YRlVV/RdwizMKu1fl89DU5ZiNDT8Q3P7eBM64slf99LKCGm5N+bLNQTTE6ph/eCbRToRYY04tuSGfPR81vHFXtHD2G8kMuMzt5r/SDPNWwwEpwNrmB+2vAwYd9IqHbrHQrbZUrm8CiNI5f4YgmEqNkF0BO4rg5xw4Ug56DTw5Hga4deo5kgcvfuTYUaeFkwfA1LHQpWFXn/qJogtdUSZs+gQqZAaeP0fWPtdqYOrdEOOW2WksthNONfn+h9VpCHS/FGL7Nmqr6liZrYTu0Gdbgko21TkQlRrHOUvmuviz76FXKd20x/94O4gFRatFn5xQS0Cl1RJSaUT17IrouBfooVosWCsqMecXYDl+HCFkXrlpM9YTASJFA+2wtNcoAi0pq9Ol9iX2qn+gGBo+BLSWH6dq8aOYj25rM7R16cOIOOl8dN1GoolN8ZiF5YVzXymKcoEX8+QUiYBEQCLQLhGQpFO7PLbQdrpWWFwIx0x29vT7f+/l9VuF7JPrmHBJD/76yekuP/xr74UUHg5gOYePkKX0jeWJHdPRiRv9JoalRuX1nkcwljQk1QTxdM7byfS/xI14qjDZiadM+YHZx+Np/WVROtcSOZHFlB4LGj9fSt0Jph+zIaeR7KM7R8KkdNfYK6vgsddACNa7D6HYP6wfnD0OUpspkyk5Clv+B8VHWh9buWPbICBEwzu5SPGBuRx2zIOqHP98spFNv4PYPo3aqcwt5cB761uNbHJ25Nxlf8SQ7LiRzf/+V7Je+dS/mOVqGwJCyNwuXp5q046SQubywqhDwFZW99iDaDs5lZqpKp7K6gzjLyVq8nUhVU4nus3ph8wiouepaMRrp0bnz+GKlplXyAwnfyCUayUCEoH2gICfd0rtIUTpY1sgoKqquLtdB7gocr9681qWvu5aqy8yit7Ou5gIg6M73NKX9vHB7aEhBDloUgp3L5+M0gyxkLu6hs/O9FyKr4lQOO/DZHrPcHTqs52LyGR59Dc4UtYWxyT3bAoBTwRTRmxLUuU9W3cnmJYfgVwvCdZL+sK1g1ztWoRA/TtQLOQgmhji1X5wHzjzVOjVtem5IuNp6xdwfLe8RsIZgdP/BElu2UdCLFyIhgvxcJ+GAokjoNuFEOPWkMHJXuXREg68v4GDn27GKpostMEY+9wFdD2rf/3OVQdz2Hn7M23gScfZUonQYejaRQqZd5wjbxBp0s03ED32VJef17iX1en0xF0+LyTK6TRRCUQMnk5E3zPQdOmDogtYFt97wB8VRZH17R3470GGLhHoKAhI0qmjnHQbxKmq6ghgFVDPtFhMVh6a9gO7Vhx38ei+hZMZfZ4je6Mwq5K/9lrYBl573nLidb2Z8+aYZv35+fYitv7X882/Vq9w3scp9Joe5WqnpAYeXQ3ZknhqFuBgTYjWgRD1du4iFwiCyWS16y8dLIXNBbAqF0p87MA1KhkeOrVhVtXbC2HHgZYh0zvdTj4N6u2xK2O9sZoy2PkdZK1tmX05O/QROOVqyBAv0U5DNcOe5+DEVh/8ryObLoIYR7m0u6HKnBL2vrmGwwu2oVraVn9lwI3jOOnWifUuWqtq2HTZPT7ELpcEAoG2EDI3FxVjzs7BlH2U6u07MR4RiSdyBAsBT2V1asUJTrxwRf2WuvSBxF75BIpobuA2rGV5VC5+FEvu9mC5CBFR6AedTUS/M9GmDEDRN6GN2IgX1opiNDGJjfkoSKZbFEVx0T8NXkDSskRAIiARaHsEJOnU9mcQ1h6oqnoxIOoV6q+1E8eq+dvYRRRmO7I7pt3Yj7n/cSJ1VJib+DnVpaEjHHrFsyM45y8Dmzwvq0nlrf7ZVOZ5fnKvi1KY+UUq3Sa7PSkrqoaHf4U8LzNewvqqCXJwMRHQvVZ7qXet0HdGXNPkizcuuRNMK3PtmWyBGBkx8OxpIHx3HkvXwBI/RPe7doFJo2HkQBDq+Y0NczVkroRd3wciGmmjrREYfhH0Ps3NCxX2vQyFa1roXR3ZdDHE9Gx0bUX2Cfa9tTYkyKY6J5PH9eS0//zOxedNl9+LtbJh04sWgiKnBxABUarnKNFzlOtFZqSgNPW65YsPqopqMiGFzH0Br+k13pTVRU26FsOEyzxmFJsyV1C17ClU8TAkkEOjs3WX0w+cijZ1cHMd5jzubK0swZy1GdPhjYjvo067Gl2KRw07kT78O0VR2k6EKpDYSVsSAYmARMBLBCTp5CVQcprvCKiq+jRwp7OFzI1F3H/GUoxVdnKmU4qBN3IudClh+/zv21n4+A7fNw7CyjsXTWLo2WlNWi7YauSjsUcbnaOLVpj1ZSoZE92Ip8IqePg3OC6Jp4AdXWsRTL/kQnmACCb34EUW1jOnQXc3EdVdB+HNrwIDVed4mDgKxg6FiCb0KSwmOLIBti0Aa+gQwoEBoYNYGXQuDJzmFqwKmW/B8R9bAIICSadCt4shyk1jzMlKWWahLbMp+7tdbZ7Z5B5cRGwk56241eV95+BzH1D0Y0PtwRYAI6e2EgJ1QuaGHmlEdU+zEVO273ulo42KDLgXUsjcP0g9l9V9S+Wif4HOQNxVT6LLcCsfF1taTFSvepWaLZ8Dqn9O1K7WdRuB/qTz0WYI8W/RRKFlt0OqqRpzzk4byWQ6tBFz3j5QVfQDJxI7/U6USI/ZUbKcLiCnJ41IBCQC7RGBlr3KtscIpc9tjoCqqiKFQtTKnefszM/vH+TFax1ZGk+sOJuBExwdlHJ2lnL/0NDLrHh827lkDOnUJK6/PVzM+qcaFwiPiFGY9VUq6ae5EU/5VfDIryC+ytEyBBIN9vI45y5yopucv8M9g0l0katoJcJFiID//RQ4NcU1iqJSePJNfyNruD42GiYMh9NHQlM3bVYL5O2EjR+DyIKSo30g0GscnHxpQ1+zPoGj33gZQx3ZdAlENa4NVnaggL1vrSX7252oQscsRMfUr+YQ26tzvXdFKzZx8Ol3Q9Rb6Za3CEghc2+Rap15TZXV6bqdROzl81D0btIDgLX0GJWLH8FybKdfjmqTBxAxcBoRPceiSeze8g5zVgvm4wdsBJONaDqyFSyOzwGKTk/05D9gGH2hJz/FB7rbFEV53a8g5GKJgERAItCOEZCkUzs+vPbkuqqqorhdCMP0c/b7jdvX892/7IK1F9x1Elf/w6ExYrWo3Bj5P6xtK/vRAOYIg4bnjswiNqnxJ6mqBd4dkk3p4cbJCX0nDRd8m0rqaDc7uRXwyG9QLG/mG73G6wgmQTLZdJgSIDEAT7bdCaafcqCylQgmT8HeMBgudOv8ZTLDvNchmCVAkXoYMwQmnwLxTehZqFY4tgM2fwbG8vb0ktTxfO06DMZc2/CJ/rElcEg8gG9miDacXcZDxmwwNJ7tWbq/gH1vhz7ZVBft6MfPo/uMIfXB1+QWsP3mx5tDQ/6+nSLQqJB591Q04nUvkKO2VM9aXoE5vwDj4SxMh7Oo2roda0XHyWhuqqwuYvAkDGMv9lxOd+Bnqpb/E7Wm5e8tms69bJlMNpIpoRtoHI1qvDpi1Yo5b389yWTO3oFqrvG4VNu5O3EX/B1tsscunYItu0xRlCCKUHkVkZwkEZAISATaFAFJOrUp/B1rc1VVRd60EAyp75NrMas8es4PbP8pj7R+cby8Z6YLKG/euI5f3swMOaASuhp4ev8MIqIa/yBzYp+J94Y33XI8spOGCxelkTzC7cPu0XI78XTC84eckAMkmA65E0x9E6BTAAgmoxWElladyPcPOVDdhgSTO4ZnZsD/uQs9q/DSx3AkL5iIO2zrtHDyAJgyBpIbFUW1lzwUZsKmT0B0vpMjtBDo0g8mzG14Y5e/Eg78t+mSFW/Jpr357HntN3KW7glUBUyrYNjnilEMv2dK/V5Wk5lNF9/VKnvLTUILgTohc1uJXo809GlJtq8RifUfWQLmsCjVU6urcRYyr9q2A1N2058ZAuZAKxpKuukGose5dqszbl2KNrUv2lQPRI3FSPWq/1Cz5TOvvdREdyZi0Dl+dZiznMh1ZDId2oha3bx2VOSQacScfZvHLC1AsPlzFUXpOAyj1ycmJ0oEJAIdDQFJOnW0E2/jeFVVnQ18AdSrFpcV1nD3uMXkZZbzwrbz6XaSo3Rt/2+FzDttWRt77Xn7XqMTeXD1NDTaxv+MNs4vYdX9xU36H9VFy0WL0+h8kptIdFapvatdWZC0gkIR1WARTFVmOFYJe0/AuuOwIR/MIZZC53wefTvBU+Mh0o3UXPAj/Lql9U9OlPkN7g3TxkK31Kb3LzkKWz6F4qzW91Pu2BCBThkw6Y6G5STFG2DvSyDSMj0NRQddxkHGhWBwK+90ml+y5zh7X1/d7simuhASh3Vl0vu/d0Fg2/UPYyxsvDxaXmYdCwEpZO77eXssq7NlDCmIkjT3YS3OonLRw1gKmu7Iqhji0Q84C12vCb6Lf5cXYc7eZiuXMx5Yi7Us3+tAmymnE2yVIJs+9NqgnCgRkAhIBMIcAUk6hfkBh2J4qqo+Ajzo7NuhLcXcN3EpF987xPavbphrrNwYJZrfheYYd2VP5r43rlENSlF99OHoHIp2m5oMICpZy0VL0ug8yI14OlQKj/0G5U2vD010mvHKnWDqlwjxAShvcCeY1uUTcjWaTUEjygTnnw5d3PS+NuyCjxe3/VH3Todp46B/j6Z9ERlP278EP7U42j7gduxBdCKcdTdo3V5XSnfC7mfA6uF1RZBNyROh22zQJzUafHsnm+oC0+i1zFh1O+Jr3ch+40vyvvq5HR+8dL01EAgJIfMNm7CWlrZGuC3ew2NZXRNWTLuXUPXTswiR7gYjIB3mTmDO2lIv/i0ym3wZ2qTuxM1+EG1yb0/LRfcbUU4XWl1wfAlUrpEISAQkAgFEQJJOAQRTmvIOAVVVxXX3P+AS5xWrFxzhy6d38o9fz3Ex9Ox5P7Nt0THvjLfBrNkPDuHCh4c2unPFMQtv9j7SrGexGTob8dSpj1v3sH3F8PgaEGRKex3uBFP/RIjzk2AS2sSiHM45g6m9EUzu56nXwBPjYWCC629yjsPzIfbQVJBPZ54Kg3o33fhHtLfe+R1kCUk3OVoNAX0MTLvP1hXKZZRnwq4nweJ2Y1dPNl0I+sZLKYs259i60R37uelMhFaLMwAbTfrwahKHOHSqSjfsYt8jouxQDomAbwi0upB5ZSWW0jLMuccwHjhITeZBavYdaNMHLp7K6jyhqZqqqPpxPqY9S1x+7XeHOWMV5qO7HB3mju3zu/td5FBRTnc7SoTb66rdc1lO59ufi1wlEZAIdAAEJOnUAQ45FENUVVW0FROt6xxpTcD7925m+i0DSOoWXe/21u9zmX/+L6EYRr1PN703jglX9WzUxy3/LuWXvxY1G0NsNx0XL00jvpcb8bS3lngKJc0hT9FoFEiPre0iFwfdY2FAZ4h1y7RoFgm3CR4JpjwI4Qq5loZom3/bcJjW3XWpEAx/7HUwhyjp2LULTBoNIweCpr5qtmH4ostd5krYFXodKX06q1BeJMpWpj0AgnhyHtXHYMdjYHLKjNCIMjqR2dQ02VS4OYd9YUY21UEz/N6p9Ll8ZD1SorROlNjJIREINALaaAOR6clEptr1ogw9Um3fCx0pjd7P90l3ZxsTMt+yHWtlcGWGPJXVecLSWnTIXk5XeBBBMkX0n4oufbhPHeaE0Lfl2D5M2dvtRFPWVrAG5n1T0UUSPfUWDCe7NGGuC0mU092sKMpHgb5epD2JgERAIhAuCEjSKVxOsh3GoarqgFph8fq0DtGx7vjBcpuoeN2oLjMzt9PnIR/hoxvPpseIRjIEVPjfxFzyNjQvDB7Xw048ia8uY3cRPLEGahrRYGlthISWVddagqmui1yvTg11iFrqV0chmNxxuaAPzBns+lPRuvGZ9yC/aV2wlkIclPlCbPeMUTB2KES4XbvOG1pMcGQDbFsQsBuCoMTTXo0KEmnqvRDlli1nLLITTjUF9sg0kZAyGTJmQITbXKfYw5lsqguzx6yhjHpsen3UqtXKxgv+2l6vAOl3O0RA0WrQJyfWE1AOIfOuRCQ6Pg8FKjRPQuaVW7ZhPupbyZmzX5roKNIeexBtYuOvK2K+OWcTgnTSZYwKUIe57ajmwGtgapN61JbT9fIE/8bacrr9gTobaUciIBGQCIQjApJ0CsdTbUcxqao6DRCpD032s31w5BKytoT2jbdGp2H+oRkkpEd5PIHqIiuvdc/yKjsnoV8EFy1NIybNDZat+fDPdWBq5RSfYBFMVhUqzFBQ5RD5XtNKndlC6e9kRBd4eAy4i9K/sxC2t7MyppgoOO1kOH0kRDXRZdBqgbydsPFjEFlQcgQAAQ1MuQti3YS/TaLEcR5UHQWtAZInQcZMiHA0bXDfXJBNu19eSf7a8BeEj+uTxJQFN7hAsOuOZ6nMzA7AmUgTEgH/EGhLIXPjoSyqd+5qUale0k3XEz1ujH9BN7LapcPcwQ2oNeVB2afOqBfldCLDqSqoTkjjEgGJgEQgDBCQpFMYHGJ7D0FV1XuAJ5uK49cPDvPfq1eHfKgxnfU8e2gmhljPmR67Pyhn6Y21mQbNRJM4wE48Rae4EU+b8+GZIBJPngim3p3ASWjXp4MQBFOpEbIrYEcR/JoLmaEpgOpTfL4uSo2G+ac1FFFfvhYW/eqr1bZfF6mHMUPspXedYhv3R1WhKBM2fAhVJ9re7/bswRm3Q6KbwLulCnY+CdW5XpNNu/61koJ14U821R+1AuevuI2IOAdJeuzTZeS89217vhqk72GOgKLTou+SYCvNi+qeRmSavUwvunc6GkMThL+PuKhmM1ahG1V8AnN2DjV791G1Y5ftZ3XD27I6b10QJJM5Zzvm7O0YD6zBWubd5ydv7Tc2T9FHEXPOHUSeNMXTFPHB5SZFUT7xdx+5XiIgEZAIdBQEJOnUUU46hOOsFRYXKsmXN+ZmWX4Nt6Z+GcJROFzrOiieeVvOQRvhWd9mwXl5ZP/o3YOxLsP0XLgoDUNnN1trj8HzG8AiatH8GJ4Ipj4J0IjvXu/kTjCtPAqHHB9MvbYT7hOjdPDMBOjhVj6xNwte+yI8otdqYcQAmDIGkhsXqLYFW3IUNn4Ipf6XeIQHeC2I4tTrIH2Y6wLRnW7v8xDdA9LPB13j5F/+6sPs/NcKird1TOxPe+0yksc4CLvyXQfZc/eLLTgAOVUiECIIKIqtVM/QLQVDt1T714wUDN1TiUgIUqleZRXmwiJ0XVPRRPpOeFnLizBlbcJ0eBOmQ6IzX+tnPmtT+hI3+wG0nd30Fe3Hu058VlUUJTNETlu6IRGQCEgE2gUCknRqF8cU/k6qqipq0lYAoxuL9i/dv6Y4xzuypq0RG3F+Ord/PRHFw1+YsczKa+lZXutbJg/Xc+HiNCIT3Iin1bnw4kbviSedBtJi7CLf9f+CQDD9nANHgpvy3tbnG5D9xcXxwGgYk+pqrrQcHn/dqzLMgPjRWkZEvIN7w9Sx0N0tZncfBPm05XMoPtRa3rXvfU6+FHqNc41BtULhb5AwAnRuguJOM21k00srKN7eMcmmOihOuv0MBtwwth4Zc1kFW656oH1fF9J7iYAbAtqYqHoCypmMEllSinhA0MpDlMeZsrbYSabDm7AUHG5lD1y3M4yYQfSUP6GIZgxur6iAYKH/pihK4IWj2jRqublEQCIgEQg+ApJ0Cj7GcgcvEVBVVbR/E0+Rkj0tWfzcHj7662YvrbX9tLNv68+Vz4/y6Ejm15V8e9lxr51MGxPJ7G9S0ce5EU+/ZMO/t4AoUXIeBh30ireTSxm1XeT6JoAgnvwZ7hlMkmDyHc1rB8ElfV3Xm8zwxJtQHtzOQr47HaCVvdPhzFPtJFRTo6IQtn8Jx3YGaOMwNDP4PBjgXgKigshy0jS4cbIDoMKxFQfY/eqvnNhxLAxBaXlI6VMGMGb+bMdCVWXDhXe2acv5lkchV0gEfENAEE6RXZNs2VC2rChbhpQ9S0p03AvUUE01tnK5OpLJfGwfCIK8jYcSGU3MOX8hcvCZnjwRgqI3KIrSPtLt2xhLub1EQCIgEfCEgCSd5HURUgioqno6sBxocLdUcKiCO/t8E1L+NufMnDfGMPF6zzfW3/zuOAcXek8udB0XyeyFqUTEuhFHK3Jg+WEQukvinyCa0mNB4+eftzvBtDwbciuaC1n+3hsEJqTBPaPB+YgEcfjqZ5CZ442F8JiTkQITR8LIQU1frzVlsGsRHA59XbdWPZi+k2DoLO+3rCObXlnFiZ2tX7bivaOtPzMqNY5zlsx12XjfQ69SumlP6zsjd5QIhBACEYnxtaV6DjIqbnh/RMe9ZofVgvnoLkxZmzEd2mj7XhUdTENo6FL7BXC5gQAAIABJREFUETv772gTMzx5taa2nE6m3YbQmUlXJAISgfaHgJ93pe0vYOlx6COgquptwAvunop78j92+pzqcnPoB+Hk4f0rptD/tC4NfDZXqbzW7QjmSu+f8nU/08CMz1PRRQX4T1d0wysxwrFKu8j38iOQ6z0h1q4OpK2d7RMP/5wAkW6lDF/9DCs3tbV3bbN/lwS74PipQ6CpGxnR5S5zJexaTPjVH7YQ+u6nwKgrvFqkWlXyVmay6+WVlOz2PsPSK+NhNOncZX/EkOzQvcr//leyXvk0jCKUoUgE/EMg7ZKppF06BW1U09lP1vJCKhbNx3RkK6oxdGURDCNnEX3W3MbK6Z4D7lEUJbRYMv+OUK6WCEgEJAJtgkCA71zbJAa5aRgioKrqa8CN7qGt+TiLLd/nUlNhprrURFWpiZoKi+3/VSUmqstMWMx+imsHGE+NBv65bwZdejfUVTnyUzVfTm9ZeUuPqVHM+DQFrcHHP19BMBVWw8FS2FwAq3LthJMcwUcgIRKeOw26CAkzp7FpN3y4KPj7h/oOifFwxigYOxQiPHeAtIUgnpQf2QDbFuC1OFqox94S/5IHwPib8Cga52RHkE1Hl+1l9yurKMssbMkOHXLu2OcuoOtZ/etjrzqYw87bn+mQWMigJQLOCCSfdzoZV5+H0IRqdlhMFD4/G8yh+7mimXK6EvH5U1GUz5qNVU6QCEgEJAISAa8Q8PGu1SvbcpJEwGcEVFUVj9F+Bsa01IipWpBQFqpKjFSXmW2ElPhXecJky5Jy/n/d9+Ln4vf1/y8TJJbRZkfY83cY4nQ8lzWLqE4RDUwtnVPA7g9bJrzd8+wozv9fCtrIZv6E3QmmlblQGrofBP3FOaTX6xR4bCwMTXJ181gBPPt+SLve6s6JG5vTTobTRkBTeiKqxa73tPl/YOwgmXkpA2H8H3CtzXQ9oXqy6d8rKTtY1OrH1143HHDjOE66dWK9+9aqGjZddk97DUf6LRHwG4EWkU21u1X+8gZVv33k997BMqBL7U+s6E7nuZxO6IpepijKwWDtL+1KBCQCEoGOiIAknTriqbeTmFVVFQX2+wAvHq0FLyirRbVlVInMKkFCCYLK8X9BYlmoFASXO6Hl9P+KYhPxqZHc//MUNIJ8cBqWGpXXex7BWOJ9mZ1Y3nd2NOe+n9zAnq1z3DeH4JdcKJcEU/CujBZavmUYnOtoyW5bXW2Ex14Hozwnj2hGRsCYofbSu06OsqcGc0XtbVEmbPwIKoXmaxiOqAQ46Tzo1miDT6xmKzmLdrHnv79RfjhMcQji0aaM78WEVy912WHT7+7GKv5O5ZAIdCAEUmaeQfqV5zaZ2aSajCgRrvKboqyu+OXLQhYpw4jziZ76ZxRtgweAIkX+JeAu2Z0uZI9POiYRkAi0YwQk6dSOD68juK6qqlB2fSXcYy3cbuTr2XmUH21ZVtWAy2I4+41kFPdOx+/shs8OhDts7Se+mb3gpiGu/lqt8Ox7cFySA80epGjlPWIAnHUqpHRuenrJUdj0EYiv4TCiEqHfJOg1HjSeSw7ryab//EZ5lryefD32iNhIzltxK4pTE4aD8z+g6Kf1vpqU6yQC7QoBW2bT76ejjY1u1G9zUQElP3xH9NCRRA0a5jKv9JO/2QTDQ22IcrrYc/4P/eDJnlwTtcfXKorybaj5Lf2RCEgEJALhgoAkncLlJMM4DlVVnwf+DLhTK2EVtagUylpWxa73ysn8thJLtXfaVIOvjmXKq11Q3BvJvL4TvpIZ4m1+kQzpDPPGgs7tgN77FraKRD45vEZAUWBwb5gyBnqkNb2sohC2fAb5e702H1IToxNBdKdrimwyWchZvJvd//mNCkk2BeT4pn41h9heDmKz6JdNHHzm3YDYlkYkAqGKQEvIprIVyzH0G0jarfe5hGPO2UnJ+6IPTGgNXdoAezldQronx9bWdqeTH5ZC69ikNxIBiUCYISBJpzA70HANR1XVXsDnwCj3GHcvyuW7+7bZsn1ikyOJ6RJJXFoUUQkRGDpFEJWgJzpRjz5Ghz5aS2SsjogYHbpIDTq9Bm2kFq1OQdEqtifc4r62rUfNCSt7P6mwEVB5G2qadWfonDjOfCnJVeZFcFavbofvDje7Xk4IEgIpUTD/dOjkWoLAik3wtZAsk8NnBHqnw5mn2kmopkbVCdi6AI5t93mrVl0Y3Rn6T4Eep4LGM89urSObXvmViuwTrepeuG82+vHz6D7DkZVYczSf7XOfCPewZXwdFIGWkk2q2YSi0ZJ+7xPo07s7UFOtFL9yJdaygpBCUpTTxUy9FbQNskTryunulN3pQurIpDMSAYlAmCIQArfXYYqsDCvgCKiqKrSdRKndte7GCzPLefviVRzdEpgbsLhUg43Aik6KJKF7FFGJduJKkFixKQYbcSX+CSLLEB9BRJTWTmIZ7F81Og0aQWKJf37+lRXtNNnIp90flVOZ13j53cl/iueMZ91Kj2wfq7bC0iMBPw9psBkEDDp4egL0inOdeCAbXpVNcQJ2/WSkwMSRMHIQOJVFNbBfUwa7F8Oh3wK2dUAN1ZFNPcfQMG3RvpMgm7K+2m7TbKrKKwvo9tKYHYE+V4xi+D1T6uGwmsxsuvguCY9EIKwQSJ4+gfQrzkWX4Pb+5BRlXRmdyGwSZFPdiD9zOkmXXO2CR/WW76hYND9kMFIiY4g99//QD5rkySfBjIlyuu9CxmHpiERAIiARCHME/LwdDnN0ZHghiYCqqrcA4tONS/qIsdLCpzevY+MHoZfZY0jQE5esJz49mtiUSKI764nuHMm5jwyxEVTeDKtZJWtJFTvfLefQ91VYjA3L70beHs/p/3AnnlR4bgv8mOPNNnJOIBAQr6x/GwWnd3W1VloBj78BQs9JjsAikNQJTh8J44aCzrP2kW1DczVkroRdiwWNE1gffLEWkwT9zoKmyCajhayvt7P7P79SfbxlnS59cakjr0kc1pVJ7//eBYJt1z+MsVB0UZdDItC+EfCKbCoupGT5t5StXI5qcpBNInJNTCzdH5pv+1o3VFM1Rc/PCpn3NXs53d/RJri9/9od/gW4UlEU+YGofV/K0nuJgESgnSEgSad2dmDSXTsCqqpOAD4FGhTpr/7vAb64bSMWYwjcUDZzYOc/OZyz7h7c4mMV5Xf7Pq9gz4cVHP212mW9R+LJqsL8zfBzmIgrtxixVl5w1QC4vL/rpmYL/OMtKJGkQVBPIy4Gxg+zZz8ZIhvfymKCIxtg2wKwmoPqkkfjcWnQ/yzoNrLRzCZLlYlDC7ax743VVBdUtL6PHXBHjV7LjFW3I77Wjew3viTvK1kO2wEvh7AJOfmcCaRf1UxmUxNkUx0QXS6/gbiJU11wqVjyItWbvg4BrBQMp1xIzOSbZDldCJyGdEEiIBGQCDgjIEkneT20WwRUVU0GPgHOdA/i4MoC3r3sV0pzq0I6PlGqd3/mDJvWlK+jaJeJ3R+U20rwKo/by+/GPZjAqfcmuJoUxNMzm2GFJJ58xdqrdePT4N7RbvpaKvzncxCldXK0DgLRBjh9BJw2AsT3jQ3VCsd2wOb/gbEy+L7Fp9kzm5ogm8yVRg5/uV2STcE/DY87TP7wahKGOITqSzfsYt8j/20jb+S2EgHfEQgU2SQ80HftRvp9T9o0neqG5UQuJ/7jWmrnu7e+r7SV003/K/qBZ3gykg9coyjKIt93kCslAhIBiYBEwB8EJOnkD3pybZsjoKqqqKOZB9zt7kzp0SreuXQVh34T3XBDd1z4wihOv9UtK8YHd0X3u+yfq9j+RjmZCysZ+/cETrmrk6slswpPboC1eT7sIJc0i0DvePjnBDC4kYgLf4FfQq+NdLPxhMMEfQSMHQpnjIIm9EtQVSjKhI0fQ2VR4COP7wr9zoRuo2hM6K2ObNr7+mpqCmVmU+APwTuLJ983ld6XjayfLErr/p+9s4CO6kz7+P/OTNyVeIJrgAQLUqRogRaoQAtValQo/bbdlrps22271GW7QAVKKRQrXqy4S9CEBJIQd/eM3O+8E5ncjGQ0mUme9xxOdptXnuf33kky/3mEpdjRIAK2QsB36kgEL7hDd82mkiKU7t+hMY1Ok58Bi1+DU59IwbdKf30Bsqy4dsUiCewNt1lvQeShsaMpC1Fk6XT0aVu73hIdTgSIQGcnQKJTZ38COoj/PM/PB7ACgHNzl1gdpN1vXcHfn8RbraceIc544+YMiO31q+2kjyPV+XIkrKuEb6Q9Qsa3iPJgaYcfnANi2Yd/NMxGgHWoY53qWMe65uNSIrCG6pWajbOxG4lFwODewO3DAP8Wdc9a7lmaBcSuA0rNUPaDiU29JwNBAyEMf1MdKqusQ8r6WNz45QzqSoXpssa6S+uMJxA2awCi37+jaQNeocCF2S8ZvyGtJAJtREAfsUleXobSv3ei7OBfajWbtJnpEjUC/k8sEXxbeusCyta/0kaeaTqmIZ1uwlOASGN3uk8BvMFxnPYOLO1oPR1NBIgAEehMBEh06ky33cF95Xl+EIDNrAFRS1fPr0nFxkVnwYqNW+OYu3wYRjwhNDsvvhT+fVtEKjUYX1chVXbK07cIuZrPdXLgvbPAZeuOArPGu9Jok4QD/jUCGOAj/HZ+MfDpKptxo1MYytpJ9u1aLz6Fayw0q8JQWQhc3gTkJRiOxiMY6DVRL7Ep8eczkJaR2GQ4ZMuscOvmg4lbFgo2j1+yDFUpZhAhLWMy7drJCfhOiUHwg9N1RjapxKY94KV1ehPjJHYIfvNT2Pl1Ua1RyFH87X1QVJfpvY85J3JOHnCd8Qrsu4/QtC37RO0hjuNYtwgaRIAIEAEiYAUESHSygksgE8xHgOd5FsKwFsDUlrtmxhbjl3uPoyjF+tJWfLq5Yun16RAx8aJhJB/MRcapAty2tL/GbJzEPZnIOFOAgfO6wrenu7YgCu1wa+XAu2eBqyQ8mfwEPjMAmB4u3KamDvhgJVCr/x/3JttBGxhGoGsQMGEY0Ker7tdPbTlwbQeQfq71/b0jgJ4TgQDWIEDzr9i6kmokr4tF0ppzkJbXtr4nzWhbAhww4+gLsHNTFaLP+WMfMilisW3vgU5rlYAlxabGwz2nzYHXnfcJbKk+8weqDrZPnTNJYB+4zXpTWzrdoYZ0uuxW4dEEIkAEiAARaDMCJDq1GWo6qK0I8DzPnuuLAFjxAcEzXllYhzXzTyJxX05bmaP3OQvWxCB6vkq4YCVmPgv/Ex6hznj4rwlwcLNT26s0oxJ/PnkChUnlGPOP/oic1xVOXvZ6n4kaOfDmKSChRP81NFNIYFoY8JywzgUUCuDz34BcEvRs4nEJ8quv+RTVBxDp+LUoqwGSjwHxu9Xd8u5a340uoJ9Wl5vEpl/PQVpBYpM1PxujV8yD3/CwJhMr4pKRsPQbazaZbOtEBLzGDEbIwlmw923RMKQZA2Mjm5pjFHt6I+TtZRA5qNL0+ZoKFH01ux1o60ynY+2K/0PpdO1wLXQkESACREAPAiQ66QGJptgmAZ7nZwL4FYDgrzKFnMfuN6/g4KfxytrB1jK69HXHP69MA9fsTW/izkz8NvsIJE5iPLr3doTG+KqZK69T4MA7sTj34w3l97qOC8BtLw9A0FAfiMR6vMQZg/U3gN8SrQWF7djR1wv4KAaQtKjHtW4PcN5664jZDuA2ttTHAxgTBcQMACRqNUJUxjSJT3sAn/D6bnQ6xKba4iqkrL+Im6vPgtVvomH9BPotGYteC1WpO7LySlxa8Kb1G04WdmgCbSU2NUL0e+RZuA4fI2BavvVfqLvO6nO33WDpdG4zX4Vdt+GaDs1rSKfb23YW0UlEgAgQASJgCAE93pEash3NJQLWRYDn+V4NdZ76t7Ts2rZMrH3kNGpKpVZj9KObRiNyTkiTPbyCxyeBm1FdVP9GdcI7kRj3Bku3U3/pJu7OwI4lZ1BTUj+X1Xsa9kRPRD/WE15dXVv38Uoh8OUlIK+69bk0o75gOCsczgqINx/HLgJbWYQ/DZsl4OYMjBwI3BYFOKpSrNT8Yaq1htdi4zwmNt1cfQ7Jay9AXmM9P2ds9l7a0PCgib0w/PNZqhN5HufnvAxlFCMNItDGBPQSmyrKUHqAFQg3rGaTNlccuvZA0EvvCX7GyQtuoeTHJ9rUe7vQgXC983WI3NQ/dAPwN4AHOY6jdLo2vRU6jAgQASJgGAESnQzjRbNtkADP80xx+RnAvS3Nz0soxy/3HENuXPsUw2xpT3CUF/7v3BTB+9irf6Rhw4LjTVODh/ngEZZu566ebleSWoEtT51Adqyw5btHqAvGvT4QvaYFw95FRwSHVAFsSgI2JgGs5hMNzQTsxcAnI4EeLQq938oCvvuDqHUUAo72wLD+wPihgLuL3l7VFlXh5q/nkPzbechrZXqvo4nWQ8Cpixum7l0kMOjGOz+gLNaIovLW4xZZYmMEvEYNQsgTs3Wn0TWKTYf2gq8zU9ouxyHo5ffhENFdRYznUbxyIRRF6W1EUWc6HfsD5QMA73McR0pwG90IHUMEiAARMJYAiU7GkqN1NkWgoc7TCwCWARCoLrXlMqxbeBqXN2VYhU9P7R6H3lMDmmxh6YD/9t2IugrVm1eJowiP7LkdYaP81Gxm6XZ/v38RZ1ckAhrSB7tPCsKYl/ojONpHe/Hk/Grgp3jgGH14qAaY/dT8ZxRwW5DwW5XVwAcrABn9/WsVLyRzGiERA1NGArcN1pl2V51Trkyhu7XxEolN5uTfTntN2/8MHP1UUaL5u08g7b8b2skaOrYzEWg3sakBsmvMWPg9JBRd6xKPoXzLu21yDSJn1p1uKey6DdN0Xm5DdNP+NjGGDiECRIAIEAGTCZDoZDJC2sCWCPA8P55VMALg39xuliXDajyxWk9M5GnPETHSB4uPTxKYcOHnZGx96rSaWbe92g8T3x8oqAPVOKllul3LxSxS6pkzM+HsrSN9iHW2Wx4HpFhHJFh73kvT2ff3BBawrM1mQy4HPv4FKCm3ChPJCDMS6BkG3DEKCFUJwS13r84uU0Y2kdhkRu5WsNWIL+cgcEKPJkuqUzIRt4R9bkGDCFiGgH5iUzlKD+xAmTkjm5q5w4qGh7zzGcQeXqr/Kpei8Ms5AKtnZ+FhFzaoPp3O1UfTSQcaBCfr6wZjYS60PREgAkTAlgmQ6GTLt0e2G0WA5/lQAJsAqH2Edv2vbPz24ClUNdRQMuoAMyx67tDt6DZWFcUklyrwoecGsCimliNoiBce3TtRY7pdWWYV/nzqBDLOFmi0SmQvwtNHp+uu+cQUuUNZwI9xQGknL4I8ogvwxhBhHR+mUa7YDNxIM8PN0xZWQYD9ZuzbDZg0AgjtotWkquwyJP16DikbLkJRR+moVnF3ZjSi95Mx6Pv8bU07KqprETtvqRlPoK2IQD0Bz5EDEfrknFbS6MpRfmQvSg/sgqLGcrUXvWbdD88pdwmupuroz6g+8ZuFr4uDU8w8OI9dCHAtmnMALNT7Q0qns/AV0PZEgAgQAQsRINHJQmBpW+smwPM86//7HYCFLS0tTqvCqnuPI/2csC5SW3rUe0oAnvprnODIU98kYPc/Lmg0Q2wvwsO7JyBirCCASzlXIeNx/ItrOPbZNbDC5C0HJ+HwxIFp8Ovboj5Ry4kVUuD3G8DOW0A7R4O15V00nRXqCvxnNNCyJtZfx4EDZ9vFJDrUzAQaxabJMUCI+mup8bSqrFIkrTlPYpOZ8Vvbdv4jIzDqh/sEZsXOfRWKmk4uvlvbRdmwPdYkNjGMEl9/hLz5H3B2qpqRispiFH8rfB2YG7nI2ROuM5fCrutQTVuz2gcPcBx3zNzn0n5EgAgQASLQNgRIdGobznSKlRLgef4pAN8AELQgk9XIsfHZ8zj7S0q7Wf7i6ckIHebddL6sVo4PPTdCoaNm0Kj/64MpHw/WmG53c28Wti8+jepiDYVGOeDh7ZMQMlxjdxghg4yK+pS72Px2Y9PmB7vZAZ+NBgJbFJO+ehNYtaPNzaEDzUyAdaDr2xWYEgME6xCbMkuR+NNppG65Al5OtbvMfAtWt52dqwOmH10s+Hma8vlvKDp0zupsJYNsi4BnTCRCn7rbKiKbmpPr8tQ/4DxIKPyU/bEU0hTLPfN2YYMb0ulUf+80s4nVbWLd6VgdJxpEgAgQASJgowRIdLLRiyOzzUeA5/nRAFh12MCWu55anoTNiy+Apbe19RgwOxiPbR4jOPbwv6/h77cv6zTFr58HFv49Ec4+6rWalOl2T59AxhnN6Xbzfh+H7hPVMGg+72we8MNVIM9yYf5tzVzjeWIOeG84MKiFIFdYCnzMmiLSsFkCjWLT1JFAkHpR/ka/KjNKcOPnMyQ22exFG2/4pK2PwzVC9Wa46EgsUpatNn5DWtmpCegjNikqK1B2eI/F0+haXoRT7/4IeOENwX+WZSegdPVzlrkzTgTn0Q/CadSDlE5nGcK0KxEgAkTAagiQ6GQ1V0GGtCcBnufZO05WYHxCSztSjhVg9bwTKMtuW3GFvR9+6eI0BEaq0t7qKmXK2k6tDVPS7WYvH4V+s8NaO6L++6yOzaZkYGNS/f/uiOOp/sCdEULPauuAD1YClGZjmzfOXlyRPQAmNvlr/HRd6Vd5cqEysiljZ5zG1FTbdJ6sNoTAkA+nI3Rm/6YltVn5uLroI0O2oLlEAExsClk4Cw4BGotjKwk1iU1/74aiuqptqYlECH7t37APYiUvGwbPo/iH+VCUmT+qWZlOd+drsIsYosnP9IZ0uuNtC4FOIwJEgAgQAUsRINHJUmRpX5sjwPO8BMAHAF5taXxZVjVW3Xcct04Wtqlf0fPDsWBNjODMva9dxPFl8XrZMfLFPpj6ieZ0u5Qjudj2zElU5qt3o7lj2VBEPazq2tTqYQU1wK8JwN+s9EIHGhNDgBcHCR1ihdW/+h3IzOtAjnYSVxrFpmmjAL9mnZlauF92swA3fjlDYlMneSx0udntgWgMXDqxaYpCKkPsPf8kMkRALwKeIwYg5PHZ1is2NXjhPm4KfOY+KvCp9speVOz6VC8/DZlkFx6lFJxELhoF/+0AHuU4rv2KahriDM0lAkSACBABvQiQ6KQXJprUmQjwPL8AwHIAzs39ZgW5d791BX9/op/gYw5mIjGHV67dAb9ebk3b1ZTU4d9+rPmefsOvjzsWHpqkMd2uPKsKfy46ifRT6p9kTnw/CiMW9dbvkMZZlwuBFdeAW+WGrbPG2X29gA9jALsWXXTW7wPOXbNGi8kmbQTEImBw7/pudL6eWjmV3cjHjVVnSWyiJ6mJgFdkIMateVBA5Mpj76KOpdfSIAJaCNiK2MTMFzm7IOSdzyF2Vf2dwctqUfTFnYDCjKUFmtLpHhJ2gK1nSN3p6NVEBIgAEejABEh06sCXS64ZT4Dn+cEAmLLTreUu59ekYsPTZyGtbpt0shGPd8PcFcMEZuxYfA5nf7iht4Os+/CCbePRc6p6vSZezuPY55q7243+R3+MWxqp9znKiayz3b70+sinMhvt8uTtCHwxGmBfm4+z14A/9hnGg2a3HwF9xabEfCSsOInMfQmAeoPH9rOfTm53AiJ7MWYeXwL2tXFk/PgncrcebnfbyADrI+AxfABCn7D+yKbm5FiEE4t0aj4q93+HmvNbzAZY5OYH17teh12Ixr8n0hrS6U6Y7UDaiAgQASJABKyKAIlOVnUdZIw1EeB5nsV+rwUwtaVdmbHF+OWe4yi6VWlxk8V2IryWOB1e4arOaSwl7tMgw/8gjFncG9P+EwWOFcduMW4dzcVWlm6XJ0y3G/FsH0x8l2lw6qMspwLuAa6aGZTW1QtPe9MBlpJmK4O9ufw4BujZIiImLQf4Zp2teNG57RSLgcG9gMkxgI+qJlpLKKUJeUhceYrEps79tLTq/fi1D8Gzf0DTvLLz8bjxHguGpUEE6gnoJTbVVKP8yH6U7N3a9jWbtFyUXWAwgl/7GBz7mdkwFKW5KP6BBXybZ9Sn070OkYvGlOZtAB6jdDrzsKZdiAARIALWSoBEJ2u9GbLLKgjwPM9eI68AYJVjBXlWlYV1WDP/JBL35Vjc1jGLe2LOV9GCczY/dhKX1twy+GyWbvfY35Pg4qfe3a6yoAbbnjmFlMNCnwbN74bpXwwHK4nTfFTkV+L4ivMYtmAgvMO1pC0llwHLrwHXbKBEA/Pv5ShgbJDQ0apq4F8rAJkZUw0Mvjla0CoB9sZpWL/6NDoPLWIogKJLWUj88RRyjiRRZFOrUGnCoNcnoeu8qCYQLLWOpdjRIAL6iU01KD+yz6rEpsabC3h+KZz6DhRcZOmaJZBlmiGFXCSG86gFcBqlNZ3uTQCfchxnQ59K0TNPBIgAESACxhAg0ckYarSm0xHgef5OAL+yDzSbO6+Q89j95hUc/DTeosE8Ekcx3kiaAfdAp6bjyzKr8VnEn0bdBUu3m7f+NvSdHaK2vind7vNrYP+7cfSZEYI5P44GJxL+2Kgpq8Wvj25G8KAATHx5NBxc7DXbdDYP+O9VIL9tuwAaBOi+HsDDLepYyeXAJ6uA4jKDtqLJbUhAIgZGDwYmDgec1MXURksKL2bixk+nkXM4qQ2No6NsnUDYrAGIfv+OJjd4hQIXZr9k626R/SYQ8BjWD6FP3q27QHiN9YpNzHXnQUPR5al/CChI0y6h7HfTn22WTud21xuQhAzQRJml083jOO6UCVdAS4kAESACRMCGCJDoZEOXRaa2LwGe53sB2AxA1T+7waRr2zKx9pHTqCmVWszICa/0wcyPhZ3Ufr/3KK5vNb5j3IjneuGOz6I1ptulHstTpttV5KpEou4TA3HfmrFgBc6bD2m1FKsf3ozsuDzc8fYERM8doBYVpZxfKwc2JwMbbwJ1VhY1FO0HvDMMaCGq4eetQFyKxe6VNjaSQLAfMKw/MKAH4O4K6PhtRmKTkYxpmZKAWzcfTNyyUEAjfsk2nrDgAAAgAElEQVQyVKVkEqFORqAjiE3syjiJBMFvfAo7f1XaKHgFir+dC0VViUm3at89Bq4zXgHn5K5pH/ZJ2UKO44pNOoQWEwEiQASIgE0RINHJpq6LjG1vAjzPs/YuPwG4t6UteQnl+OXuY8iNt0xEjL2LBG+mzISLryqSozi5Al/2Zh2GjR8+vdzw+CGWbteiaDYAlm63/blTSD6oSrcLGeGHBZsngNWaaj7kdXL8vmgbLm2JR/cx4Zj18WQE9vfXbFh2FbD6OnAs23jDzbky2AX4bAzgIhHuuu8UsJc+jDUnaqP2spfUi0uRPYDQAMDdRVP3I7Wtmdh0/fvjyD+datSxtIgIKN+gizjMOPYCJM2iOHP+2IfMNbsIUCch4BbZA2HP3AvHkC5aPVY0Rjbt2wZFleXrPZqC3nPKXfCadb9gi+rzm1G1/3vjt9WdTlcL4FUAX1M6nfGIaSURIAJEwFYJkOhkqzdHdrcbgWZ1nj4EoKq+yQJ5ymX4/bHTuLLZ+OgjXY5NfWcAprwjDLRaPfUgkv42ra6UrnQ71s3r5LfxOPTR5aZ0uy4DPPHIrslgaX/NB0s33PLyXzj1S6zyjRqLeLrzg4lw8XHW7NalAmB5HJBW3m73CVc74LPRQJCqULvSmPgU4Ket7WdXZz45yA+I7An0CgO6eAMOWlI2tTBSik3fHUP+GZbFQYMImE5g9Ip58Bse1rRRRVwyEpZ+Y/rGtINVE3Dr3x1hz93XYcQmBlvs5oGQdz+HyFGVrs/XVaHoi9kAjItAFrn7we1Orel0TPVn6XSnrfqyyTgiQASIABGwGAESnSyGljbu6AR4nh8PYD0AQTgPa9TGajzteuMKeIV562M6e9vjzZQ74eCmisjJv16KbyPN84l71CPdcNcPwyCSCKOY2F2mncjDn4tOoiKnPt3Ot5c7Hts7BXbOwugg5v+u9/7Goa/qI4ScvZww+dUxGPXEULW0POUEGQ/sTgV+SwAqZW372LBUureGAkNbRGQVlQH/ZgFtNCxOQCIBeocDA3sC4YH1BcBZjSYjRv6pVMR/dwxFl7OMWE1LiIB2Av2WjEWvhSOaJsjKK3FpAauDTKMjEtBLbKqtQfnhfSixgcim5nfk99AiuMaMFVxbxY5PUHttn1FXad9jZH06nSMLBFcbrM0uS6czLWfPKMtoEREgAkSACFgLARKdrOUmyA6bJMDzfCiATQCGtXTg+u5srHnwFKqL68zqG6vrxOo7NR8rbtuLjFOFZjnHp4cbHj88CS7+6ul2VYW12MbS7f6uT4vzCHXB4wenwdHdTu3sg1+exO73DzYVWA+K7ILZn0xB15EMmYZRXgesuwnsuAWYWazTCuaJfsCsrsJvS2XAByuBqhqz8KRNWhBgolJUH6BvBBDgCzirP2eGMmNiU9w3R1F81UrSNQ11gOZbPYGgib0w/PNZKjt5HufnvAwojIsMsXqHO6mBHVlsYldqH9oVwa9+IEhPlhemo2TlY4bfuB7pdBzHfWX4xrSCCBABIkAEOhoBEp062o2SP21OgOd59q75O/ZpXsvDi9OqsOre40g/V2Q2u9y6OOKN5Jmwc1JFg2RfLMYPw/4y2xmtpdudXZmIA+9ehEKqgGsXJzz+91SNNaFO/nwBW17eI4j46jetJ2Z/OgVeoYJGgCrbb5YCy68B8RauMzohGPjHYCEzFqb1zTogPddsLDv9Rt1DgMG9gW7BgLeH0VFMmjgqxaavj6D4mmnppZ3+jghAqwScurhh6t5Fgnk33vkBZbEJra6lCdZPwCCxaf92KCorrN+plhZyHAL/7204dm/eoZVH6U9PQ5afbJA/Ind/uN31JiTB/TStS2xIp7to0KY0mQgQASJABDosARKdOuzVkmNtTYDn+acAsCIfggI0sho5Nj57Hmd/MV8HtDlfR2PM8z0FLn47aBfy40rN6vbgh7pi1vLhmtPtTuZj66ITKM+uhouvIxYemAq3QFWNiEZDLm6Ow7pF2yCXqiIC7JzsMGFJDCYsGQmJY4vi3Wwhy0o8ng38GA8UqLrnmc25Hh7AJyMB+xZpXBv3A6evmu2YTreRm3N9se9+3YBgf8DFSa+C3wZx4oGco0m4/t/jKIkjcdAgdjTZJALT9j8DRz/Xpj3yd59A2n83mLQnLW5fAq79uiH8+bm6azY1ptHZqtjUgNh1+Bj4PfKsALj05kmUbXrLoEuw7zkKrtP/qS2djnX4fZzS6QxCSpOJABEgAh2eAIlOHf6KycG2JMDz/GgA7F1IYMtzTy1PwubFFwTii7G2eYY64/UbMyC2V9VeSj9ZgJVjjavJoMsOj1BnPHFkMtxD1IuBVxXVYvvzp5G0PwuOnvZ4bM8UeHVVvSlr3Dd+7038+shmSGuENZs8g90x7a3xGDJvgGYTauTAlmRgw02gmWhlLDflOm8H4PMxgE+LtK7z8cC6PSZt3ekWB/sB0X2BHqGAj4fBBb8FvGrrADsJIFKvJ8bmsfpouceSld3oSuJJbOp0z5oVODziyzkInNCjyZLqlEzELVlmBZaRCYYS0Fdsqjh5CCV/bYW83Lwf6Bhqr6nzOXsHhLz1H0i8fVVbKWQo+upusCLieg2RBM63PQqnmHmsp2PLJSwffSml0+lFkiYRASJABDodARKdOt2Vk8OWJsDzvF9DgfEJLc9KPpqP1fNOoDzH9HpBc1cMw4jHu6mO4IEve29HcYr5w/71TbeT2Ivw8M5J8O/nqYY5+UQafn5gA2rKWOdk4egxNgKzPp6MgL4MnYaRVQmsjAPO5pl2fUyk+2gk0LuFfZl5wJdrTdu7o6+2lwADetRHMgX6AV5uWgWiVlGwulmFxUBxKWBvD4QFAnbqdcHYPo1iU/y3x1CaYOL9t2oYTSAC2gn0fjIGfZ+/rWmCoroWsfOWEjIbIqCP2MTX1aL8xMEOITY1Xo3XnffBc9ocwU1VH1+NqmOr9bo9kXsXuM16E5KgvprmsxxT1p3ukl6b0SQiQASIABHodARIdOp0V04OtwUBnudZztgHAF5teV5pZjVWzz2OWydNK/zt090VS+OnQyRRvYyT/87BqqkHLebioPkRmL1yBER26tEoWRcKseXJE6gqqMGDWycicLC3mh2Zl3Kw4t51qCxQ/2SVdcwb/cQQTHltLBzdHTT7cLGgvt5TupHC2gsDgcktCpmzguH/WgnI2rhznsVuyUwbB/kBkT2BXmFAF2/TopiqqoHsfCAnH8gvAsoqgche9f9Y9zoNg4lNWfsTcf37YyhPMV9NNDPRoW06IQH/kREY9cN9As9j574KRY15m0V0QrQWd9mlbwQiFt+vM42uI4pNDKzEywchby8Di3ZqHHx1OYq+FopQ2i7BvudouE5/WVs63RoAz3AcZ+QvZYtfPR1ABIgAESACVkCARCcruAQyoeMS4Hl+AYDlAAS5abJaBXYsvYSjX7F6m8aPB38biagHwlR/SPI8loX+iYpc0yOptFnlHuyMJ45OBku7azmqi+vT7VIO5+D+9eMRPtpfbU7ejUKsmPM7SjLLNB7h7O2Eya+MwagnhkIk1vAjSsYDu1OBNQlAlQFC0ZxuwMIWn9KyzlPLfgXyLVy03PgrbpuVEhHQuyswsCcQHgiwDnOSFvWu9LWEdR5kUUyNAlNWHlBeWb/ayREY1AeI7K11/0axKf67Y6i4RWKTvthpnuUJ2Lk6YPrRxeBEqp9LKZ//hqJD5yx/OJ1gFAEmNoUvuhdOXYO1rm8Sm/Zsg7ysxKhzrHmR/xNL4BI1QmBi+ea3UXfjhE6zObEdnCc8BcchGsUpSqez5ksn24gAESACVkaARCcruxAyp+MR4HmetUhjxTW7tvTu/K+3sGHROUir5UY53qWfO/55eZrgTVDCjkysnXPEqP0MWXTPLyMxcEGE+hIeYN3tDv7rEuasHIWeU9T/2C/JKMPyOWuRf1O7qBA8KACzP5mCiBEhms0qqgV+TwT2pAOs65yuMdgXeG840OzNonL6qu3A1SRD3O4Yc5moFNUH6BsB+HsDruoCot6Oskix/ML6CKbGaCZZi+fZ1QUY3Afo1wMQaxazFDIFMv+KR8Lyk6hI7eQioN7waWJbE5i09XG4RqiiOIuOxCJlmX4pSm1ta2c+j8Sm+ttnnepYxzpwqj/3Zbk3UPrLMzofD5FHANzuekNbOt31hnS6y535GSPfiQARIAJEQH8CJDrpz4pmEgGjCfA87wOAFQ2a0nKTzNhi/HLPcRTdaogGMfCUx7aMwYBZKmGHRYp8ErgZ1UWWT/mIfCAcc36MgVhDul12bBH+XHQC498YiL53qaKxGt0rz6vEynvXIeuK9qLQ7O/kyFl9cee/JsIzxF0zmRul9Sl317UIFcEuwGejAZcWNYP2nwH26P6k18CrsN7p3UOAwb2BsADA1wtg9ZmMGUzcKykTCkxFWgrssqLgT8wFWDSZluLgzASFVI60rVeR+ONpVGXZdrFeY5DSGtsiMOSjGQidoWoTX5uVj6uLPrItJzqwtS69IxD+bOeObGq6Xo5D0CsfwCGs2eddPI/i5Q9DUZKt9Smw7zWmPp3OQb0pCIBfG9LpjPuDpQM/e+QaESACRIAIaCdAohM9HUSgjQjwPM9CPFhvYvZPUBSpsqAWa+afROJ+w7tyhUR74cWzU5p/kIkr61Ox8cG2EVRYut3jRybBM8xFjWRtmRS7/nEGXccHYvCDzYqeN8ysLq3BT/P+wK3TGTpvwd7ZDuNfiMGEF0dB4qAhUoYFOh3KBH6KB0qaFSp3kgDLRgFhbsL9E1OBFVva6Obb+BgWtTSwB9CvGxDsD7g4CT7lNsgaqRTILVSlyrFIJtZlTtNgUWQ+XkBIQP2/IP9WC40XXc7C2Ve2ozpbc6qlQbbSZCLQBgS6PRCNgUsnNp2kkMoQe88/2+BkOkIXAYPEpr3bIC/teGl0Lfm43TYJvvcvFPzn2rgDqNj+b40oOYk9nMc/qS2drhrAixzHsXIBNIgAESACRIAIGESARCeDcNFkImA6AZ7n72z4tNCj+W4KOY/db17BwU/jW80Wa2nFU3+NQ+8pAao3QjIe//bbiLoKA2oemejaXf8djiFPdFffpSHdjolFUQ+rf19aLcWqhzYh4UByqxb4dvPCHW+Nx8DZGjvoAJVSYGMS8GcKIOeBt4YCw1rUlSqtAD5aCShaPc42JgT7AdF9gR6hgI+HaQW/yyqEAlNBse7UxeYiE+tox6KbDBwsMq8mvwLFl7ORsSceOQdvgqXa0SAC1kjAKzIQ49Y8KDDt8mPvQlpIUXrtcV8kNmmmLnJyRsi7n0PsqooQ5mV1KPriLkCh/neB2DsErrPegsRfw+9wgKXTzeU47kp73DGdSQSIABEgArZPgEQn279D8sAGCfA83wsAC7VR5Wk0+HF1ayZ+f+Q0asqkenvWbawfnjt0u2D++R+TsG3RGb33MMfEyHnhmPOzlnS7i0XIjy/FwAfUSltBXifH74u24dKWeL3M6Dm+K2b9exK69PHTPD+zErhVBowOFH5fKgM++gmoUO+ep9fB7T2JdXpjUUyRPQAm8ni5tRpNpNVkxoIV/G6sxZSZC9Q0ixLTtNDNRRXJFBwAOGnpMmgKJx6oK6lC8ZVsZB28iYydcZDXtp14aorptLbjExA7SDDj+AsQ2akiLjNW/oncbYc7vvNW5KFLrzCEPzdXd4FwmRQVp46ieNfGThHZ1Px6fO59CO4T7hDcWNWB71F9jpWXFA773rfB9Q6WTqcerUzpdFb00JMpRIAIEAEbJkCikw1fHplu2wR4nmc5Xz8DuKelJ3kJ5fjl7mPIjdc/7ei5w7ej220qEUYuVeBDzw2Q17Vt1IhboJOyu51nuIZ0u3IpipPLETBIVYi30XcW6bX5pd04veqiXhfL6kiNenwIprw+Fo5ueogfrB7Rt+uBtBy99reKSUxYYh3lugUBAb6As6PxZlVVC2sxsbQ5Vm9J13B0AIK7qIQmd401PrTuoJAqINJQ78sgJ3igtqQapXE5yDp4Axnbr0FWQyKUQQxpslkJjF/7EDz7qyJLS8/F4+b7lHVkVshaNjNMbNoEeWnna0pg1yUIwW98Aq5Z0wZFeT6Kv39AQFWPdLoXOI5b2Rb3SmcQASJABIhAxyZAolPHvl/yzsoJ8DzPXoOvAPgQgKBYUW25DL8/ehpXtuiud9ToYp9pgXhy11iBx6e+TsDuly60CwVWYHzww+pRTeABWZ1cY20mpgvtevdvHPr6lN42u/m7YMprYzHi4cGCLn5qG+w8Blhza3OJCOjdtV5kCg8EWIc5ieZOb63CUfD1UUw5+fVCU1YeUK5H3Vd2XoBfvcjEBC9/X/WOfzoOZ6lyBVcLkXEkAzlncpF5Igtzts2CTz+VyKiokyNz73X4Dg2DU0CLWlutOlY/QVpei7Ib+cg+eAOpW65CWs66d9MgAm1DYNDrk9B1XlTTYXWFpbjy2Lttc3gnPUU/sUmGilNHULyrc4pNjY9GwLOvwKk/a5qrGqW//R9kGarsOLF3KNxmvwWxn3qtRQAs5Jil013tpI8buU0EiAARIAJmJkCik5mB0nZEwBgCPM9PALAOgKAAERNhWI2nXW9cAXtD39p48fRkhA5TvcGX1cjxgccf4Ns22KnJzN4zgzF33WjNxb91OHPwy5PY9d7B1twVfD8kKhCzP5mC8GGqTn6CCWWVwK5jwIV4MOGr3QcTlaL6AH0jAH9vwMUZMPYncnUNkFcojGSSyVt3kbUHZN3sGot/M6Gp2afjrW8AlKWWIeNIpvJf5rEs1BQLBaB+D/bBuGVCMfTkc5uQczQJjn6u8IkKhn9MBHyiQuDWnTV5NHzIa6QoS8xH3qlU3Np0CdU55YZvQiuIgJ4EwmYNQPT7qtQlXqHAhdkv6bmaphlCwCk8EOHPz4NL73Cty3gZiU2NcJwHRKHLM8LC9kxsYqJT43DoPxkuU14AZ++kiSnrTreI4zgbzUE35OmiuUSACBABItBWBIx9i9NW9tE5RKDTEOB5PhTAJgDDWjp9fXc21jx4CtXFWjqHNSyInBOCRzeNFiw/9MFVHHyv/ep/unZxxJPHpsAzQmO9CK33e/LnC9jy8h69xLbGTZiGEj0vEjPeux0sAkrjSM8BthwC2Ne2HN1DgMG9gbCAeqHH3vCi20pzmRJZUiYUmIoMKGLMUuQaRSb21cHeIArVhTXIOpFVLzQdzkBZmm6BR+IowUOx8+HopUoNZFFKB+5hmaXC4ejrAp/oEKUAxcQoz74BRglxTISqSC1GwZk0JK+PRWV6x+9UZdAl0mSTCLh188HELcKuYPFLlqEqJdOkfWmxioBjaBdEvPCAfmLT7s2QlxR1enycRILg1z+BXZdmtQx5BYq/nQtFVQlaSadjP8iZ2LS204MkAESACBABImB2AiQ6mR0pbUgEjCfA8zx7Z/4dAOE7GgAFNyvwy73HkX1Z+xtoJrq8fGkaAgaoGuOxDnYfem0w3igzrdTa3U7H/rGbrmH9M9vB6lMZMuyd7TD+hRhMeHGU5igrJtxcuA7sOGqZouKuzvUFv3uGAaEBgLsLwC7HmCGVAoUlQHZ+fboc+1qrW3wUHMOKfQc11GUKDQRYMXADhqxahpyzuQ3RTBnK9Dl9ou6aHxHzxnBELRame+yZ8gOqcnTXLHPwdoZXZFBDNFQ4PPp00Z1CqcUvltJXmVGCvOMpSNlwUSlI0SACxhLgRBxmHHsBEheVYJvzxz5krtll7Ja0roEAiU3GPwoek2bCe858wQY1F7ahct/XEPuEwm3W2xD7aUh5B+Ia0umuGX86rSQCRIAIEAEioJ2Ake+CCCkRIAKWJMDz/FMAvgEgCENh6XIbnz2Ps7+kaD0+ekE4FvwaI/j+3qWxOP4Z63rcvqPX9CDMWz8GEkf9axXF772JXx/ZDKkRxaN9u3vjro8moe+UHpodr64F9p0Cjl9qvai2LnTBfkB0X6BHKODjYXD0kGBrVvC7ucBUUFwf3aTvYB3uWNHxxmgmP/Wi7bq24uU8Cq7V12Vi0UzZp3KU3QVNGS6BLnjwzAOCouLZB2/i1BL1Tkq6zmFv8r0jA+HXkI7nNSBA0EVMXxt5mQIVacUojM1A6tarKL6Upe9SmkcElARGr5gHv+FhTTQq4pKRsJT9yKZhDAESm4yhplojdnNHyDufQ+Tk3PQf+bpqFH0xCw4DJsJlyhJwdhobUVA6nWnoaTURIAJEgAjoQYBEJz0g0RQi0B4EeJ5neXIsRKlZrHy9JaeWJ2Hz4gsaI4BEYg6vxt0B356qIs01JXX4tx/L3Gv/4eRtj8cPT4ZfH3e9jUk+kYaf79+AmvJavdc0n9hzfFfM/mQy/Hv5al6fVwSwlucJqa3vz0QdFsUU2aO+2LaXGyAStb5O0wyZDGCiEiv2zYSmrFyACWGGDLW6TP6A2DB7mtdlYmJTbakBkVR62jpl+SR0v0tVtJaXK7Bt2OdQyAyLYmt+nNjJDj6DWCRUCLyjQuAbHQKRvf6CZuNeTIRiUVdFl7KUNaEKz+tXvF9P12laByTQf8lY9Fw4oskzWXklLi14swN6almXDBGbSnZvhozS6DReiO+CJ+E2ipWGVI3KPV9CHNALjoOma1rD0ume5jjud8veMO1OBIgAESACRMCoahmEjQgQgbYiwPN8UIPwNKrlmclH87F63gmU56h37hrxRDfMXS4sDbXj+XM4+78bbWV6q+cYmm6XcTEHK+9bh8oC4+qbiu1EGPX4EEx9YxwcXLXUMYpPAf48CBQ1S/tiwhLrKNctqD6CyFnjp8Wt+qucwKKYGgUmlirHin/LjRBdTK3LlF+NrFPZykimtAPpqMiq0M9+E2YFDOuCOdtnCXZIXHkK174+YsKuwqViRzt49u2iTMerj4YKhtjB8NpZLH2wJr8CBefSkbk3ATmHbprNRtqoYxAImtQLwz9r9jzzPM7Pedm0iMmOgUYvLxxDuiBiiX41m0hs0o3UPjQCwa98IPjwQ1FdBr6qBGIfVTRes11YS9t5HMfRDza9nlaaRASIABEgAqYSoEgnUwnSeiJgYQI8z7N3zR8AeLXlUaWZ1Vh133GknioUfIsJLK8lTodXuKp+T2VeDT4N3mJhaw3bvue0INy/Qf90u7wbhVg+ey1Ks4zvTuYe4Irp796O6LkDNJdZksuB3CLATgJ4uQMSwyNnlBRYt8HSMmGqXJmR4g4TugL961PmwoIAVjPKgCGtkiH3nKouU/6Vgnbp4HfP7tnwj1I1aJSW1WDHmK8N8MSwqZxYBI/e/vCPCa8vTj4kBHauDoZtwmq3N4hQJVdzkHUgEem74wAjtEKDD6YFVkvAKcANU/csEth3450fUBabYLU2W4Nh+opNlRdOonjnJsgK8qzBbKu2IfD/3oZjjz762sjS6ViEU7W+C2geESACRIAIEAFTCZDoZCpBWk8E2ogAz/MLACwHIFAcZLUK7Fh6CUe/ShRYctsLvTD7yyjBf9v8yElcWnurjSzW7xhHT3s8tn8iAgZ56rWgOL0Uy+f8joIk07oVhUYHYtYnUxA+NFivc1udVCetj1xqLPbNvsqMrIXEBK8uxtdlYilrhXFFTXWZsk5mQ2FgMfZW/TViQq97e2Lit8IUkDP/3IbMPW1Tb4wVgGbFyFkEFBOh/EaEw97D8Mg1JkLVlVSjJD4XGTvjlPabkiZoBEpaYgUEpu1/Bo5+rk2W5O8+jrT/brQCy6zPBL3EJrkcledPkNhkwPW5DBkJ/4WL9VnBwnef4jhuvT6TaQ4RIAJEgAgQAXMSINHJnDRpLyJgYQI8z7MWYKz6sloLmvO/3sKGRecgra4XOlix7jeSZsA90KnJqrKMKnzWdauFrTRu+zu/G4ahT/bQK+m3PK8SK+9dh6wrucYd1rCKiRAs4mnm+7fD1c+Arm6ssHdJmTBVrqjUeFtEHODjpSr+HeRvcJ2o5nWZ0g9loK7c/HWZjHewfqXITqQsKM4KizeOiltF2HfXSlO3Nmo9u3+3rj7wjgqGf0yEsjC0vafq9aL3pjxQV1aD4qvZyDmchPTt1yCrsj7+evtDE/UiMOLLOQicoGpSUJWcifgXl+m1trNMMkRsKtm5GdIC036mdxauzE/Ozh4hby+DxFtLrUIVDJZON5fjuKTOxId8JQJEgAgQAeshQKKT9dwFWUIE9CLA87wPgLUAprRckHGhGKvuPY6iW5XKb92+tC9mfDRQMO33u4/g+vZMvc5q60k9pwbi/o236dXdrrq0Bj/N+wO3Tpte9NnJwxETXhyJsc8Oh1hbIerqGuBmKpCRU58yV2uiqNC8LlNoIGBvZxDuqtwqZJ/JUdZlSt2fhsrs+ju39jH0pWgM++dQgZn75/yI8iRhimh7+eES4gm/hnQ836GhcA7Uv+B9c5vrSmtQdiMfuceSkbLhImQVJj4v7QWEztVKoPeTMej7/G1N31dU1yJ23lIiBsAx2A8RLy6AS+9wrTz4hsgmEpuMe2S8ZtwDz+n3tLaYRUe/wHGcgR0qWtuWvk8EiAARIAJEQH8CJDrpz4pmEgGrIcDzPCs09BaAt9kHns0NqyyoxZr5J5G4PxcObhK8detOOHmpCmcXJVfgq97brcaXloYYkm4nrZZi1UObkHAg2Sz++PX0wax/T0bviaoua4KNmdB07gpwJRFg0U6GjEaRiRUmDw4AXAyLqKkpqkHm8SzknMlB9ukc5F8uMOR0q5nr5OOIhy4sgNhBVSsr7+QtHH/6D6uxsbkhTIRqTMfzHxkB52APo+yUVdahPKkAWX/fQOqmy8rIKBq2TYA9D6N+uE/gROzcV6Go6bwCIxObwp+bB9f+3bVGrZLYZPpzL/H0Rsg7n4Gz11qjjqXTPclxnHX+YDUdAe1ABIgAESACNkSARCcbuiwylQi0JMDz/F0AVgMQvBNWyHnsfvMKDn4ajynvDMCUt/sLlq6achDJB6Kze+MAACAASURBVHOsGujkjwdj9D/6ai723cxyeZ0ca5/ehst/xpvNn37TemLWx5PhHa6lzlRBMXD8PJClo8itowMQ3EWVMsdEJwOGrEaGnDOq4t8FVwuVBa07wrj96/HoPbdXkyvMrx0xX4D5bO2D1fBhIhRLx2N1ody6s8BDw4e8RoqyxHzknUrFrU2XUJ1jfHF8w0+nFeYgwIrSTz+6GCxNs3GkfP4big6dM8f2NrWHY4g/IhbfD5e+apnfqte5XI6KU4dRsmcrZIX5NuWfNRkrcnWD/8IX4NRb+Hu9mY3sAWTd6czzaYw1OU+2EAEiQASIgE0SINHJJq+NjCYCKgI8z7N376wtXb+WXC6uT8P2Vy7hlat3KKOeGkdeXCm+G7TL6jF2nxiAB7aMhZ2T7g5yTGTb/I/dOL36otl8Yml2oxZGY+qb4+DgoooUExyQmgkcPQeUV9Z3uQvwU4lMvl5oVTFrthkv51FwrbCp+DeLZpLXGlmI3GwULLORb6Qv7tt3t2DzpLUXcPnj/ZY50IK7Ovq6wCc6pL47XlQwPPsG6FWXrKVJTISqSC1GwZk0JK+PRWV6iQWtpq3NRWDS1sfhGuHdtF3RkVikLGOfA3SOwcSm8MX3w7U1sen0EZT89SeJTQY+FhIPTzgPHg7H3v3hEBwOsacXOInWVGz2qcQXAF7jOK7zhtsZyJimEwEiQASIgOUJkOhkecZ0AhGwOAGe590A/AxArcBD3vUyFCZVoO+MIIEd/4v5C1nniy1um6kHOLhLsPDvya12t2PZbjve3I8j358x9UjBes8Qd8x8fyIGzemreV+FAqioqk+XE+sWx1pu0Lz4d8bRTNSWdJ6yG7P/vAuBMQFNSFjh7e0xX5r17tpjMwdvZ3hFBjVEQ4Uru+U1j4TR1yZFnRyVGSXIO56irAnFBCka1kdgyEczEDpDpffXZuXj6qKPrM9QM1vkGOSH8BcegGu/ViKbTh9FyV9bSGzSgz8rCO4SNQKOvfrBPigUYndPcBLVh0WtbMF+QDzKcdw2PY6iKUSACBABIkAE2pQAiU5tipsOIwKWI8DzPHs9vwHgPdYorPlJLH2p5Rvf7Nhi/DD8L8sZZOadJ380CKNf7tdq8ND+/xzDno+OmPl0oNvoMNz75XT49VBFNRh6SHVBNbJOZiuLf6cfTEd5RoWhW3SY+d1mdsXUlZMF/lx4ZzdSt1zpMD4yRyQu9vCODIRfQzqe14AAiOwMEyfZPrxMgYq0YhTGZiB161UUX8rqUJxs1Znu86MR+erEJvMVUhli7/mnrbrTqt0OgX6IWKy7ZhOrd1cZewbF29dDmmfdadytOmyhCXZ+XeA8cAgce/WvF5g8PMGJ9RaYWlrFchWHchyXZiFzaVsiQASIABEgAiYRINHJJHy0mAhYHwGe56cB+A1Aq+rIt5E7kX+d1Ru1jRE2yhcP7ZwAe1fdf5wfX3EOW5fuM7kGkoOrvVJs6jkuAj3GRiCgn3+roldzktIqGXLPqeoy5V8pADpGWSaTHxhOzGH+yfvhHsaC9OpHVVYp9kz7n8l7W/MGYic7+AxikVAh8I4KgW90CETaOibqcISJUFU5ZSi6lKWsCVV43vQujtbMzVpt8x4YhLG/LhCYd+Wxd1FXWGqtJhtll1JsWsLS6LppLxCukKPi9LH6yKYCHfXujLLAdhfZh0bAZeBQOPToA/uAIIhd3QGR4HMhY51jv02Y+tyL47gqYzehdUSACBABIkAELE2ARCdLE6b9iUA7EOB5PgzAJvbpp67j007k48dxtlVHR990u/Prr+KP53dAIVPofQMSBwnChwc3iUyhUYEQSfR/c9CyLhOLalJI9T9fb0M7yMTBzw7CyLdHCLw5NP9XFF/N7iAetu6G2NEOnn27KNPx6qOhgiF2MDzigUUz1uRXoOBcOjL3JiDn0M3WD6cZJhNgguHM40sEwmHGyj+Ru+2wyXtbwwYOgT6IWPyAzm50qsimPyDN6zyvXU33oxSYBg2DY48+sFMKTG4Ap//vED3vvBIAU+c/5DiuSM81NI0IEAEiQASIQLsRINGp3dDTwUTAsgR4nncE8D2Ax7SexANf9NyGklT2N6xtjUkfDMKYV3Sn213bfQNrHtsCWa3mrmgiMYfgwYHoOZZFMoUjIiYUdo6GveFnQlNZWjmurLiChI03UFdG9Vv1fZIcPOzxUOyDsHNWMS+8kIEjj67Vd4sON48Ti+DR2x/+MeH1xcmHhIB1STN0NIpQJVdzkHUgEem74wDSPw3FqNf88Wsfgmd/VX2y0nPxuPn+cr3WWuskldjEIpu0/KnYlEbXOcUmdYHJ3aDmEUbcPUujY7/Tv+A4rmOF0hkBg5YQASJABIiA7RAg0cl27oosJQJGEeB5/ikA3wDQ2IIt6UAOVk87aNTe7b0oJMYHj+y6HfbNOvO1tCn5eBp+fmADasrri3T7RHii5/iuymgm9tXJk2lzBgweYLWZss/m4Pqa60g7lGFyGp8Bp3e4qWM/GYP+j6gKMfM8j51jvoG0vKbD+WqMQ6wWGytGziKgmAjlNyIc9h4GPrOsJpSCR11JNUric5GxMw6Ze64bFAVojO2dZc2g1yeh67yoJndZah1LsbPFYeftjojF98M9uk/rYtOOPyDN7QSRTRynjFxyjoyGY7dekPgHQuzsYrLAxEul4Oy0dqJr/viw3Nn/AFjBcVy1LT5XZDMRIAJEgAh0bgIkOnXu+yfvOwkBnudvA/AHANXH8Q2+s65vtw7ngkXsaBuyGjmk1XKTaLFzakpNjwKSVsohr1PZInGSYNhTPSC2157CkHExB/k3C5V1mdz8XQz2o7qwBrnnc3Fj0w0k77xFb9YNJqh9gVdPT9x/ZK6gTgwrJs6KitNQJ8BEKLeuPvCOCoZ/TAT8hofB3tPJcFQ8UFdWo0xlzDmchPTt18A6CNIwnEDYrAGIfv+OpoW8QoELs18yfKN2XEFiUwN8iQQu/QbBaUAUHMK7Q+LlA5EZBCZFTTVqs1JRm5aM2sxU2PkFwi0qBnZ+ar+Smz8FtwCwlp7/4ziOVPh2fH3Q0USACBABImAaARKdTONHq4mAzRDgeT4YwAYAI23G6HYytK68DgVXC5G0LRkJfyRCWiltJ0s6x7Ezf5+O0AkhTc7Ka2XYNvxzKrqu5/W7hHjCryEdz3doKJwD3fVcKZxWV1qDshv5yD2WjJQNFyGrIBFKH5Bu3XwwcctCwdT4JctQlZKpz/J2ndOZxSZOYg/nfpEqgcnXHyJHIwTcFjeoqK5CbXaaUmCqafhXl5MBTiyG25DR8Lnj3tbEpmQAnwD4ieM4zbnh7frU0OFEgAgQASJABAwjQKKTYbxoNhGwaQI8z7MUu68ALLJpR8xsvLxWjqKEItzak4a4X+NRlUeNgMyMWOd2YRPDMOM31nRRNS5/egBJa863pRkd5iwmQjWm4/mPjIBzsIdRvskq61CeVICsv28gddNlZWQUDXUCLPpsxrEXIHFRZTDn/LEPmWt2WS0uw8SmDZDmsiZptjtE9vZw6mN+gUleVYm6nHQ1gYkVV28cInsHeIyeCK9JsyDx1NlU9mpDGt1vHMeZFlpsu1dFlhMBIkAEiEAHJECiUwe8VHKJCLRGgOd5VuPp+dbmdZbvszpCFRkVSN2Xhkv/u4Ky1LLO4rpV+MnetN9/dC48u6vEEdaJbfdEVjOXhqkEHP1clSIUS8djdaHcuvsYtaW8RoqyxHzknUrFrU2XUJ1TbtQ+HXHRmJXz4DuMNQ2tHxVxyUhYyn7MWtfoDGKT2N0DLoOHw6FbT9gHhkJipggmWWkxatPro5fqstNRm52h/KptsKgpj5ET4DVlDiTunroehIsAPgKwkeM47Xnu1vUokTVEgAgQASJABPQmQKKT3qhoIhHoWAR4np8P4E0AXQG0WplYVitHYVwxpFXCVDORRASxRKSsySPSUFeJCQpiO7FWeOz7zdex/8/+NQ7WOElkp6PlNAf1/dkaiQgiSf1ezffT5xZZel3OuVzEr7mO5J0p+iyhOSYSGLCwP277aLRgl6MLf0fBOe1v6kw8stMud/R1gU90SH13vKhgePYNENTU0hcME6EqUotRcCYNyetjUZleou/SDjev/5Kx6LlwRJNfsvJKXFrAfrxax5B4uqHrkgf0LBBuO5FNLHLIeeAQOPYZAIfgcIg9vcFJDOtAqumGmgtMTGSqTb0JWZl+z7fYxQ2e4++A5/jp9QXHtY/jDWl0O0hsso7XCVlBBIgAESACliFAopNluNKuRMBmCPA8zwSnOwGwLneTdBnO0tCS/0rD1VXXkXYkyyZq7ti52GHa8vHoNk0VhWDI5bCuX+XpFUj56xYufn8JVbmUemcIP33nsnt6OHYB7N1VKUrF13Jw6IHV+m5B84wk4ODtDK/IoIZoqHBltzxDhVp2tKJOjsqMEuQdT1HWhGKCVGcZQZN6Yfhns1Tu8jzOz3kZUCjaFYG+YlPVtYso3v4H6jJS29VeXYezot7KDnIWFphqUhIhrzA82lXs6g7PcdPgNWEGRE7OrYlN73Ict99qYZNhRIAIEAEiQATMSIBEJzPCpK2IgK0T4Hl+SIP4xKKgXHX5U3yzFHFrE3F1dQJqimut2nVOzGHUG0MxdMlAk+2sLa5F1sksxH53WdnRjob5CIx6byQGPR3Z7I07sHvS92CpdjTajgCrTeQdGQi/hnQ8rwEBEOmIVtRmGS9ToCKtGIWxGUjdehXFl2y7LpCuG3AKcMPUPcJSeYlv/4Dyiwltd3HNTrJ1sUni4wfn/oPNKzApFKjLzUJtdjpYYW9lke/kBMgrTUsTZWKY96S74DFqIjh7B133zUSmNzmOO90uDwUdSgSIABEgAkSgnQiQ6NRO4OlYImDNBHieZ+2v7gfwLIBBumwVRD8dtu43lQMe6o0J/xmlMV2vKrcS9u4OkDjpn5ohr5OjKL4IiZtu4trqOMhrqParKc+1W6gbFpy6H0wkbByZf13HmVe2mbItrTWRgNjJDj6DWCRUCLyjQuAbHQKRvfaUWV0iVFVOGYouZSlrQhWezzDRMutaPm3/M2D1sxpH/u7jSPvvxjY10iCxaccG1KXfalP7NB1mHxoBl0HD4NijD+wCgiBydlV2ejNl8Ao5pLnZqElPRm1aklJgqk1PgaLOfB+Q2Pn4wev2mfAYPRmcnZ02c1moG6so/x7HcedM8YnWEgEiQASIABGwVQIkOtnqzZHdRKCNCDSLfnoQgM6cgbxLBbiyKgEJG5MgrRTWfmojc1s9JmxcEKb/PBEOHqo0LuUiHriy/CIyDqch+LYQhE/pBo/uOou/Cs/igYrsSmUU1MXvLqMwrrBVW2iCOoFpv0xB12kRTd9QyBTYPvxzsK80rIOA2NEOnn27KNPx6qOhgiF20F+sbfSCpa6yKDZWtytzbwJyDt20DgeNtGLEl3MQOKFH0+qq5EzEv7jMyN0MW8bEpvBn7oVnTCTACuFpGjwPZRpdO4pNLQUmlpKm1V49EfByOaR5QoGJiUy8tE7PHQybZufbBd6TZ8N91ARwIq3iGPuBtQnAOxzHxRt2As0mAkSACBABItCxCJDo1LHuk7whAhYjwPM8U2DmAngBQH9dB9WVS5G4OQmXfopHwdUii9lk7MaeXd1x17op8Oqh3ko+51QWds7dotzaLcwdYZO6ImxSOAJigpXFyfUdsmoZ8mLzEf9bPBK33ARIM9ELXfDoINy1aaZgbty3R5Gw/KRe62lS2xPgxCJ49PaHf0x4fXHyISGwc9WZZqRZE2kQoUqu5iDrQCLSd8fZ1Oum95Mx6Pv8bU2+KaprETtvqUUvxDCxaSPq0tuuMYJFBCaZDNL8HEEEU01qEniZ5T/kcAgKg9fkWXAfOgYQaf1dwJSu9QD+xXHcDYtePm1OBIgAESACRMBGCJDoZCMXRWYSAWsi0BD9tKQhBU9rXgGzuTH66fofN8GEGGsZjl4OmLFqIkJGB6qZVJpcgj+nrYesRmUvK3QdODIYoZMilEKUs7/OoC/BnlSM3LBbn3vgHvj092laVFdcjZ3jrK/9vGFedZ7ZrAg5K0bOIqCYCOU3Ihz2Hq02yFQDxF43dSXVKInPRcbOOGTuuW7VEW/+IyMw6of7BH7Ezn0VihrzR9xIPFwR/ux9ekY2WVhskkjg0m8QnAZEwT4oDBJfP5gjgklRU43arFTUstpLacmoy05HbVYaeFnb/h5xCO0K7ylz4BYVoysqi+XtrWoQmzpW3mjn+dFFnhIBIkAEiICFCJDoZCGwtC0R6AwEeJ7vAuBRAE8D6KrL59rSOtz4MxkXl8eh8Lp1dLUS24tw++dj0O+BnmqmSyvqsHXmBjABquVgb6p9+vsqxScmQvkO8DOo5TwVI9f96ug7vw/Gfz5WMOnk85uQcySpM7ysOpyP7PXi1tUH3lHB8I+JgN/wMNh7OhnuJw/UldWg+Go2cg4nIX37NciqzC/oGG5Y/QoW3TXj2AuCnwUpn/+GokPmK+XTJDaNiAREraXRmV9s4iT2cO4XqRSYHMK7Q+LrD5GjEXfZArKiugq12WlNApNSZMrJAHje2OsweZ1T9z7wnjIbLgNYfw2tg3U5+AnAJxzHWXdRQ5OJ0AZEgAgQASJABIwjQKKTcdxoFREgAs0I8DzPcg1ub+h8NweAzgIvWadzcfF/15C0KxUKafvnnQ1+uj/GfjBCrU08s23f4zuRcShN5307+TgheHwYwiZFIGRcOOxcdQZ/CfZitYqKE4pxY/NNXPnpmlVFg7XXQy62F+OhC/Ph5Kt6M1t2swAH7mbv7Wh0BAIuIZ7wa0jH8x0aCudA1rvA8FFXWoOyG/nIPZaMlA0XIatoXxFq0rYn4Bru1eRI0ZFYpCxbbbhjLVYYIjaV7NyI2jTT0+hE9vZw6mMJgalS2UGuMYLJGgSm5riZ2OQzYy6cezfrpKl+g6zl3fcAPuU4zvpyyE1+4mgDIkAEiAARIALmI0Cik/lY0k5EgAiwetw8HwTgoYbOd2G6oFTlVSPu9xu4suo6ylJNa1ttKvweMyMw9Ydx6t3reB6nPziOqysu6XWE2EGMLsOCqBi5XrS0Txrx2jBEL4kSTNg7Yzkq09Ujz0w8ipZbAQEmQjWm47E0Nedg9Xpr+pgpq6xDeVIBsv6+gdRNl5WRUW05hnw0A6Ez+jUdWZuVj6uLPjLaBL3EJgDV16+ieOvvRotNYncPpcDEOsiZM4JJVlqMWtZBLitdGbnUmCZnNBBLLeQ4ZUSTz7R74BihKgav4bgCAN8B+JLjOPphZKn7oH2JABEgAkSgQxEg0alDXSc5QwSshwDP86ytz4SG6Ke7AWht88Nqt6QfzcbVVdeRtDO13eq2+A7wxl2/TYZbiKrteSPR5G03cPD5vQYDpmLkBiNTLnAJcMaDZ+dDZKcq2Jtz+CZOLt5s3Ia0yqYIOPq5KkUolo7H6kK5dVfV+DLEEXmNFGWJ+cg7lYpbmy6hOsey4nb3+dGIfHVik4kKqQyx9/zTEJOVcw0Tm9Ypo4b0HRIPTzgPGgbHPgPgEBwOsac3OInh3QdbntcoMDFhif2rTb0JWZmV6zKNYtP0++AY1k0XwjwAnwP4huO4Kn1Z0zwiQASIABEgAkTAoCokhIsIEAEiYBwBnufZR8dPAFgIwE/XLpU5VYhffxOXf4pHeQYrl9G2g4kdd/42GV0G+6odXBhXgG0zNxgtilExcsPucvIPE9FjdvemRbxcgW3DPjeav2Gn02xrIuDo6wKf6JD67nhRwfDsG2DUXzBMhKpILUbBmTQkr481e+Sc98AgjP11gQDdlcfeRV1hqV44Je4uCH9uLjx11WxqimxqXWySePnAOTLa4gJTza0bkJfr56NeICw8iROL4TZ0DLynzoF9l2Bdp6UC+ALAco7jqi1sFm1PBIgAESACRKBDEqBIpw55reQUEbBOAjzP2wOY1RD9xMIBtP4M4uU80o9l49Lya0jekwa0YT1ZO2cJpv4wHt1nhKuBrCmsxpZp61CVa9qH3VSMvPVntMsQf9y9c7ZgYuJPp3Hty8OtL6YZHZqAg7czvCKDGqKhwpXd8thrytChqJOjMqMEecdTlDWhmCBlyhDZizHz+BKwr40jY+WfyN2m+5kVOTsibNE98Bk7RHuB8Eaxads61KaqRzZJfPzg3H+weQUmhQLSovym1DhlFFNyAuSVlo0YM+UOdK1lEV1uQ0bDe9o9sPdX71zabC0D/DWAHziOY53paBABIkAEiAARIAJGEjD8LzQjD6JlRIAIEIHmBHie7w3gsYYIKJ25MyUpZbj2awKu/ZaI6oI2qtHCATGvRGPEK8K6QswHea0cu+b9ibwLOWa7VCpGrhnl3btmo0u0f9M3peW12DH6K7Nxp406BgGJiz28IwPh15CO5zUgACI7rRm9Wp3mZQpUpBWjMDYDqVuuoPhKtsGAxq99CJ79A5rWlZ6Lx833l2vcp1Fs8h4bDU6kSiVtOVlZs6mZ2GQfGgEXliLXow/sAoIgcnYFi94xZfAKOaS52ahhNZjSkupT5NJToKizfc2Fk9jBPWYcfO64FxJPnb9urgL4D4C1HMfJTOFJa4kAESACRIAIEIF6AiQ60ZNABIhAuxLged4RwJ0N0U+TdBnDxJ7kv9KUtZ/SjmS1SfRTv/m9cPtnoyG2F74hZHWojr78N25svG52flSMXIW05909MOl71hhRNc4u3Y6MXfFm504bdhwCYic7+AxikVAh8I4KgW90iCD6SF9PmQhVlVOGoktZyppQheczWl066PVJ6DpPJVaz1DqWYtd8GCI2VZw9Djtf/yaBSezqDnCm/fnGy+WQ5gkFJiYy8dL27f7XKlwDJ4gcHOEx6nZ4TZ4NiYeqq6CGbVinCFazaQ3Hce3fUtVAP2k6ESACRIAIEAFrJmDaXy3W7BnZRgSIgM0R4Hl+SIP4NB+AejXvZh4V3yxF3NpEXF2dgJpiy34SHzSiC2aungQnX6aPCUfcL5dx8u2jFmUtKEY+IsigCA5ZtQx5sfmI/y0eiVtuAjb2dooVEl9w5gG4Bro0MWaRKPtmrrAoc9q8YxEQO9rBs28XZTpefTRUMMQOhhfPZmJzTX4FCs6lI3NvAnIO3VQDFTZrAKLfv6Ppv/MKBS7Mfkn5/8XOjgh/fh68Rg3SmUbH5vJyGTiR2EICUxJ4qbRjXXIzb0SOTvAcOxVek2ZB7KLzV8lxAJ8A2MFxXBsmcXdY9OQYESACRIAIEAE1AiQ60UNBBIiA1RHged4NwAMAngEwWJeBguinw1kW88WjqzvuWjsZ3r081c7IOZWFnXO3WOzs5htLnO0QNCoYoZMiEDapK5z9nfU+l71hLk+vQMpft3Dx+0sm16XS+2ATJw75v2gMf3WoYJcDd/+Mspv5Ju5MyzsrAU4sgkdvf/jHhNcXJx8SAjtXB4NxNIpQJVdzkHUgEem74+AW4YOJW1jPBNW4/urX8LtjFFpLozPYgBYLFDXVqM1KVXazq81OR112BmpSb4KXdY5MMRYF5jluGrwmTIfISSVUa+CqFJs4jttuKnNaTwSIABEgAkSACOgmQKITPSFEgAhYNYFm0U8PAtCpsORdKsCVVQlI2JgEaaX5P8V38HTAjJ9vR+jYIDVmFZnl2DJ1HerK2i49pbMUI3fyccRDFxaApR02jrzTqTj+5HqrfnbJONshwF5LrBg5i4BiIhQTo+zc1SMbW/OIiVC1RVVw9HERFjDgeZMjllqe3VxgUhb4TktWFvwGO6uTDbGbB7xunwmv8XeAs9cpHu4H8BbHcac6GSJylwgQASJABIhAuxEg0and0NPBRIAIGEKA53kPAPMALAYwQNfaunIpEjcn4dJP8Si4WmTIMa3OFUlEGPvRCAx6vJ/aXGmFFNtnbUDxDdM6YLVqhJYJHbkY+YQvx6HP/az2fP1gb+53jPoKsqq2E/mMvRdaZ3sEGkUo3yEh8B0aqhSi7D2d2s0ReXkpatJTUJvOxKX6r9LCvHazx1oOtvPxh/eU2XCPGQ9WLFzLYEnFmwF8yHHcRWuxnewgAkSACBABItBZCJDo1FlumvwkAh2IQEP00xIA9wPQ+k6DudwY/XT9j5tg9Y3MNQY/3R9j/zUCnFj4Y1QhU2D/k7uQfiDVXEcZtU9HK0bu3ccb8w7eK4geSV4Xi/9v78yj46zONP/cUpVql6zFWqpKi/clxrRtDMQYSAzYBuNAloE0nYWmk+5Jn5nJn31Oz0xm/pgznbXTOT19ekJ30wM0xjEOsR3SmIZD4sSQtAEvWIttSXYsa7FkqbRVqRZV1Z1zP5VkWZZqkb4qVUnPPUdHknW/e9/7ux8GPbzv857732/PiQ8fIoGZCJicFjjqS1C0shw2TzGsFU5YKh2wlNphcxXDVJR+CV66pCNDA3FxSXWPGxeZIoP96S6zqOcXVrpRuuezcG7fOe57NfNQf+EfBPBXQoimRQ2EhyMBEiABEiCBHCZA0SmHL4ehkQAJJCYgpawE8CyAPwOwItHs0FAYLUcu4+zzTei/oE8mUt1DHjz2T7tQ6Jyme0ng9A9P4czffJAzV7gYzMif+Nl+uD5ZPck0GhjDsXt+mDOMGUhuErBWOVG0qhx2zzLY3MWwVRfDXGbTMpcKiy0wWk0wmI0wGJVp98KeQZXMqRI55cnkv3geo01nEAszm2/iVszuOpTu/RycWz6ZqFxRAXsJwLeFEG0Le6PcnQRIgARIgARIYIH/84oXQAIkQALzJyClNADYFe9891kACdtSqeynsz9uxMXXLyM2Nr92buUbS/CZA7vhrLm9Q9KVX7Ti3W+8Nf8D6rxCvpqRr3isHntf2H0LjTP/8zh+//rHOhPicrlMQJW4OleWwV5bAkfNMi0DybLcAXOZHeYSK4wOMwqsJhQUGm/LRMzlc80Wm+oyFxkZxFhvN0Zbm+E7dwrhrvZ8PMqcY7bURtKVnQAAG61JREFUr0bpns/Dcce2RGJTAMA/AfiuEOLanDfjgyRAAiRAAiRAAroSoOikK04uRgIksNAEpJTK5fvLAP4cQG2ieEZvBNB0oAXnX7yA4asjcw7dVmHF/lceQdXW5betMdg6gKOPHkIkpF9p35wDneFBvczIz/79x7j+QY+eod22liplfOb9p1FUVzT5s9HuYby15/9mdF8unnkCs5W1mUttKCyyaJ3lCiwmCKMB6p3NlxH1j2L0ajuiwRBsdTUoLCvVJ3QpER31Y6yvRyvBG73UAH/DacRCQX3Wz5FVrKs3oGzv52HbcGeiiHwA1F8CPxBCXM+R0BkGCZAACZAACZBAnED+/Jcbr4wESIAE0iAgpVRGH5+OZz99DsCsxh/KlPrab7rR8OIFtP3iKpQvU7pDeSg9/KP7sf4/rLrt0aA3iCOP/QT+LvW7UW6PXDcjv/Mbm7Hjf9x7C8RfPfMyBhq6cxvsEoxOdXCz15XAUV+qlbZZKx2wLndqpW1KZDLaC1FgUWVtBt07u80Xd2wsgvCgH6H+EURDYSzbWAuDKWEC5eSWsVAIA6c+QscrhxAeGLwllAKbFdbaGlg9Llg9bthX1sNWXwuDWR+vKBkZQ3RkWBOjVFbU6MXzCLQ0zhdH1p+3rlqvGYTbN21LtLf6PwX/HPdsotiU9VvihiRAAiRAAiSQGgGKTqlx4iwSIIE8JiClXA3gawCeA3B7OtKUs/mvj6L5J634+IVmjHSkKRIJ4K7/shn3/fftt3nDRENRvPnMUfR8kD/iSC6akZuLC/Hl038Ek/2mj1b/2U78+iuv5PEbmj+hK0+k4rUVsFY4YK8dL20rLLbC5DRrHkkqI8lgKtA+FtofaTrVWDiCsZFRhPqGNTFpbCSAoPb1MCK+m1+rPw97R+Bc40bN/nvgemQLCqyFiS9JSgS7utF5+Ai8759K+0JNJcs0AUp9WDxuTZCyuqv1EeOk1DKgtKyo7nYEL1/C8On3EfPNPbsz7QOm+IBt/WaUP/40LCvWJnqiD8DfAfiREEIfg74U4+M0EiABEiABEiCB9AlQdEqfGZ8gARLIUwJSSvWb4xPx7KeHkODXYhmVuHayG+eeb8Tlt9oBmfqh1zy5Arv/7kEYLbcmV0kp8btv/QZNL55PfbEcmpkrZuT3f3snNj278SYZKfGLB/8PwoPK0oUjHQLK/0gz2K4ugrO+BPaaEhSWWMc9kkptMFoLYbSbYFD+SDlY1qaEpEnhaIqIpIQjJSapD01c6h1CxJ+89MzksKJq12bUPrkDztU3TetnYxoNBDD44Rm0v3gAkZE0ReokF1VgtcJSXakJULa4IKVK9AwWSzpXPOtcGY0iNupD+HrnzayotmYgln6m57wCEkLLaCp77Auw1N6eKTpl7V4Afw/gr4UQw/Pakw+TAAmQAAmQAAlkjQBFp6yh5kYkQAK5REBKuQ7AH8czoMoSxTZ4ZRiNL19E4yuXEOhL/ourWqvqrgrs/5eHYVtuvW3pC//SiPf+8le5hCPtWBbSjLx4ZTH+8ORTt4ggV4814PR/+9e0z7EYH1AeSFZXMYpWl8NRVwpLmQ2qg5sSklRJm1baZs1NfyRV1jY2PKoJRTczkkbjAtJ4dtJEtlKgZxAyOn+BRIlpyzbVwbV7G1x7tqLAPK0b5fSXJBaDr+0KOl49jJHG5qy/QhNZUVo2VFyQ0jsrKjLoRbinA6MXzmcuK0oIOLfci7J9T6Owyp2Io3JN/2sAzwshqCxn/Y3jhiRAAiRAAiQwPwIUnebHj0+TAAnkOQEppUob2B/Pfno40XGi4Rguv3lV835q/3VX0uwnh8uOzxx4BMvvuF3TunGmB8c+exiY/+/MC34DC2FGvu/Ao6jdVTN59lg4iqN3/2BR8JzpQmcra1MlbYXFFhhthYumrE15rGVjmMuL4N6zFZ7998LmSm7wHfH50X/iJDoOHkYsPJaNEFPeo8BqgaW66qYI5XHBVl8Ho/P2rpopLzpl4tSsqKAyLm9pgr/hozllRQmjEc5t96F07+dRWJEwm+yKKqED8GMhRGpq/1wOx2dIgARIgARIgAQySoCiU0bxcnESIIF8IiCl3ArgzwA8AyDhb2sDrUNoOnAJDS9fRNAbmvWYhQ4T9j7/KazYc3sjPX+3D6/v+QnCg4vr96lsmJErwUkJT1PH+e+/i9aXPsyLV05lGykhiWVt2b0uYTCgdOsqzaup8oFNEAWGhAHISBS+Sy1aVpPvUmt2g9Vht2xnRflO/xYR38yVb8JoQtG9D6Js7xdgLEmYXKqcz78L4IAQIjfbfupwN1yCBEiABEiABJYKAYpOS+WmeU4SIIGUCUgpnQD+EMA3APxBogeVQfjl4+3j2U8numacKgoEdvzXu3DXNzff9vMx/xh+/uRPMXCxP+X48mlixszIBfDFXz+FkjXLJnEE+/x4c5fyF16YwbK2heGeyq42T7lmCO7Ztx2WipvvzGzPhvu96Dn+Dq6/cXxO2TypxLRQc1SmkaWqcrxz3sp6rZOe6qBndKq/9uY/ZCyG6MgQwj2dCF1tw2hrE8yuWpTsehwFzuJEG5wB8L8AHBFCLIIc0Pmz5AokQAIkQAIksBgIUHRaDLfIM5AACWSMgJRS9ez+UwBfAmBLtFHvuT6cf/EiLh5ugxKTpo9NX12PT3/nkzCYbs2uUKblv/rmO7h87FLGzpErC+tpRr7pKxuhTMWnjpNfO4gbp5QFjD5jtrI2ZbKturYVWIyLoqxNdXODzE5Zmz43k3wVg8mIip0btaymsm2rk3aCi42NYehcAzpeOohgT0/yDRbZDHPFclhra2Cr88BWWwNrXS0sVRVJuemA4bdxselNIcTiegl1gMMlSIAESIAESCDfCVB0yvcbZPwkQAJZISClVP+L/mkA/xnApkSbhkfGcOn1Npx7oRl9Dd5bptZ+yo3HXtgFc/G0FuwSOPu3H+Kj7/97Vs6TC5voYUZeVOu8pQfhYHMPfvn0i7Mej2VtuXDzmY3BUV8J155tqNl/N0xFCXViLZBgZxeuv/EWbrx7IrOB5eHqBrMZ1ho3VNe8cSFq/HOBPTnXFI77HoDvCCF+nsJcTiEBEiABEiABEshTAhSd8vTiGDYJkMDCEYhnP30TwBcBJGx1NZH9dOFQKyKBcXuSklXF2P/qI9rn6aP97St4+0+WXhc2VYJY8QeVqHmoHp5P16HsE+Vzu2AJdP2yRTPXNi+zwlQUN9k2G2EwJvbvmduG83sqFo4gPOhDyDuC8IAP4QH/za/jfx7y+rQ5Y0N+ZMtke36nyv7TRrtlsnyuaJ0naQDRQADe332AjgOHERme2YMo6SJLYIIoKNBK8ZTwpLKgNAGq1gNzVeV8Tv+mymwSQrw/n0X4LAmQAAmQAAmQQH4QoOiUH/fEKEmABHKQgJRS/eb1bNx8fEWiEEPDYbT87DLO/kMT+psHYCk14/H/9zDc91Xd9thgywCO7juESHDpeujaqx2o2VWniVDu+2ugvKHyZUT8QahytfCgf1xQ6h+e8rX6cyUi+bU5ai7H3AmUbF4Bz+N3o+pTm1FgSaj/auWD/itX0fXaEQyePjv3TRfpk4XLy8a738XFJWuNB1a3C8Jk1OvEFwB8VQhxSq8FuQ4JkAAJkAAJkEDuE6DolPt3xAhJgARynICUUqXQ7Ip7P30WQMLf0lT209kfN6L1jav49Pd2YMPTq287YWggiCOP/gS+Ll+On35+4QmDgLXCBqfbCbvbCYf67HLA4XHC4VLfO1BYZJ7fJvN8WmUXTQhFYe8IQiojSQlH3niGkhKXBia+9kFlL3FkjkBhiQPuvdvg2Xc37LXLk24UGRlB34n30PnaEcSCFPmMTocmLFlU1pISlmo9mthUYLMmZZniBNXOswlAQ/zjOoAWIYTybuIgARIgARIgARJYYgQoOi2xC+dxSYAEMktASukC8GUAfw6gNtFuozcCaDrQAqOlAHd+fSOUADN1xMaieOsrb6DrvY7MBp3B1Y1WIxyeIjhcDtjdjnEhKS4oqe9VRtNClL1NlrWpjCRNRGJZWwZfg3kvrf7ZKL97nZbVVLFjA4Qxceab6qDmb2nDtVcOwXexZd775+MCU7vUWTyu8RI5txvmyuRCXRrn7QbwEYDGuNCkPjcIIZTwxEECJEACJEACJEACoOjEl4AESIAEMkBASqmynT4TL717GMCshkIqkyY2FpuxhEz97Lff+jWaX1JJA7k3bBU22JWQpIlKcUFJfVbfu5ywlFpyJ2gp0f9RK85/+xCCvUO5ExcjmZWAtaoE7kfvgmffdlgqliUlNTY0jL53T6Dz8FHIyNLIOFO+S4XlpVq2kn1lPSwet/a11V2tZ+e5gbioNFVgOiOE8Ce9FE4gARIgARIgARJY0gQoOi3p6+fhSYAEskFASrkKwNcBPAdgTmkGF19twsm/+GU2wp3cw2AqgL3aDlulHbYKO5y1RXDWFU1+X7xyGUz2JD46ekYsJaKhCMb8IYSHAvB3DWLkyg0MNHdjuLUXvk4v6j+zFeuf2wnrcuesO0spMXDuChq+8xpGO/v1jJBr6UBAvXcqq8m1eysqH9wEYUhsAK/EpeGGZlx7+SACHZ06RJC7S5hKlo0LSjVu2FcogckFq8cFQ+G0bphzP4JSY1unCUwfCyF6574knyQBEiABEiABEljKBCg6LeXb59lJgASySkBKqX4zfCLu/fQQkF62aX9TH449/hpikZgucZuLzZqAZK2wo+gWQckGZ22xVgY3veRPl41nWURGYoiExjDmCyHQMwxfez+GWnow/Ps+eM9dQ9CbWlKFodCI2j2bsOHrD8BZn7gL3khrFxq+/zqGmtozeTSunQIB5c/kfnQ7PI/dBeXblGyE+73oOf4Orr9xHIjp889Esj2z9XOj3a55LilBSROZPC7Y6mthdM4upqYZWzguLk2UxU1kMF0RQsg01+J0EiABEiABEiABEpiVAEUnvhwkQAIksAAEpJTrAPwxgK8BKEs1hNHrfvxs70EEvYkNkZVPkqXMClX+pgQklaVkq1IZS+PfF68ohsmhW3ZE8vDleAlhJBBGsN83maXka/diqK0X/WfbdRPTJoJRgln1/Wux4U8fRNkdnoQxBrq8aP7bY+h9T/kfc2SLgBIIK+7biJr996Bs2+qk5WByLILhxmZcfeFlhHryP/kmC75LUQBXp/gtqRdcCUwXhBDqZxwkQAIkQAIkQAIkkFECFJ0yipeLkwAJkEBiAlJKZXq0P579pLyfko5IIIJ/++rPERoKad3eJo25475KTo8T1uW27GYpRWOIBscQGgqMZyld82qZSsOXb+DGR1cRGkgtSynp4ec4oXxLnVZ253pgbUJhQ5mKt77wNtqPstHWHFGn9FjROg/ce7ZqJXSmIluyf0gQ7OpG5+vH4D35u5TWz7VJWfJdUqbeUw29lcB0Wggxmms8GA8JkAAJkAAJkMDSIUDRaencNU9KAiSQ4wSklFvjxuPPAEheX5St80x4KflCWpbS6PWhcUGp7Qa8TZ0YvNSbN+VNJeurse65najZ/YmEXkERfxDtR3+Hln84DhldXKVb2Xptpu9jtFtQ/dCdqHniXhStcScNIxYKY+DUh2h/6SAiw8NJ5+fKhBl9l2rcMJh08z8bjItLUwWmc0KIG7nCgHGQAAmQAAmQAAmQwAQBik58F0iABEggxwhIKYsAfCkuQG3OdHiqQ57KUgoPjiJwY2RcVLrmxcCFbvSfadf+bLENu6cE6756H1Y8uQUF5tnFgNhYFNd/9TEaf/A6oqPsAj+X90BlNanyOZXVVGBJIrzEJEavXUPXa0cx8IGqAsvdMd13SXWOs9XVwGDRrWPjhO/S1I5xSmii71LuvhaMjARIgARIgARIYBoBik58JUiABEgghwlIKXcA+I8AngJg1iNUJTKpbm89/96G7t+0aJ5KwUUoLKXCylxix5pn7sHqL96DwmLrrI8oZv0ftmgd74I3VIMvjkQEzKVOuB/dBs/j98DmTm5ZFvH50X/iJDoO/hSxsNJacmcUWK2wVFdqht5at7h45ziV0aTTiABQTvaqHG6qsTd9l3QCzGVIgARIgARIgAQWjgBFp4Vjz51JgARIIGUCUspSAP8JwLcAFKT8YIoTI6NhjFzth+9qP0ba45/jX6sMqMU+jLZCrPzcNqz98g7YqotnP66UGLrQgYbvHsZIm7LQ4ZggoIzbS7eu1rKaKu//BIQx8WsqYzH4267g2suvwnexdcFBKt8lS3XVeMe4GiUwqa5xbljd1UkNztMIfibfpY+EEIE01uBUEiABEiABEiABEsgbAhSd8uaqGCgJkAAJAFJK9fe2ynyyA1CpOSsBrAWwBsDyTDAKDwXGhajf92Pkat9NUardi4h/cZWcGYwFqHl0E9Y/uxPFayoT4vRfu4GmvzmC/g9aMoE9b9a0LC+Ga/cW1DzxSVirSpLGHe73ou/ESXT/9BhiEZXkk/2hspRUOZwmKk3JYNLRd2lgWuaSymA6K4Toy/5puSMJkAAJkAAJkAAJLBwBik4Lx547kwAJkICuBKSUqt5nVVyIUmKU+vgEgE0AEqTvzD2M8HAA/o4B+DoGMNzWq32or0eu9CESyK0yqXRPOdnx7sF1CR9VHe8uPf8mOn7xQbpb5O18g8mIip0btaymsm2rk2YCyUgEww3NaH/pAIKd2csQm/Bd0gQm93gGUzZ8l4QQl/P2chk4CZAACZAACZAACehIgKKTjjC5FAmQAAnkKgEppUpBmSpEbYx/rxSVjHTKU4KU6nA3IUT5O7yT4lQ0tDAZLnO5n5IN1Vj7pR2o3XdH4o53oyFcPXwSLS+8nTfd/NLl4airgGvvXfDs247CZSrZLvFQWU09x9/B9WP/mmzqvH4+o+/SqpUwFStPfl3GVN+lqcbezUIItjfUBTEXIQESIAESIAESWIwEKDotxlvlmUiABEggDQJxQUplRE0IURPilPp+dnftNPaYOlVGYxjtHoKvw3tLlpQyNB/tGoLy+snF4agpxZpn7sXKL2xL3PEuNIaufzuNph8dRSycP+LabMyNNjMqH9ikdZ8ru0tVcSYesVAYA6c+RMcrhxAeGEw2Pa2fL4Dv0qTARN+ltK6Kk0mABEiABEiABEhAI0DRiS8CCZAACZDArASklK4ZxCglUKkMKd0NzWNjUQR6hjVBSmVJKSFqvHzPC3/noDK1WvDbspQ5sOqp7VjzR/eisChBx7toDL3vNaHxe4cRHso/M/aidR6tfM71yBYUWAsTc5cSwa5udB4+Au/7p3S5o5l8l2w1HgiTUZf1AUz3XVIC0zkhxIheG3AdEiABEiABEiABEljqBCg6LfU3gOcnARIggTkQkFKaANTMUrJXD8Awh2UTPqKyhnzXBuJC1HipnhKklDAVvJF9ncBoN2PFk1ux/tn7YK1MUMYlJbznrqDhO4cx2pnbPtImhxVVuzaj9skdcK6uTnqF0UAAgx+eQfuLBxAZ8SWdP9OEGX2X6mthMJvntN4MD6mX49I0Y+8PhRDZM5fS6yRchwRIgARIgARIgATyjABFpzy7MIZLAiRAArlOQEqp1AJ33MR8esmeKt3TfUw1NFfeURNZUr72foz5Mtthz2AqQO3eO7D+T+5H0crEDQRHWrvQ+IPXMdjYrjuDuS4oDALLNtXBtXsbXHu2Jiwd1PaIxeBru4KOVw9jpLE55W0LbFZYqiq1bnE2rXOcC9baGj19l8YAqFaCqlNc05TP9F1K+ZY4kQRIgARIgARIgAT0JUDRSV+eXI0ESIAESCABgYXssHezXG88S0rvDntKvKm+fy02fO0BlN2pksBmH8HeIa3jnfJ+WqhhLi+Ce89WePbfC5urNGkYEZ8f/SdOouPgYcTCSt+ZeQijMS4uxbvFaZ3j3DBXlCftcpc0iJsTVJbSVENvJTQ1CiGCaazBqSRAAiRAAiRAAiRAAhkmQNEpw4C5PAmQAAmQQGoEFqLDnirLu+kbpcr19OmwV76lDuuf2wnXA2sTCi2RiY53//hWapDmOUsYDCjdukrzalLm4KIgcRWkjEThu9SiZTX5LrXesrtaq3B5mZa5NPGhMpgsrqqEXf7SPMJMvktnhRBzq+VLc3NOJwESIAESIAESIAESmB8Bik7z48enSYAESIAEskAg2x32YpEoAtfHDc3HjcwHMNzWqwlUo12DkLHUDM2L11Ri/bM7UfPoJhiMs/uuR0Nj6FYd7354FLGI/h3vbJ5yzRDcs287LBXLkt5YuN+LnuPv4Pobx7VyOmXqrQlLNW5Y3fEMpvo6GMxJDMaT7jQ5YTheGje1LO4DIcT11JfgTBIgARIgARIgARIggVwjQNEp126E8ZAACZAACaRMQEqpWpnVTjE0V55Rqrue8pKqy5UOezbXMqx+arvW9c7ksMx6PpVZ1Pt+M85/+xAivvlVihlMRlTs3KhlNZVtW520tE2ORbRsphu//A0MZlM8e8kFW10tjEXOlO8kycTZfJeahBCpKXl6RcJ1SIAESIAESIAESIAEMk6AolPGEXMDEiABEiCBhSAgpVRpOJ64IDUhRClRSn2sAKD7vwOjochkR72JUj2tw15rD4J9Pk1wqn9iCzY8txOW5bMLOSqTauDjKzj/V4cQ6Pamhc9RXwnXnm2o2X83TEW2lJ6NBoKIBYNaRpNOIwrgMoCP44beDQDOA2gVQuifyqVT0FyGBEiABEiABEiABEhAXwK6/we3vuFxNRIgARIgARLQn4CU0gFgDYC18c9Tvy7Tf0cgNDgK39V+jPy+D4HeYZRvrUP5ltrE/kcSGL7UgYbv/RTDlzpnDctot6D6oTs1sankjvpMhJ9ozQnfpanG3meEEP5sB8L9SIAESIAESIAESIAEcosARafcug9GQwIkQAIksMAEphmaT2RGqUypOwAULVR4gS4vmn90FL2/bZ4MoWidRyufc+3eggKLbv5Ksx1xSGUqAVC+SxMC03khRM9CMeG+JEACJEACJEACJEACuU2AolNu3w+jIwESIAESyCECUsrqadlRKkNq4sOcjVBDfcPoOdmIsq2rYa9dnoktlZmUEpZUOVzjRImcEKIjE5txTRIgARIgARIgARIggcVLgKLT4r1bnowESIAESCBLBKSUBgA1s5TrqXo3U5ZCSWcb5bukMpeUuKQ8lyZ8l9qEEOpnHCRAAiRAAiRAAiRAAiQwLwIUneaFjw+TAAmQAAmQQGICUkolOCnhSWVErZuSGaW+V0KVEqwyPdrjWUtTBSbVMS6U6Y25PgmQAAmQAAmQAAmQwNIlQNFp6d49T04CJEACJLDABKSUlmki1ESpnjI4r5pDeKrV3YSwNPG5UQgxOIe1+AgJkAAJkAAJkAAJkAAJzIsARad54ePDJEACJEACJJAZAlJK57RyPWVm/ikAlfEdVXe4EwDenRCahBBdmYmGq5IACZAACZAACZAACZBA+gT+P1yOsAma7X/UAAAAAElFTkSuQmCC"/>
          <p:cNvSpPr>
            <a:spLocks noChangeAspect="1" noChangeArrowheads="1"/>
          </p:cNvSpPr>
          <p:nvPr/>
        </p:nvSpPr>
        <p:spPr bwMode="auto">
          <a:xfrm>
            <a:off x="0" y="0"/>
            <a:ext cx="2371725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" name="AutoShape 5" descr="data:image/png;base64,iVBORw0KGgoAAAANSUhEUgAAAK8AAABHCAYAAABxhReaAAAgAElEQVR4Xu1dd1yUR/r/vlsou0tvCmJDELH3goCKCmrsLYmJesld7kzyyd2vJL9cYuold5dySS53ubtcSzUau8bYggWNFZEmVYoiLJ0Flu3l/X2e2cIuoALhFOPuP3xe3tmZZ575zneeMjPLwfVxaeAe1QB3dfDS5yHgtPeo/C6x70cNmHkPoZr/hLs24aEKr3njwu5HHbj6fG9qQF9eh+bThb/kbsz5WaHfuoQoDgAPgOM48DwP17NLH30VD5q8cjR+fWZTR/DaQOz6a5nMLj30OT1o8m84gPfh+ChwHMDzRL2uvw56uCSvwLvfn8Co4H54IWEuBAJBr+unqqUZP927HV7u7ti2dn2v19/b43qpohzvnjlp0cmseRCQ9dFN3KRXVeLllEMYHhiE9xYs7db3tcS8289amdcKXmYuOAhxq+fixgZ8nZOBKzXV0BgNCJbKkDAkAqtHjYMbDbDN/LDWd6W2GttzMlFQXwuTmcdQ/wAsGzEKsYOG2AfLsb2qViW2Zl9GZpUczVoNfD08WdmHx06ATOz2g+tvL9/Nnt/+/gROlZUw4/Cfy9agv7dPp/J2tb7O9Hsz8HZnPLrbPk3KV44dxgeLliPSP6CDPm9V31unjuPUNatOlq9Ff5lXt75Pk6kz8Ha1v23gnf2zQt918VFsdKzgpeXyVs9plTfwxsnvYDSbMcw/EL6eniisr4NSp8WIoBC8OW8h3IRCe33flRThj+dOsyV4ZHA/9i6npgp6kwmrR47FhgmTndq72lCPF1IOQq3XY6CPL0Jk3ihTNKBerUKARII/LFiKQIm0x/Xfrn+O7y3MexIjQ/rhxfhECAUCtox2R1+3Ky9XtuBnNuZd82iv199Z+7tys/HJ5Yv4YOEyDAsI7FZ/LlbewB9IJ8H9sHnWXAvhdQM/JE+6dfIQ89J4duf7WjIbGPMSeB+Os5sNNofNtgy0f9YYDHh873aoDXq8EJ+IqeGDmIOn1OuwOeUQShob8NOJU7EsZjQDV5WyBU8e2A0hJ8Bv5y7A8KBgVr5G1Yrnjx5AnUqF1xOTMSF0gIXRAFa+vEmBn0+ejiXRI1l5g9mMP5w5ie+vlyE5MhpPT5vZo/pv17+78V7e0oyf7dthMRsIvA5my39Kno8unsWhonwLeK3MayevO9A+MS8xPwNv8hK72dCV/jLm3XFuE1c++6eFvg/Ht0UbbuOgHCspwgfnTmNBZDSenBrr5NCcvXEdv01NYTPyrfmLGIP86fz3OFpciI3jJ2HlyLFO5c9XlDMGjw4KxrtJi1n5/LoaPHfkAMb2C8Ubcxc4lb/R0oxN+3ci1MsHf1+6qkf190UHjJj3CSt4t65+5I44SC8fO4yMqkq8v2ApY947rZfLxLzHjyAqgJh3SbfaJ+ZVdACvg9nAOtPJ87mK6zhZWoJ1YyewJZ3NFKtXXtrYgGcO7rWDy2Q24+GdW6A2GPDFyofg4+7hVJ7eP7prK1p0Wvx7+VoESaQggJ4oK8b08EGI9A90Kk9myUM7tiDcxxd/XbwSPanfUd7O+tf+/WViCJuSkxfb5TlZVsJWgmdnzsK4/mH4KusyzldcR4tWizBvX6wZNRZxg4Y4yW82m3GstBgHivJR0dzEzKep4QMxf9hwNmG93NyxdU0beD/NSMPO3GysGjmWTX5HeZs0Gjy66yuIBQLsfvgnlsHneeTV1eDzzHQUN9SzUAmZdStHjsGUsHD2fk/+FXxTmIcGtQpm60pns4KoLwmDI7AjNxtfZF7CK7PnQ+bmhn+kXwCNLen9jwuXWZZ8q07eW7CkbbLxPHQmI/YX5OFMeRkqW1rAg8eIwGCsHz/JaTw7BW8X8Efj4wzeh+IsNu8P/FwgJrUy7+/nLUQFMeU3u9BP5oV/LF3dae2vnTgKsit/HZ+IGeGDbinB9+VleOv0CSQOjcSvpsf1qH4ye148dghNWi1enjUPg339btlme/DaCjPwnk1F7MDBzN4n+z8qMAj1qlaUKhpZMRr8SWQOWT9/vnAGR4oLIeA45hsQMOi7BCKawATer1avs5f/LPOSFbxjsGHcJCc5FVoN1u/aagHvQxvZu5yaamw+doiBiQDjIRKhoL6OmXh/SF7MWO709TI2yS5W3IDWaMD4/mHMXKHP4uExiA4Mxs68bHyWcQnJkcNxoqyEjR8RFTnZq2LG4GY6qWxpxisnjqKmVcl8ksF+/lBo1MyUpIn6TtJiDPXzZ23drI6uQFBXUOHAvL0E3t+fPo4z5deYzbs0eiQuVd7Aaye/Ywp6fU5Sp3J9fOk8DhTmWcyKmDEdyhBbNOu0zNbdkp0Bd6GQmSQhMq8e1W9TGjX04KhxbAW51ed24KXvLh8xCuvHTYKIoiwAvshKx/YrWYz13l+whP3vYkU5fpOaAonYDW8kJiPS6iQRU314/nuculb6g8H70vEjyKyqxDPTZmJehIWPCKBZ1VWYOmCgUzfJxq5uVTL5SE7Hjw289D9aQR4dO9Hp/c10Qg71704dZ23PHxbFJil9/n05DXvycxg5EUn1Knh9HpwZZc+sOYS47MuUjc5v8Te7pgqkPG93d/xjySp4it2Qeq0E755JZSYAOXed1fdl9mU20GsJSGPGt2X4rHJ8npXO2Ic+NOCbE+bCz8OTletJ/RTWeyHlEJqtzDvEz79TuWz6yKiW25fId5MesMuXeq2UMe/okH54M3GBk9wqvQ4P7tjCBm/Xgxsg5DjGSGRjrh01FuvGTHAqTw7bz7/ZZQevTU+fZlzCrrxsNqmdzAaeR5NOa2deaoPkJUf3RnMTPlq0HAN9/W7Zryf277SDN8IvwEke0jexPoU/acUkCDrig8yGV08ctdiryYtv2Q59r7ZVicfJpreuLNS/m+m1Kzgks6Fp53mLw8bA+wPSwyTcs0e/RaNGzZbKif3DWIdTr5e2gTduTqfp5zbwthtUqzwEkuNlxWzpoaWVli9a7kOksl6p/3bp8JuDl8yGU8wsIHna6++hnVug0uvxr2VrEOApwdodX0JnNOKjB1Yg3NvHqXyn4AXwaWZ6G3jHTXTSXxOZDbu3MbOBgRfAB+dPM5uaTIafT56GoY6gbDe+HcDr8N4G3qRhw/H01NgO2wU6Be8t8EO+ybKtnzIC2me1z2ki04SmCcBIoRv4cwbv2tgeZ9iUBj2eP3oQN1qa8MiY8Vgzapw9iE9mw+upKcxseG32/E4zR39Pv8AcGLLpVo4YddNMixnA7rwcEBMPDwjCO0kPMLOht+q/WYbocrXczjLvzl9kl+/k9VK8ZwNvwtwOcq/btZWFDz9evBKeIjHW79nGBm/7mkfgIRQ5ladwoo15t6x62K4nYr9deTlYGTPaYvM6hLAUOi022MBLWTmOQ7NGg9+cOoaihjrW1mBff8yLiETysOEQW+Putn4+8c0uxrzvJS/GMD9LksJWP8WAP8tKZ997csqMDuNGztarJ79DVEAgixK1z+AZTCbk1tWgpKEetWoVtAYDTliTGnse2gAhONxMr13J1OmIeXddsDJvD8Gr1uvw4vEjjBVZRydPd1LCjWYFnvp2L8vAfLxkVafgJfCRw/Z83GzMGDDotmnCn+7fiVpVK/65dDV0RkOv199eeb0BXrLTN+7dzpbevVaWdGynt8BLIKJJTpOaJteFG9dZfJwY+K15C5m/8J8EL0VT9hRcwe78K1DqdJ26Er0M3scLvdc6mA1d3IiiNxnx6skU5NZWY+bAIfjfGfFscBzjhSaex7pdX0FjNOKzZWvgQ7aqQ/30fuPer5n9+a8lqxAolTFPlbz16eRgtKuPvOhfpxxEXl0t3pm/iDka3a2/u/FMWt5sLPPO/LbljcyZ985ZzIaXEuZ2iFM+4sC8/lazgaIKny9f20EP8lYlfmG1ebesfMgeevoyOwPbc7OwLHokHhs/2Sn+S2bDhj1fM7Nh59r1ncZJFVotfpP6HSiV/4tJ01hs3tZ/YnrGvEmLEeEf4PT9ndYVzkZI7TcoUYKBHHHGvPMfsMv1SeYlFoojsqLkUnRgEDPvPMRuWLHtMwbmPQ9uYL7AzfTalfHRFlSg2cK8FvCymruYHqbZ/LvTxxljjusXis3xifZlyRYntdX3Udo5HC0pwsZxk7A8eqQ97knv0yi0dvo4MwPepiWZ5/HGqWNIk1fgf2ckIG7gYKfytPw8tn8Hixt/umwtfN3d0d3628t3u2eyee3gnbeoLc57rRTvO4C3vf4cwUuhpqe/3ctMq/+LnYUZAwdbWMmq76uNDfifI98wh8YGXnp9+Goh/nrpHCOHZ2MTnMaHJjkt/Tbw3mz8jpQU4S9p59g+kp+MnWiXnyYL7R+xgdfx+52B1/F9Z+Cl9w/u3AKt0YhPl61he1Ec8bTUavPawEsRC9sEIFLoDv7awJvweKHXg7FdzrCRp/je+dMsXkgz7zezk+AuEt00Q0JL4jOH97MwEpWlTSA0k+tUrXjh2GHUqVV4ZdY8TOgXyv5PUYuXTxxlnX85YS4iKBoAQG804k9pZ1m75BDSO/p/d+sn5+HN08dZjJgmyPCAwFtmtIghXktNYX19m8BrcySvE3hPY1L/MBYBac8Yj+7exmzevz2wgsVJv76Sha1XMpmz9tvEBSwqQ/JTbJTkoSwbgffLFQ/a5SlWEKgPwE0owgfJixHq5c3aIdC9czaVmWsE3h1rHmX/31eYB39PTwZ2eqaV7e0zJ0GZzGemxmLOkGF2OZ/77lsUNdTjudgEzAgfzOLTtPLR93blX2G+BTHvpknTOuiHAc+qk3fmWTKp9L0Ne7eDVoQ/LVyKgd6+7P9EOJ9nX8bBqwUMn7vXrrczb2d67Qrz6gorrczbTfD+KyONZWiI+ucOjWSgMrVtJWECkkPyxMQpEAstoE4pK8afL55lW+digkIgEgqRW1sDMj3ISaM4oqPQn9LyU5DLAE+es6dYDNqsQ4F5WpLeTExmHrxNad2pv1TRgP8+coDJScvoLyZOvSPgpUjDfx89wMAqFbuxyUAbk2iX3aqRY5gz6iESO4GX+vfb08dBG2GIIGICg1kyhLJolL1Ll1eyOC6B12Ay4okDu6HQaBDm7YMwL29UKltYe+Hevngv6QG2Otr0TLFoAqlELGaZr7z6WjwzJRbxg4b0GLx/uXQOR4qLWCx7VHAI619hQx3GBPeHQqtmk6X3wbt2RpejDRv37WCz63afjxYuYwq0OQi5dbUsc0OdsWyJ9MeSqBgWA+5sv+lFeQUz/K81NTIGoZjjjAEDWUJAIhJ3cOy6Wr+B51n0gAb2+dhZbF/Frfa7ktlgZ4i5C+3tppaXMealVeAlCry328/66J6vGfP+9YEV6C+VsfdNGjU+yUzH5epKNrCU3Vs5YjSmhA7AcykHUaVU4osVDzrJQ/J+nnkJp66XQW00MJ0uioxmiQAKNRGQd6x+hNWvUKuxLS8LaZUVLKzo7e7BwLg2Zgw83dyc6iU/5OP087gkr2ShsMlh4dgwZgL8JBJLVCf7MpKHReEXk6Z30I99NfIPtJt71D450F/mZLJEVatej1AvLyRFRCE5Igpf52Vj25Us7Fq7HkKAxXk702tXog16snl3X9zElRPzEnhtH9sguJ4tGnDpw77br6/owwm8sjXTf3CGrSuZke5k7Fz1Wc8S9jDj+WPWH+1taNmTZmFeF3gtJ0hck+ve0IMdvNcSHiv0XuNgNtzOmHW9d2ngLmtAX1hpYV4n8NrSjzbhfjTP1riEvT/327N1QH8k49kG3vjHCr3I5u1iZs1Vznqfg0tfd+TER2d4ozivcu+lTdw1F3jv2iC47oXo2b0YzuBdPY3Febt69NgWF3WV7/pVAS799h6+yGywM69s9TSX2eAyA+6ZFUhfJHcA76qpXc6wdSUD0ts3tLjqc91k5Ig7AzHvvnSLzStzgfe2+4hdk7bvXAPmBF7pqqkus8FlNtxTZkMrY964xwqlq6a40sN9OMNGWxA/vHQOIwKC8ez0uA4HIu+3zCA5bK37L2/iyuLIbJjSK/c23OXEyz3dPO2yevNsKt6ancT2MDt+3r94FmcqrrN/fZS0mJ1OuJ8/hiJ5J+C1BR7tGTbrLmPXs0UD/0H97C3Kx5dXMp3Ba22PztFZmDcIz06Ls9+H8J+U5z/d3x9SPwPvXsa8GwtlK6e6mPcuU9nfMy/haFkx3po9HxG+zsx7l0Xrc80brlY5gHcFhcoczrDZUz+2XUa2K8Jdz5bdZ72vj9+cPYms2mq8PXs+hvr4W1NPLn13pm99URVa9xHzztxYKFsxxQrevnuPfU59LQ4UF6JIUQ+t0QRfDw9MDOmPZVEjEOghsecZz8jL8X7aOfxy0jRM7x+O3VfzcbK8DI1aDUIkMiQPHYbkwcPACSj049zf7NoaHCgpwlVFA7swu59UhrgBg7DEfu+Bpfyeonxszc/BC9PiIXET47OcTJQ2KRDu5c3AR/VqTUYcLL2Kc5U3UKVSsuzlcP9APBQzBpHErNak/b7iAhwuvYoGrabDxXf/NWk6YgcMRGZNNd44l4pIP3/8LmGek9xd1Qu1d+rGdXyYfh6/mjgdY0NC8HX+FVysrkSLTodQmRdWRsWw9vp62MFA4N2f0QZey4GBtpnel553FuYxsNC5uSj/AHi7uaO8pRnVqlZ2Wd3maQmI9Ldc23RWfgPvpZ1D0pBhDFB06cUwX38odBqUNTexMiuiYrAuZrRTf3cW5WJb/hV2bo6WbalYzNqo16iZrflKbAJEnIDt+91dlI8tedmYNzgCpyquI0QiRbiXDwb7+GJF1AhUKpV483wqalQqBHh6YpC3Hzt/V9asgFggxO/i52KIr69d3gvySqTXyNnJ23HB/dgZN9L/giGRiA4IRIYDeH+fMM+es7m9XuItB16tOY7UG9fwYfoFTAsdwCYonYeL9AtgfbzW3MTMgxenx2N8cH9rWLtv4oExrx28yyfbmdd+6sXKDHf7+Up9DV49m8oOCm6eFo/h1sGgqzNp8L4uzEWQpwR/mruQgYuB99I5NhBzBg7BE2MnQMTRZRtAWlUl3rp4ht0d9ue5CxHkKWWDlF1Xi9fOnmRM+/L0eARL6MwZ2Fm7L/KyGBsT2JcPG8HK775awMBLn5VRI/BQ9Gg7k9L7eo0G76adYe3PHTQU7DYLDvg8Nwv7iwsxtX8Ynp0SyxjOpt+nUr5FjVqFtxPmYaiPn1N9DLznTzHG/j2dmuaBnPoavOagF5rUlnOwPHY46IX6SRd725n38gUmN60mD0ePhlgoYPV9VZDDJmWErx/eip/n1H6bmeRwKuou4kNPNu/+TGLeDYWy5ZOjSMEEiL72983zp5FRW431MWOxZBjNMWc5n0tNQWmzAr+cMBVxAwbibGUF3ks/hyE+NAiJbOAc+/X6uVPIrqvBhpixWGyt7/Vzqciqq8HL0xMwNijEqTwB+CeH9zEz5cM5yaz93cXEvDnsPuG/JC5kAOyK3mgV2JTyLbzc3PBp8jKndp5KOWgBb/w8DPX1daovo7YKb5w/bQFvPB3559FdvZB8qRXX8eHlCxgZEITXY2c7ta8xGPHooT1sdftq0Qq2QvRFPFA/9MUUKsuygnfZZHu0wbZ/0uZi3s1numHmkUN72Enb92clMZuyvTzbCq5g59V8zA4fjKfGTbYwb/p5BsKXpsV3KL+zKA/bCnMRFzaQAZ7ucVh3aA9bQqf1HwCRwHJZtmP/afKoDAZsXbSS/VjM7uICbMnPwbxBQ/GLMZYL8LqiL+rPmgM7WdHtD6xiQLH156ljVvDGzcVQhzuD6T21/8YFK3jjEtlpaptePpiVhAF0Stv6sdW3teAKdjnohV6fqijHhxkXMCG4P16YOpN9w1GfGw7vZf38a+JCNjHbv+8rz/riKrR+k7WJuzZzQ6F02aQ+ybx0jefjR79hSvwieRk8xXQPhDPzplwvw9+y0zEqMBivTo/HWTkx73mMCwrB5mmUjXIuf6y8DH/NSse4oH7YPG0mu2T6p99Z7nG41YcuR/4kaQm7k8IG3vmDh+Lnowm8na9YBrMJeQ31KGluZKYE2bTEfm3gbWPsp44dsjAvA28nzHvhewvzxiWy6027qxc782ZcxITgfnhxalwHuTce3ge6OPHPc5LRX+rVh5nXCl5mNiwl8PY9J7NJp8Pj31nBm7SUXT7SXs6U66X4W85ljAoIwqvTEyzMe/mCBbxTLalUx6DCgdKr+DQvy8I+U2LRatBj45H9cBeKsGXBspve/ONYz+6SQsa88wcReCd0cM6JGfeXFGJfaRGUen2nc2L7opXOzHvcBt5EZvM6tpdRR8xrBe/MOeiJXqi+1EpiXit4p8zsIDfpgYF3NoFX1meDDvriarQesDKvbMnEPrkZnZb0R47sY2bDB7PmY4DUq8PvxG0rysXOqwUWs2HMRJytqmgD75SZHcp/mp8NAnDSoAj8jK5jBbD+yH52ocffExex6MDtNtvvKS7AlwVX7OBtX/7zvGwG3H4SGR4YGoloX38ESaWMtdce3G1hXgKv9dJm+v6TJw5bmTcREd6+Tr9rxsyGiwReP/x+ZiLoNsZ1DnoJl3b8HbStDnp5esxEVh+zeTPTLMxL4G33u3s28H40Own9iHm78bt8d3KzPSUplN9mb+KuxW4olC6ZGNWXQmNt19DyeDPtDDLqarA2Kgarh0Vbj6hbvF4axF+dTkFlqxK/HDcZcaHhOFtVifcyLmBcYAg2T4l1Kk/3xj558jAatVo8O3EapoaEsvdvp5/HhepKrIsehRURwx22D3ceKmLMS+AdSMw7vkN5mnBakwn/nLOA3bnm2J9VNvAuXGEHL71/+uQRVKtb8fbMORjq7ecUqsqorcEbaVbwxs5h9b2Z9r2DXixREBvYzGYevzr9nYNeBrL3jHkJvEEEXuul0dakC73fePQbC/POSrIwbx8NnTLmtYB3faGNefvipu+chjq8euE0u+Lp/yZOY7YtyUmmwFeFuSAgUaiMFC7iOJyxgpdY7sXJMxATEMTK0721xJbEiBSX/TBhPitPo1rc1Ihfnz3JPGwC9XhqwxrDqtdqsONqPvPQ40PD2f/3lBRamNcK3vZ6eyzlW/Y7Gh/Ez2NOJr3XmEwM8IeuW345cvvCFezaI1s7z589iatNjfifCVMxo18Y6rQaBNFNi3QdKDFv2hkL88bOYfV1Vy9Uz6nKcvzRAbzt5baB96NZxLyyW16DdTf3NxuKiXlzrOBdTGZD28y1GTtty4bFLb1bzzuLC7C1yHK533Bff5akuNGqhFylZD/lunnSDJZ9YkmKamLei+z/ZAoM8/GDn7sHrimb2bJMFyy/MiUOwx1+i4L6e/B6Cf6dn83qGOztwwBOWbmS5iaW+VoTOQJrrMy/p6QIXxYSeIfg56PG241qm34+zsnA0RtlbMKNtF6oV9TUiNEBQVDodAyk2xcsdzAbwOrbU1rEvkMy5yvqQcv9zNBwxrAMvD4E3tn29m6nlxcnzUAU7VCzGv2MebMuWZh38owO47nxuwOMeT9KIPBK79p43w5/huJqKA+SzUvMu3hCVM/Ocd658685DfX45tpVFCkaoTEZGSAnBIVgRUQ0Aj087EEfxryZFzEuMBgLB0Xg6+IClCtb4CESYhSlZ6NGIoxtKezoohY0NTBmLlA0QG00wlvshhH+gVgwcCj7a0PBntJCfFmYawHvyPEdXF36hZ+vivLYRCKHsL9EhvnhQ5A0cDC2Fxdie3E+ticvh5BEsMqhMZrwj7xMpNdWMy9/UnB/PDp8JPzcPZFRT8x71gLeGbOd2uuqXqidU/Jy/JGBNwQvTortIPfGFBt45zN7ve+58Ba8GUocwfvAeAZeFvJxSKndi8+MeTPTGHiJke/1/rjktx4/csAnY95DZPPOIOa1gLevzrTuyMWYN8sC3pcmzei7O41+JPq+G7hhzGsB76OFMivzdgckd0Porsh3plpuAW8AgXe6C7w/wkliKCXwksNG4F003mFLpO2UqP2Hsaxe573xfKbGAbwTHX+d6N6Qv82Ld8lrcdw64pEx7+GcTVzZ5IdLvJZOGAraeXTfXkR3v128d2/311BQCeXx/E1c6YjlR0zAAJGfVCTwkXiJ/WWBnMxTLPRyByf1gMBNZA2Z2LBtu7bH9WyZ6y59WEKEvYwH8DC16sCrdDAptTA1qxuNDa1NpiaVztyqNYg1hudYsIbHamGJf3OoHvowzsyFuvl7jYGHMIbnuSFCTzcp5yuRiANkfgIvD29O5gGh1AOc1L3PBrH7YrLlbgb1+7Q+jGaYlBqYVXqYWtUGU6Oq3qxQK43NKiPHoRwmFBmVmmyo9GWcyCznOUNldP0ZpS3IeMvdVPleiQGcCPRjwqECmXuUQOI+ChwiIRQEi3wkbkI/Lx+BvyRIKHWHQOYBAYFaKPgRugldcRf7qht79+Xi1QROLXgVsahWaVS0Npqb1BqzRt/KgS+DzpSnb1Rm8wJe7ga3yohGHzmHHaZbgZMxb08+NwZM99QqPUMNHMIEIlG4W4DnWJ4TRvPgBwm9PN0FfhKpyE8aIPSWeELqBqHUE5y70L7M2tRpW3Zdz5ZQ5b2sD95kAq+2LPPEpGaFqs6kaG02NhNyzbW8yVzMaQ05xlZdEXjIeSMqRyiPNfQEf11i3p5UnBeY1F9g0IWB40KF/tKRAndxDMcjgncX+wh9JZ4iP6mv0MfTj2xqoZfFBPlxRJnvPsPdCT2adUaYVVqYW3Uwtai1piY1LfUqk1Kj48Bd53hTgb5Bk2U2Gm+IeVR6eGnk4RXnbv/7Z90EW4+Zt5vtsOIlfnN9TAKEGoEwkRsXIfSSjIZQEMUDYUIfqUjgL/UW+0qCOJm7kNnVMncIRKI+uym6rx6T6S25TCoteAIoAbVZrTAqVE18k0Zj1BlaaDihN+SaGlW5Ih6VerGbPKb+SFVPcNHT79xR8N5MyEuYKJb4+oRyAoRx4EIFfh7jhGJ3MikZMPEAAANSSURBVEGGCCTuEoGvp0TkL/UXeElkQpk7OIk7hBK3Pu2HtPtNwT7rr8FkgkmpA6/W0nJvMjVr6owNKqW5RWXggEqYzEV6pTpHoDYWcyKhXGiGPEKR0txTwPXm9/oEeG/VoauyuCCzSBRq4hAm9vaMFni4j4QAwyAUBgp9JO5CPwmZIoHkLDJQyzxA27Wsd6hYfyiajuk4hHLYsZ3765nXkMNEINXTUt9qVqgajU1qtVmtV3PgykwGXYFZoc0UApUGMy9XNzXLJyHd0Jtg6+26+jx4b9bhrJD5UrGGDxULjKFmD/FggbfnWIFAEMXzGCT09hQLfaUygZ8kUOTl4U4REAExtlj0ozZKeRMPs1pnXeo1MDVp6k1N6mZTE3lRpnqYUWzU6nLRos0Hz8sFRqM8svV0XW+D6k7Vd8+C9xYK4goD5oQCXKjJhDCRn8doobt4BDgM5cRib6GfxIPzlfqLfTx9GFOTw+hpueTjXkk6kMNkWeaZPaozK9QE0lZTi8bAcbhuNpuLzC2aLIHWcM1gFskNnpx8bM1R1Z0C1Z1q58cI3pvqLttnpp9QKA4VQxDKe3hECr3cRnMCPpLnuP5ib4mY85N4C30lwUKpJ0dsTfY1RJQ2d6jyDt4FwFhUpYORnCalptmkUCnMCrWGNxhawKPUpDPkmxW6bE7IywFeHtVwXG69xOpO4eeutnNfgfdmms7FajehT00YBMJQs0gwQOwlGceJhdECDoM4iYen0NdTIvSVBgi8PaTMBJG4Q+Ap7p2tIGbKMOnYcm9q1fB8s6bWpFC3GJrVBg58FW/mrpqU+hxOq71qgFluMhnkY5q/V9xV1PSRxl3gvc1A5AQnhgj0XKiYM4XC2zNG4Ok2kuO5CLgJ/YU+Hh4iX5mPwNszgPaCMFBLPSx2dbuPWWuAWUUOE8VGtSqTQtVoataojCqtlgOu8QZTgUmpyYDRVAmzSS5slsojcUjXR3DSJ8VwgbeHw1IbNEvWyHNhMApCBR6iwQIvj3EQIoozC8IFvh5ioa9ExhvMEt5gaDTRzSYGUyPP8SVmjT4XLZo8Ay+Um914+ejaYzU9FOG+/5oLvL0MAR6vCq74Hw9z54ShZpOwH0SmAn+OrwyuO9nay03d99X9P60WG283H1T4AAAAAElFTkSuQmCC"/>
          <p:cNvSpPr>
            <a:spLocks noChangeAspect="1" noChangeArrowheads="1"/>
          </p:cNvSpPr>
          <p:nvPr/>
        </p:nvSpPr>
        <p:spPr bwMode="auto">
          <a:xfrm>
            <a:off x="0" y="0"/>
            <a:ext cx="165735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2" descr="data:image/png;base64,iVBORw0KGgoAAAANSUhEUgAAAhkAAAJaCAYAAACC1lVJAAAgAElEQVR4XuxdBXgU19p+4wJJiGIhEAiaoMHdHVrcXVoqWO22t7ft/W/daEtLaUuFlhZ3Ly7F3d0jkGAhWJLd/M93ZmcyuzsrCUnYbL75n/vTzZw58h57z2fHBXn0NO7SPzOPsuZsGQGLCOxYOceF4WEEGAFGgBFwDATybEFmkuEYHVzYasEko7D1OLeXEWAEHBkBJhmO3Dtct2wjwCQj25DxB4wAI8AI5BkCTDLyDFrO+GkgwCTjaaDOZTICjAAjoI0AkwweGU6FAJMMp+pObgwjwAgUcASYZBTwDuTqGyPAJINHBCPACDACjoMAkwzH6QuuSS4gwCQjF0DkLBgBRoARyCUEmGTkEpCcjWMgwCTDMfqBa8EIMAKMACHAJIPHgVMhwCTDqbqTG8MIMAIFHAEmGQW8A7n6xggwyeARwQgwAoyA4yDAJMNx+oJrkgsIMMnIBRA5C0aAEWAEcgkBJhm5BCRn4xgIMMlwjH7gWjACjAAjQAgwyeBx4FQIMMlwqu7kxjACjEABR4BJRgHvQK6+MQJMMnhEMAKMACPgOAgwyXCcvuCa5AICTDJyAUTOghFgBBiBXEKASUYuAcnZOAYCTDIcox+4FowAI8AIEAJMMngcOBUCTDKcqju5MYwAI1DAEWCSUcA7kKtvjACTDB4RjAAjwAg4DgJMMhynL7gmuYAAk4xcAJGzYAQYAUYglxAoNCTDtWVruAQFZw+2zEzoli4G9BkIL5OGZi1TzL7PyHDB/Nkh2cuXU+cZAkwy8gxazpgRYAQYgWwjUDhIRlRFuPfuny1wMnUZ0P3+K3A9ESVKpeGFCQma36c9dsH770RkK29OnHcIMMnIO2w5Z0aAEWAEsouA85MMdw+4T34dcHW1HxudDhkL5gAXLyA0LB0vTY6HiwWkmGTYD2t+pGSSkR8ocxmMACPACNiHgNOTDLdRz8ElNMw+NCiVXg/d0kXIPH0SwcHpeHFSPNw9LH/OJMN+aPMjJZOM/ECZy2AEGAFGwD4EnJpkuNStD7e2HexDglKRDcbKZcg8dgR+/hl4eXICvH30Vr9nkmE/vPmRkklGfqDMZTACjAAjYB8CzksyvLzhNn4yXNzc7EMCgG7damTu3wcvLz1eefMavH0ybX7LJMMmRPmagElGvsLNhTECjAAjYBUBpyUZbiPGwKV4Cbu7X79zO/RbNsHDU49Jr8ejqJ/Orm+ZZNgFU74lYpKRb1BzQYwAI8AI2ETAKUmGS4NGcGvV1mbj5QT6g/uhX7sKLq6ZmPBKPIJCMuz6NjMTOH3SB3/NzIbNh105c6KcIsAkI6fI8XeMACPACOQ+As5HMgKD4D7mecDVPjWJ/vhR6JcvEci+ODEBxUum2YVyejqwcE4oThzztSs9J8ofBJhk5A/OXAojwAgwAvYg4Fwkw8UFbmPG2R10S3/xPPTzZguDz1HPJ6Js5GN7MMPxo75YPC8Y6WkuGNguCX+uY0mGXcDlQyImGfkAMhfBCDACjICdCDgVyXBp0hxuzVrY1fTMm8nQ/fyDcFkdNPwGKlV5aDEWhpxhRgYw65fiuHDeC75emZj5n+Pw89Wj4+SadpXJifIeASYZeY8xl8AIMAKMgL0IOA/J8PSE++Q37Gp35uNH0E35jHxW0aP3TdSud9/qd2R7cfWyF2Z8T4akmRja8QZGdYsT3zx87MYkwy7U8ycRk4z8wZlLYQQYAUbAHgScg2SQmmTS63Dx9LTZ5sx7KdBN+wbI1KN1+7to2eau1W8eP3bBgtmhwsCzRFAapkw4g1IhWXYbTDJsQp6vCZhk5CvcXBgjwAgwAlYRcAqS4dqhM1xrx9rs6syUu9D98iPw6BGaNE9Bhy63rX5DxGLurBDodS7o3/YGxnSPM4tOziTDJuz5moBJRr7CzYUxAowAI+DkJCO8DNwHDrV5N0nm/fvQ/fYTcO8eGjROQZdnLBOMR49csHheCE4e90Wp4DR8+Px5RJZ6qAkkkwzHmmFMMhyrP7g2jAAjULgRKNiSDDc3uD3/Elz8/K32YmZaGnQ/Twfu3kWduql4pvdNi0aeZ075YMGcYDx66Iax3ePRv20irAUNZZLhWBOISYZj9QfXhhFgBAo3AgWaZLh06Aw3G2qSTLqP5LuvgdR7woOEPEks3ag6fWpJxF/zQKCfDj++cRKhxdJtepwwyXCsCcQkw7H6g2vDCDAChRuBgksySpaG+7CR1iUYdKPqD98KCUZ4xGOMeSHRjDSQ58jli1747afiFC4DvVrcxMt9rtg1Kij9w0du6PQqu7DaBVg+JGKSkQ8gcxGMACPACNiJQMEkGa6ucJ/8Oqzewa7XI2P2H8DVKwgrnoYXJiSYBQGluBcrlwZh/x4/lAxOw9cTz6B4kPWIn3oiJQne2HUsAFsOBeJSgjceprnaCTcny2sEmGTkNcKcPyPACDAC9iNQIEmGa+9+cI2qZLmVpCJZsgCZp0/BP0CHia/Hwd3d+EZVIhgzZxTH5YveaBN7G28NvWSWRl0ASS22HSqGH5eVxtUbXvYjzCnzFQEmGfkKNxfGCDACjIBVBAoeySgfBfe+A6wTjLWrkHnoALx9dHj1rTh4eppf2T59agnEX/NCn1Y38ELPa2auqeoCHjxyxStTK+LEpSI8nBwcASYZDt5BXD1GgBEoVAgULJJB3iQTXrUadEt/6AD0a1bC3UOPV9+Mg28RvVmHzvlDutisaY07+N/YC3C1gkLyHU8M+m81PLKgEnFxcUFgMX+kpaUh9b62m2tOR5SXpweKFvHFrTt3hb0IP7YRYJJhGyNOwQgwAoxAfiFQoEiG28AhcIkoZxEbEQtj6pci9PfE1+MRFGx+ZTsZef48vQT8fDOw4rMjVnG+leKBnm/FIDPTGKawkCBM//S/KB4WYvY9ebPMWbwC3/06G/TfWk9ggD/+mv6F0auDx07grQ+mwNfbC7O+/xzFQ83zPnv+El566/80yUy/7h0xfEAvs+K+nP4r1m3ZYfb3Ac92xtB+Pcz+/uIb/8WFK9fya/zlejlMMnIdUs6QEWAEGIEcI1BgSIZLtRi4dTffFNUtz6Bw4Sl30a3HTdRrmGoGil4PfP5hOFLvuWHe/46jeJDlW1cfPnJF3//EIOWBu5KPr48PPn/3NdSMqWoT8LS0dEx8+wMcPnHaLG1QsQAsnzXd6O/7Dh3F0jUb8H9vTABJRyw9RFymfP8rFq5aZ5Zk5tSPERVZ1ujver0e3YeMw+27KcrfQ4KKYcEvU+HhntU2ejl3ySp8M+MPm21z5ARMMhy5d7hujAAjUNgQKBgkw8MDbi9MgIuPj+XNNzkJuhnThSfJi5MSNONb7NnphxVLghAdeR/TXjXf/NWZv/1jBWw7HKD8KTDAD798/RHCQoLtHiNECCa/8xH2HDxq9I0WybgWl4ASxUPhbrLxWyrsqx9+w/zla41eBwcSefgGnh4eRn8/fuosxr76jvibq6srpn/6HqKrVDRKczUuAYNeeA06nc7u9jliQiYZjtgrXCdGgBEorAgUCJLhUrsu3Dp0stpHkhTjDoaPuYHyUY/M0pLm4pvPS+FmsgcWf3QEQf7mqhT5o9OXfTH208oAJHjcXF3xx3efomyZ0kb5Eok4f/kq4uIT4e9XFDWqVYabSXhQ2rTb9BqOdHJnMTxaJEOdcVp6Og4fO4VHjx+jaqUKCAkK1Gx710HPGUkoKFHnNi3w70nPm6X/6OsfsGLdZjzbsQ1ee2m00fv09AwMffl1XLmWUODnAZOMAt+F3ABGgBFwIgQcn2TQDavjX7EqxYBOh4zPPoKPTwb+9e41TSnGjUQPfDulFPyL6LDsk8NWI3n+6/so7DyWFaq8T7cOmPjccKNuv//gIYa//C/EX7+h/N3XxxtT/vcmYqoYu9eeOnsBoyb92y6SsXrDFnw+7Rc8eizF6yDVSbOGdfHRvyebDbu4hET0HTPJ7O+/fPUBKkeVNyNEvUa+jHkzvoa7CRH67pc/8deiFU4xrJlkOEU3ciMYAUbASRBwfJJRpCjcXzbfSNX4608eh37pIlSv+QB9BiZpds2uf/ywalkQRnVNwNBOlk/s9x64oetrNRQpBmW2bdmfQs2gflo8OxgZGeaqBU9PD2xa9LtZHZp0zXK7tSTJuHD5Koa8+Lpm/Tu0aIJ3XnvJ7F3TrgNgal5KthYbF800qzNJVUwlLck3b+OZYS84yXAGmGQ4TVdyQxgBRsAJEHB4kuFSLRpu3XtahTpjwRzg3Fk8/3IiSoVrG3P++WsYTp/ywY+vn0Llsg8s5nf6ki/GflZFeV88JBiLfvvWKP2ufQfxynufWsxj0nPD0btbB6P33/z0O+YuXS3+ZolkDHz+FVy+Fq+ZL5GcTYt/N5NCvPXBl9iyc6/ZN7Wiq+Dbj9+xakRKpKPFM4PNSEpBHtdMMgpy73HdGQFGwNkQcHiS4fpsb7hWse7NkTFjOpCchP9+fFlTDUL2GJ9/EI5799ww/3/HEGYldPjvq0vi5xUllX6eOHYo+nQ3tgdZtGItdpsYc6oHRlRkBMYM7ms0Vk6eOYfRk/9jkWSQF0jb3iPwOM1yWPP3XnsJ7Vo0Mcp36869ePMDcts1f9555QV0aNXM4pglo9TdB6y78Ra0Ac8ko6D1GNeXEWAEnBkBhycZ4ir3YtqGj3LHZHw/Fbh7B//3yWXNviKHiQ/eKYOMDFes+Oww/Hwte1C8+X0F7DiW5VUy85uPEVXe2C00JwPielIyeo542SLJSL51C88MfdFq1t3at8K/xo81SnMtPhH9xmqrk3y8vTD7hy8RGhxklu/6rTvw7qdTc9IUh/6GSYZDdw9XjhFgBAoZAg5PMsRFaJ7W7wrJmPY1kJJikWSkpwP/e1siCmu+OAQfb/MooHK/v/B5VRy/mOUqu+jXqZqBsbI7Tm7dvoNuQ8ZZJBmXr8Zh4LhXrWZbt2YMvv4gy4CUEifeSAYZdGo91Lm/acTOoLSb/9mNf3/0VXab4fDpmWQ4fBdxBRkBRqAQIeDwJMPthfFw8c+SLGj1jX2SjAhkZLhg5WeHUdSKJGPyNxWx/7SfUszs6V8gIrzUEw+Jm7fviKBY9GjZZCTeSEKvkeOtltO2WUP8940JRmkSrt9A71HGf5MTDOjRFS+NGmQxz/Fvvo/9R48/cdscKQMmGY7UG1wXRoARKOwIODzJsHnjKoCMn38Akm5Ytcn47P1wpKa6Yf77xxAWaNnuYdrCMpi7MVQZF+Q62rxRPaNxojbizMkA0iIZGSKexjBNjxW5jBeG98eg3s8YFXn6/EWMnPCWWTUoLDlJYWw9aq8XW2kLwnsmGQWhl7iOjAAjUFgQcHiS4VKjFtw6d7PaHxmLFwCnT2LEc4mILK/tXfLHL2E4e9q2d8m+U/54ZWqUUl792tUx5X/Gm/jh46fwwhv/tVonU5dXCtwl32Viybukz+gJiE/MirthWsDi3741izg6Y9Y8/DpnsVFSiq2x5LdvEWJii0Hlm4Ysp0if/Z8zj8FRUCcAk4yC2nNcb0aAEXBGBByeZMDPH+4vaqsD5A7Rnz8L/fw5qFTlIQaP0N6kd273w+rlQRjTLR6DOyZa7MvkOx7o9e/qRu//WTHb6Ddt1hQnQ6fTtu0oXzYcM6Z8YPTNR1/9gHVbpYvKLJGMLTv24K0Pp2jWLbxkccz9ydyGouugsbh9957RN2OH9MUwjcvPXn3vE3z+3htmbaEQ5QtW/O0U45tJhlN0IzeCEWAEnAQBxycZLq5wm/Sa1evdodcj47MP4eWpw7//76pm11xP9MB3U0qhWNF0LPn4qMWIn+TuOvz9ariU6K3k8/l7r6NR3dpG+V68chWjJr2Nx4bInPLLyIjS+Pbjd1HMP8uug97ZE4yL0k3/bTb+WLDMqKwSYSGY9d1n8PHJqhMlSE9PR8seQ43SRpQuKTxKTB85qud/Jo1DxzbNjV7TNfWDxr1mFL20oI5vJhkFtee43owAI+CMCDg+yaDYmw0aw61VG6v4Z/z0PXAzCf0GJSO6hnmwLSIPX39WCrduemD5p4dFeHFLz+YDgXj350jlddEivlg9+yezCJp0t8iJ0+dw6WocXF1cUaVieVSOijRTSZheZmbr7pJr8Qk4dvIsUh88RFS5CMRUq2QWhIsqN+7193DE5JbXFbOmI7CYsaFsfOJ19B0zEYSBj7e3sNWgu1bUj7VoowVp4DPJKEi9xXVlBBgBZ0egQJAMeHrCfcKrgMmdG+rOybx/H7qpXyIwMAMT34jTlFTs2u6HVcuDUKP8fUx9xfItrHQl/ND3o3H1epbrbGyNaHzz4dvZHg9X4+LR/7lXjL7TIhkUjIvUMKZhvy0VuGvfIbzy3idGr98mKUXrZmYkp/eo8Ui4nhVuvVHdWmZqE8ro5z/n45fZi7LdRkf6gEmGI/UG14URYAQKOwIFg2SQNCO2HtzadqAbwyz2mRz5s22HO2jW6q5ZUjrJf/p+OO6nutm8ifVSvA9GfFgF+sys8ihU9xf/9y94e1mP20EVJMJw8uwFPP/aO2a2G5reJRkZmPSfD/HVB2+LW18tPZTvwaMnMP7fHyiGpJTWUhhxLfULpf/47VfExWumz6BxrwrJTEF9mGQU1J7jejMCjIAzIlBgSAaB7zpwCFwjylnegB8+gG7qFJCNxtgXExAeYe6qevqkD/78LRTFimZg0YdHrQlHsGRLKKbMCze6LI1uMJ0wZihaNK6HYI0r2Ok+kIuXr+GnWfOwfc8BzbpaIhlteg9HUd8i+Ozd14TaRS3VIHJxPekmfpm9ECvXbTbKly5Em/Hl+2ZqkutJSRj76rtGZET+0M3NFXN++BJeJoHOUu7dw5CX3tD8piBMACYZBaGXuI6MACNQWBAoUCQD7u5we3Gi1Wvf9adOQL9kIdzd9XhpUgKCQjLM+nLurFAcP+qLNrG38Z8RF61e+z57XXFMX1JaczyEBAeiQtky8PX1QaY+E8m3buPM+YtISzcvU52BNZIh3+zq6+ODmCpRKFLEF+lp6Th/6SoSbmjfMFtYBqs97WSSYQ9KnIYRYAQYgfxBoGCRDMIkMBDuz5lfea7AlZkJ/Y5t0G/bAje3TIybkICw4ulmaH73VUlcT/BEv9Y3MK7XNVgDYvdxf7z5QwXodLkDlz0kI3+63/lKYZLhfH3KLWIEGIGCi0Du7Joa7W/cpX9mXsHiUrkK3Hr0sZy9IBrbod+2GS4umRj1/HVElDMO0pWRAfz4bUkkJngKicbbwy/CiikE7j1ww1dzIrB+v/XL2uxpc36QjDKlSgibi78WrbCnSjlKQ7fC/rlgGerUiMHcpatylEduf8QkI7cR5fwYAUaAEcg5AgWSZFBzXZ/pCdeq0VZbrj94APq1K0WaISNvoGLlh0bpyRB0zh+hOHncF96eeuHa6ulhnRuR58mstaXw26ri0OlzBp89JKNZg1iMHz0EL/7r/1Azpgr+2X0APTq3waJVGzBh9CBUqRSF8W+9j9+//VRs8LMXr8S7r7yAWtWj8eYHXyAtLV14mvw2exF+/uoDLFm1Dms3bcew/j1w7NRZodrp/2xnvPnBFFDo9P988jWmffwuUu/fx+R3s7xW/vvaSyhXJhxjXvkPwoID8e0n7+KHmXNx6/ZtfPjvycJ+g+53+fbnWahQLgILVqxFVNkywl6F6vXqC6NE/Z979V2MGtALxcNC8P6U7/HpO6/i3MUr+HL6bzkfvRpfMsnIVTg5M0aAEWAEngiBnO2SdhSZl5IMUbyrK9zGvmDzGnj96ZPQU9hxAH0HJokYGqYOKieO+mLxgmA8fuSCns2TMfbZOPh4Wb6pVd38e/fd0fX1GnYgkpXEFsnw9vLEj1/8Dz/MnIMendti76FjWLV+C0YP7oOf/piPHz7/L4a8+DrWzP0Z7fuOxOsvjcb3v83GB29Owvh/v4+NC2di9OS3BckoGRYCiiQ6qHc3jJjwb4wa2BsxVSti0n8+wtwfp4hr4uf+NAUUDfSNl8ZgwfK12LJzrzD8pKvip33yrvjbui07sH7Br2j+zGB8+p9X8fbHX+OHz/6LERPfwvI/vhc3zL732ot4+PAxoiIjULF8ObTtPQLNG8aierXKwgh2YI+ueOvDL9G+ZVN4ebqjclQF/DpnkdVQ6tkCFgCTjOwixukZAUaAEcg7BAouySBMAgLgNup569FAAYiw4wvmkl8puvW4iboNUs2IBkkolswPwaEDRVDUR4c3h1xGkxp3rBqFUhUePnZDx8k1s9VDtkgGebBM++QdfP3THygbXgoUQyMl9T4G9OiMN9+fgk/eeVVIOGiT/2bGH3huaD+8+t6nItInbeKfvfMaJv7nI0EyyB1276GjaFq/Dr768XdM/ehtIeX4vy+m4cv/+5eQKpAk47X3PkXN6Cqg6+Q/mTYD9+7dBwUhG9ijCyjo2OnzlwSZefujr4R3zbg3/otfpnwgSMay36eJ6KfRlaMwvH8PJF5Pwt17qZjx1wJMHDMU5y9ewZX4RHRq3UzE9mhcrzZKhoXCx8cLS1ZtQOoD8+Bp2QJUlZhJRk6R4+8YAUaAEch9BAo2ySDn0oqV4Nazr9X4GQSb/sol6Of+BdBtp+3voEWbu5po3kj0wII5IcJWo2ZUKt4deRHBAeaGo/LHOSEZnp4eaN20oVH5JDn4e/M/qkvU/BFduSJ2HziCtPR0tGhUD5evxeFKXCIodDl5m9BDfz9z/pLwPPnq/97EolV/C8kHPUGBxYSUgDZ1iuh56/ZdBAcG4N79B/Dx8hL51qhWGTeSb+LUuYuggGM6vQ6Hjp1S6la5QiQCi/mLeri6uoDUOEdPnsHN23dRqXxZnLlwGaVLhIlooqSCoRDo9x88wP0HjwQ5qVcrBndS7oHcbB8+eoyLV66JvGNrRgsic+bCpVwd1UwychVOzowRYAQYgSdCoMCTDGq9a7uOcI01vo5dCxV9YgL0s34DMjJQr+E9dOtxSxM8kmocOVgESxcGI1MP9GyRhJd6X9OUauSEZDxRj1n5uFyZ0gU6kFZu4MIkIzdQ5DwYAUaAEcgdBJyCZBAUIn6Gn/GlZFoQZd67B920r0HsoUatB+g9INkikmlpLpjzexjOnfWGn28GPnvxPKqWu2+U3pFIRu4MiYKdS0LDKgW7AVx7RoARYAScCAGnIRmCaLz2Flys3G+i9JtOh4wvPxGqk2oxD9B3UJJV99U7t93x/dcl8PChG2pXTMWHz5+Dr7dkGMokw7FmA5MMx+oPrg0jwAgUbgScimQgKBjuY8bZtM+gLs98/Bi6H6cB91NRqcpDDBh6w2qIcbI52LwhANs2BSAjwwVvDLqMjg1v4nF69g0/C/eQy9vWM8nIW3w5d0aAEWAEsoOAc5EM+SK1dh3twiDz4UPo/vgVuHVTBOsa9XyiTW+S1HtuWDQvGOfO+KBkcBpeH3gFk6ZG2VUeJ8p7BMa8MloYz7q4uPC/jAOPA54HvA48hXXgfzv+URZ7pyMZ1DLXnn3gWsk+3Xzm40fQzZoJJN1ASGg6XpwUb1WiISN3/qw35v0ZiocPLd+YmvdbKpdgigCRDPmhsGrqAc6/GQ8eD1kzhucDz4e8mg//98925yYZ4iI1CtTlH2DXLpyZkQHdzBlAUhKKFcvAy6/GwcPD9qcUmnzrxgBs3lDMdmJOkS8IsCSDJTgsyWJJHksyn+464PSSDLGbFSkieZxYu5BEte3RwqT76XuhOvHx1WHyv+Lg5WX7+pW0xy54/52IfNlAuRDbCDDJeLqLCy/ujD+TPCZ5hYNkkKi8ajTcnulpe2dS5OuZ0M2fg8wL5+DlpcfLr8TDP0Bn9XsmGfbDmx8pR5O6hKx05YdiyPNvxoPHg4QAzwdeD/JhPSw0JIPmlGu3Z+EaXd3+/Y0kGquXI/PIYXFV/PhX4hEYnGHxeyYZ9kObHylZksEnaT5J80maJWpPdx0oVCSDNja30c/DJSTU/j2OiMbG9cjcu0sQ/3HjE1CiVJrm90wy7Ic1P1KOnjwqP4rhMhgBRoARYAQsIFDoSAZ8feH+wnjA3Q5rThVouh3bkbl1E1xdMzFs9A1EVnhkBimTDMeaZ6NfGQWoTWnIfJp/q9QljAePB9Wc5fnB60MerI+Fj2TQnIooC/eBQ7O9I+qOHkLmyuVwccnEwGFJqFz1oVEeTDKyDWmefqCWZLCLHrvo5ZWLHg1iHl88vnh8ZS3n6vlQOElGnm5tnLmjIMDqEkfpCa4HI8AIFFYEmGQU1p4vBO0mkpGJTLhAZfjEvxkPHg9ZkS95PvB8yOP58P6OHcpu45QRPwvBXspNtICARDIkMa5CNvg348HjgeeDTK54Pcjz9eB9Zw8rzjtw4UVAkAzyAzfEA5Bd2fi3FC+E8ZAkXDweeDzwfMi79eD9nSzJKLy7sJO3nNUlLqwuYnUAqwPyWB3A6ljr6mhWlzj5RluYmzeK4mSIk6ps/m+I+Mm/De4QjAePD54fvD7k7frIkozCvAs7edtZXcLqAFaHsDqI1WFPVx3GJMPJN9rC3LxRk0YW5uZz2xkBRoAReOoIMMl46l3AFcgrBFhdwuoQVoewOoTVIXmrDrGFL5OMvNrhON+njoBaksERGTkiI0dkzJqSPB94PuTXfGCS8dS3Qq5AXiHAJIM3FRkB3lR5U82vTZXGHI+3rPHGJCOvdjjO96kjQCSDI35yxFN2MeSIt2QALOLCsEtzvrs0f7Bzp7IXcMTPp74tcgVyEwGJZKg8WFUnDP4746J4MvO44HnC60SWaUUuz4cPOBhXbm5rnJcjISBIBkd05IiWHPGVI7xyhNunFuH3g10syXCkfZHrkosIsLqExcMsHmd1GavLnq66jNUlubipcVaOhcBIipPBET854ilHeOUIr0I/yi7dT2M9ZEmGY+2LXJtcRIDVJRzxk9VlHPGTI34+3YifTDJycVPjrBwLgZGTRmT5krGlJ1t6sqUnzwdeB/J9HWCS4TwxJhYAACAASURBVFj7ItcmFxFgkpHLZuK8SfMmzZt0vm/Seeb2kU/zOV9IRi7uGxazivzfezT8xfPvho3YJYtdsgr63OT6M0fidYzXsQK/DnyYH94lT41kyExNFbpdzFr+LS1ejI90MuXxwOOB5wOvB7we5sl66MSSDIPrlsKE+bdw5WI8DCcDHg88Hng+8Hogaz94Pcir9cCJJRk8aPJq0EiEn/FlfHmT5k2aN2leD63vB05JMt5q2MgQH0Fl2SJHfpTP8vxbpS+R/ccZL8Wyj8cHjw9Fn8jzQ4qvwOsDrw8GWp2N8fDhrl2KxUSe3V3ydGwy5JM2/yuduBkHxoHHAc8DXgd4HcjfdcApScZbDRtyhDuOcMcR/jjCIUd85Yi3HPH2KUe8/XC3E0oyWF3C4l0W77J4m8X7rN5g9Ub21RuClWVDHWIrvdNKMnIRI1sY8vvcHZOMJ+OZm2scjyceTzyenuKZw0klGawuUQIfsLiUxaVPWVyaFU2IL6h6GhdUMf6qQDi8Hub7euicJKNBQ5t77J8ffgxxeVIOnkp1aqNuxw5wdaULqPK9z+xaMw5u2ozjO3aK1tVt1xaV69cT0uP48xewc/lKePp4o3nPHvAPCbErP9nE40m/zw5eBzdsxIldu0Ub6nVoj8r1Yh0W79wygclPfC2ZbCScP49Dm7fgTlIyPL280GX0KHj7FeVLLJkjOcz8S7l9G8umTYenjw/6Tp5oc73PrfmZnfWLTaIkrctHzmmT0VARj8lqE9N///zgY3QZOwoBIaFZi6dKrKj13YOUu1g8dZrY9MpUqYxmPZ6Bi6ub8v3uVatw7uBhq7SlSIA/erz8os36Waq3vX8/uFFFMtq3ReV6EslYPv0n3E1OFnUsXTEKLfv2sbv9tr6/duYMti5YhGKhoeg8ZlS28tVql0WSYaOflMldANM9af/YOz4spYs7dx6b5syDi4sLQsuEo2ixYqjfqQPc3D2euD9zu19ye7wVtvrldnvzM7+UWyqS8crEPF9Pn3ReFebvnZJkvNmgoZCPya5KsqxB/fuvDz9GlzGjEBAaosTAtJae8ntwNwWLv5VIBj2Nu3VFZI0Y5fvdK1fj3CHbJOPZl160WT9b9bf1/tCmTTi+Q7LqjW3XFlXq1xV4LP/hR9xNvimRjKgotOzX2+722/p+/7oNOLVnL4qFhaHLmJFW8bdVf3p/cMMmlSSjHSrXrStccbX60578bPWvI7x/0v55UnzWzvwdSdfiBLGoVKeOQ+Od2+Mtt/vf0euX2+3Nz/zu3b6FZdN+EJKMPpMn5vl66izry5OuDzn5/qPdkjSaHqeJk/GWneoSRZJhp8pOLckQJKN7V0RWr66oG9SSjHIx0ShbtYqZVMPN3R2lypfPc/GeRXXJuQvYuWIlPL290aznswgIDc2eusTK9xv+/AuJly4jMCzMWJJhJ76m4sVCqS55wv55UnHuvM+nIO3RI/R9dTI8vb0cRjyuJe7O7fGW2+JtR69fbrc3P/NjdUnB8dB3akmGtTt5SZJBIv1iKkmGrTt8799NwRKVJKNRt64ob0GSUbNlc8Q0afLU7pHUkmTYat+Tvl8w5Ws8fvBQkWQ8aX4HNmzCScUmox0q1a371PAsLHd8//nBR0JVMvCtNxz+/svcHm9POl5Nv3f0+uV2e/MzPy1JRn6WX1jWg9xop1NKMhxBXUIko3qTJpriZrLb2L1qtZBykI1GlzGj4eHlKdQL2xYvweUTJ8W7+h07oGJsbchi1yIBAeg+bizizp7Hyd27cftGEtzc3FCmciXUatUS3r6+SnmW1CUHVWoUySCUNm5D9H2dHqf27sWFo8dBk9jV1Q1BJUsgulEjlCxfTtRP6/u9a9fh0vETSHv40ExyE16pIlr0IZWMZfUVnb7P7N+PcwcOIeXWLXj5+KBCzRpIf/wYp/ftNxh+thNlkCjfxdUVDbt0RoUa1ZX2ZmbqseaXmbiVmAhXNzf0GP8ifHyLYP+GjYKoEHbdnhuDc4cOCZXWvVu34eHlJaRNNVu2UPCXxYF0mj934CCunjmDlJu3kJGeDv+gIETVroVKdWOFfYIsHj667R8c2boNPkWLoMvY0Ti7/yDOHz6Ch/dTEVi8OOp16ICgEmG4FZ+Io9u348bVa9BlZKBYWCiqNWqIiCok8ZLwedL+ofonX4sX9bkZHw+dTgf/4GCUr1EdlWLrwNXNVVPdtHH2HCRcuKhpT9TnlUlCqkH1S7x0CSd370VSXBx0aWnwLloUpaMqoFrjhijqH2A03k/s2CUMSFv16wsPby8cWL8BtxKvIyAkBJ1GDbeqTku+dg1Htm5Hcnw89KINQahQowaiYmvjwPqNdo23zXPng2xMgkoUR+uB/XFg3QZcPX0G+kw9uj0/FjuWLseNK1dFm9sPHYywMmWU+h8wjBt6R0bHlerWUeqr1+lxeu9eXDx6HCmqeRLTqBFKlC8He+bDuj9mqcoegtAypZX8LZFrW+1R459w4QJO792HpLh40U++/n4oFRWFao0awNfP32g+5mS8yOM1PY3m6AFcOXkSZCdBoq+Q8NKo1bIFQkqVUvC8eOyYwLvJs91RMrI8jmzdimtnzuLRgweib6ObNEZktWpm6yX11YUjR3Fm3wHcvZksbIPCK1ZEVO0a+HvmLFaXFAD1sZOSjAY2I37+9eEnkiQjJMRu95D7KRqSjOoxyvdEHGSbjJotmiOmaRPNiIO0Eaz88WfFALN6s6ao0ayp2GBX/PCT8HpRjCcB7F8v2TrIdhRx586ZbQa0cHccORzu7u6iPofI8HOnyiajXl0hXzu0cZPG3wF9hg4b58zD9cuXNTcaifDU0fx+3R9/4sZVabE2fWhBaNG3l8X+yNTrsX3xElw5ddrsWzpRyx5A9Tq0g6u7B3avXCXShYaHo/2wIQq+tIGv/vU38U4Qm969RHtpQyJCRg9t6nduJJmVUzIyEq0H9FPkj9SWbQsXiwVQ66lYuxbqd+qopCfiQBsiPWQomXrnjtFnXr4+aNi5syCQtGGaPo26dUH56tVzpX+unT6DrQsXaXpORcbECBWfln6MNszzR47g+iWp/yMqVxZkjTquQdfOcHf3wLEdO3F48xYh6QgpXRpevr64m5SEe7dvC/Vb6wH9EVyyhJL/iZ27QGo7wuviseMCGxqntOkTubLkrnLt7FlhQKzl/RUZEw2SKNoz3jbNm4/4c+cNfR+GOzduiP+m+vd//VVsmD0na6MfMhihEWWU8XRg/SZl3NDYqxQbK+qrz8iwOU+IDNuqn5gzKoJD41nG48BGUwlerJg/ttrjSnM/MxOHNpPRd1aURfV4o7HYbsggBATTuueCnI4Xqg+pLDbNnivGu6+fHwKLh+FhaqogkqQW7jB8qFCd0nij8bVj2XJEVKmM5Lh46PV6QULup9zF7etSvxAZLVWhvNH4pPlOa6owRA4PF15x9D0dKkhqKtlkTLC53ue5fprdVyzO54/2OKFNhizJcGR1Sfx5yYqfHjpRP/vSOBzavBVn9x8Qf2szsD9KREaKRV6WZMiLBRlslo2uiof3UnFs+z9IT0sTr+hEHtOkkTipWlKXWPo7bR7H/tkh8iGJSPXmTcWp4cKRI2IR6DhyGPyDgjXzJUNSOuHuW7tOfE9Sg7rt24r/9ilaFMGlSllUc5w9eBB7Vq0RaWlTq1K/ntiIkq5eFdIANckoX6MGFn49FRlpaWLR6TH+JSE9oPYe3rJVYEEPSU7CK0WJv6tPpPROxu5BSgqObd8hJBT0tB08AMXLlhP1vJWQiLUz/4CLq4uQAISWDsfjhw9AEguScNBDJ/GgEiVFelmSIfcPfVOyfCSSr8UpkhiqLy3qZIBL0g1a3GViRQv0sy+/ABcXV4v9Zm//LP7mWzy4d0/gU6N5MxQpFoCkq9dw+eQpNO3xDEpGUhtVkSBVJyH6O6lL6JGkF95Kv1H/bvhzthirRCZCSlPbiQTqBY4kOSGpXPdxz8HVzV18R5IMIhn0xDRpLManPeLXxd98p2pDUxQpVkzVhu7iJG7PeNs0N4tkUB0q16uL4hFl4OHtjRLlysJsoy9TRqmfliRDjDM75kmmPtNm/bQkGXK/WJJk2GoPfX/p+HH8s2SZwJw25cjq0aK9qbduCQkUjd+gkiXRaeQw0X9PMl4e3EvF1gULUaFWTUTVqinGL/WvXH/ywGveq4coR5ZkUL2qNmyAWi2bK+Pk8OatYu1R14vyuXb2HLbMWyDGHK2H8jqiS9dh14oVuHTipJEkg9Ullue1PfMur/BzWkmGrYifkiRjJIqFhApsbaWn92T4ueTb7+W9BFknUOn7PSpJhpJI9R912rRG1Qb1lfJIRJ148ZJIQZOUTkC06YVXjELzPr2VqMhqSQapERp27azU9/Lxk9i+ZKnIgzbnrmNHi/zJhZVOkvSQdwktsLTPaUk4dHodFn01VdlA2w8bjJDS4Ur5GRnpigujtoQEwmOFpDD0kHdJ59Ej7YrqvPz7H4UEhx7yaKhYu7aCjxrPuh3IuyQWu1asEuSDnnod2wsPCGrvqhm/CDLkXaQIeo5/EXBxFeWrT6QV69QWKii5v+nERxshPZLkqbEyF1Pv3BUqFC9vHyU9SUTI44Ue2sCrNyNJFYQKRJZkiDI6dVD6Z82vM3EzPkF8Q+oKEr1T+SRyX/ztd3iUel+86z7uefgFFXui/qFT9pxPPzeMhWB0fW5MtqMqk2s3Pb0nT4KXj5fy/cbZ80Ai+NqtWwmRu+l8Wf3zb0JV1bh7N7Gx0fuTBkmGUPO98LyIK2PrEmRdWgbmfKZqw9gxmvPTnvG2WSXJkOeNuvz1s7KkCe2GDEZYRLhSP1NJRsXYWOg15gkRUHk86TLShcSHftuqnynBCQnPmm9akgzC01Z7ZBfzlJs34eHpiYbdusCVNn7D+hZ//pziYk9qPb9ixZ54vGj1J0knaJ0UUoZJE4wkGcUjItB2yECj8UMqFzI4liVMru5u4v2mOXOFCo8Iao0WzY3WE1LNLP9e9i6ZYNf6zZfIZnF8e/a73MLLSSUZ5ougKaiOQDLuJt3Aqhm/GomF6TTfdewoFA0M0iQZQnRb1xCUygXISEvHvM+/FHnQJCWvAHdPj2yRjOSEeKz99XexufgFBQm7D0uDMDdJxqPUVCz65ltRrpuHu3BFc6NTsGFRPKgSG8skg07lf/8+S3xDp9E2Awfg/r0ULDHELyFJSGy7Nkr91ZuFcOUVaiOJFNKpj/TE9NBprGGXTlY3wbizZ7Fl/kKRXiYTpiRDJisyfpQ/qQroMSWldJql9tDTYcQwhJQqqUkystM/C7+aikf3JeJCpIba6xccZPcirEUySL0397MvoEvPECSW3L5NxwdJ4Y7/s0NIfqidapJB6pJ6nTraRToJT5JWGbWhfl2j+WDPJm66Kbfq3w+lKkQa9W92ScZNjXliiTTlNcnQao/pIUgMAgtPs149hOriSceLVvtpvND6Ss/AN98QEkFZXVKqQgW06t/HbPzM/4K8mh7j2RfHCembXp+J+Z9/KQ5dXZ8bDf/gECYZBfQqGuckGfUb2FTB/fWRJMkQwbjsdLHUkmSoXVjVJ+9y0dEoW62KkQtgsbAQFC0WaFTeP0uX45JhE1I2u86djOpPBnOyTYbYbGNjjd7TBCUjSXqefekFFPH3F2JqLUmGloTj2unT2LpwsWHjLidEk5ZUjJoSEgB3b2pLMqy5VCbHxeHvmX+Icsk4sdvzY4zw0iIZlB9JTOi0RgagvSa8jCsnT2HPmrUin86jRyEwLFSpvynJEBIdQ3+Tsdr2xZIUSL050nt9ZiYIFzJOoxM6iYZJTSOrb2RSQvU5tm07jmyTbDIEyWjSWCmfoquS4Ro9jZ/pBhoXcvnqTa79sKEIDS+lSQ6z0z+Xjp/EjqXLjIhrcMmSwrCuTOWKNl1STUkGte/x/fti46dHqFG8vMzGx9mDh7Bn9RoUL1sWbQcNEO9lSQYRsnodO9gdMZQMn7XaQJKm0hUrCvzsGW/qkz8ZfpKqSD0etUiG/F6I/A22PETsSZJh1g+D+lvE01b91qmkKO2HDEZIGUmSQeWTtEwuWz3fbbUn6dpVrPv9T2vcQryjw0ibQaQejMCTjheqb6ZOh+tXrghbjPt374qDD6lH6Bnwr9fh6uoqiDbZZAiS0a+P2fiZP+VrYTjebdxz8A8MxMP797HIMOb6vToZbp6eRuOH7EEUScakCTbXezaZeHourx87p01GliTDUqQ1WZKR3YifpuoSQTIMi4OaZJieaLXqQccq2SNCXhnIOK7r82OEZ4ecrxnJUEkyKN95n32h2BaQnYKvX1GLkgxbJKN4OcMmYbhQx7TeltQwlk5u1iLdqRdFitdBEhx1eksk49TuPcLWgp4GXTrjyqlTSDh/AUElSgjjV3XkQU2SYegvSyTj/p072DxvgWKYq7VqG5EMlbrEtN81SYah/JyQDFv9Q/jdjIsTxr0UolxtaNqgSydUqEm68yz1oGn/aJKMB/fFiVchGXL8DFU+Zw+oSMbgAcaSDFOSYUckVvIiIpJs1obOnRBVu6ZFdYS6PRY3ZQ38ZXWJ/L2WukRNMmz1g635YEldIkiGhgTPVDJjRJoM7VFLWmgukN2Qtfknj4Ocjhdhd7Nzt/DeeqzhWaaQDDdXi5IMuX7zv1SRjKBAQerJXoQI0YA3Xxd2Hepxa0ldYk978zMyKdcHcEqS8a/6DVQuWvIWIbtQSr9nkyRj9EgRjEp6jN9r/aaIn0u+U9lkdO2CyBrVle/JgDHLu6SZiJORdTuKef6Xjp0Q7J4eckUld0N6JBuKWINLG9kVGEsyhKW7ob5qjxd3Dw9x0qQT/iEzSYaUn5aEg1wd1/4mqUuKBhYT9gGW8ND6nr5LuZmMFT/MEHlINhkjlPpbwvfezVtYbrDjIKv33hOlE4mc/uCGzZonOhKlU7wS2kAp9LWwNtfrUbe9pEpSl6c+kcq2KfL7KydOKfYsQpLRtYsof80vkn0BPSQFoPDrJMJNSb6p3AcjSIZB4nR023bQ/+ghkkFSAxk/CnymSDK6dwMFaZPLXz/rrywPg2FDEFq69BP3jxq/9IePcHLPXlFnksCQzQ7p4q2Nd7rTh57ekyfCy9tb4EHfzvtcUpfQ95SP6fggw1tZXdKwaxfx/uTO3ZJ3iSAZ7W2OB8klOKv/6TdtXiTFM22DPeNt89wFIANreloP7IeS5SKN8t/411xhoElP28EDQfYCcvkUCO7k7j3iHUkTSPVEtjXqefLMuOctzm9b9dv41xxV2YOEPYjcflNJhjzfbbUn7cEjLPz6G9Ff5N3RZ9JEuHqQES49tte37I4XUp3S3UJ+gYHCFZ7sU2iekD3I7I8/FaWSJIPWo0vkwrpshZBktOzXx6w+FFNElmRQfmTfMu8zSQ3cc8LL8C7iazR+yMWe7LnI7qM32X3Y0T6t8WVtfeb05vMxJ3g5Jcl4U6hLJBuFLPGo8W9Sl+T0gjR5GSTdc5a6JFN4SRiRjKZNLJav02WIe0RIvEgTpU6bVsKokR7y7uj2wnOSWDrTmGQIw7uGWe1TW6JTvIIWdBcJoLFZUWwHF00JB4k7aXEinSg95OJGmzelz0jPECfjsLIRFr83FV+T6oP0qNbwl+JRAPM/n6J4x0jllhH1J//4bQsWCQtzeaEnw0+5P8lNk2IeyA+RtJ4TXoKHt48c9UOUb1ldkinULKbqEvkERfmSq2WHEcPhSuMIxultq0uk8WZZXZIJM5IRXvqJ+yc9LR3Q6+FOcVcM43/pd99L48zbSxh0GqKiaPZPliRjIrx8vBW8NxqM8GR3a/X8okQrfpwhVFjC8DMmWuBlRjKszEd1frr0dGFkSd4tcn8v+W6acF2lNvSZPMlIXWJpvJE0SnZhFSQjMtJoPtI1AEZGxLF1xHv6f9sWLVbGl6QuqSOI7MKvVPNk6CCEhkvjlYyjiayHRZQ1U+do1W/XyiwDZjJGjqpTS/QH2SJsX7QEV09LLt1Z6pJMIV2z1h76Xm1oXKtVC1Rr1MiovyluCLnt+wb4i/KeZLzQ3CWbiZ7jX4IXkQBV/8pkNUtdkkUyJHWJ8Xpsqi6R3PxnCIlVsx7PokzVykb530xIEG2VjUttrff83vp+mJf4OCXJkCUZ1lxyVv/yK24nXlc2qZz8B53YjCJ+rlqD84a7S8pFV0NE1apmLntu7m4oWb68OKHLngoUT4M8FVb//KsSx4EWc/qfcAlbv1GxySBpBd2oGhAcJAJTnT1wUKk6iVDJGFJyYTW1yaATvuW/yydRmeREN2kEdw9PESSLvDbIo4VcSC3lm5GeJk4e9NBiQ8HIKIgV/etT1M+i66JaxUTurnK5F48exfXLV5S2SadJSYJD7SBLeTrZyQ8FJGvWq6dZOeoTqSwhksfF5ROn8I/BM4ckGdSfel0G5n76hSCgdCKr2aoFPDy9hGTj3MFDIogWPUQyGnTupLiwZkkymiFaFel1l5kko5riQmpKMij2hCV87ekfioOx+pffQOoeCuIWWLwEbiUkKCdycqtt1b+vVRdWioRLD0kyTF1Y6fRN7oTNe/cU+nzZhfXIlm1C0kC2QN3Gjc1yYd25W7RHlmTY4yKXqddh9S8zDW2oI2IvkEuxLFWQ2tAP9ow305N/iXKSS7hcj/OHjihB8UiSVr1pU2E0TZInOYaFvNGTJEO4sBokNrbmia36nT90CLsNrttS2U3g7uklXMbNy5bGva32SPPiPCholzwPI6vHgFQ7JCUg40saxyRp7DBiqPA8eZLxsujrb4WBriTdChb4kKcIuaSeMQTRG/Cv18QlklqSDPV4yJJkjIVfYJA0r7bvwNGt20TebYcMgpePr/g7rStb5i8QAfXUkgx7xtfTdOUsrPX7eI8kERRjMicbraN8E/m/9xRJjrG6RPtCrQf3UrBu5iyQuiGnD4nX1RekqSUZlvL09fcXxonLv58uRMEk1nzmxXFCHCgFxpEMMN09PfHMuOfECUFNMizlK7wq2rZRRfw0Jxna6hKJfJB4ksTHSdckbwf1Q+JOCuJUrlo1TQmJPHk2zZkv3BzVD0XUbNLjWZU407g/KKYDLXSyN4EyGF1cUCKynBKFUn2ikze3pd9+L+Ip0NOib2+ER0WZRQwU8Q4MYm9TkqGtLsnEP4uX4fJJKeqq+iFRLxmrUqyBLHWJFCdDi2QQ3ubqEsskQ1tdYn//0Al1zczfhVrD9CHvHTIwDCxR3OoFc+bqkqz+Ov7PTrHJimBc4aWFxI1u9KVFnwgJEZjgUlL8DMvqEusX3N2+cV3EKLHUBrKdIHsDyt/WeNNWL2SVD30mVs74RdP2hiLdErmhR1aXUH+SxMLWPClbjfrYev2ITJFnmXwjsrq/zMvWJhmS+sccT7mfLK0VFPCqac9ncf/2nScaL3tX/w2Kc0PEk0gn9RnNDyI1D1PvC8mONZKhvlBNi2To0tJFgD1pfHmJOBlE8ulwFdO4kbA7onXSWF3i3Bco5uSCMnk+5ucFdlnqq0w4KcmobyCssh2/yn1E1qJmki97snCHlD0zsks2siQZUv67V2dJMizlRae9iGpVhbEULdYUjpn0+PQ9TQ+KoCfrienkXrdDW4NNxj6RJUk8SGxMXg804Yjlk2QjMjpaMh82tO/Qpi0q75I24gZTEfFTU8IhfabL0OHEzp3CEpw2b9o4KHhRtSaNEBhKkfusf08RMvf/vQ4Jly6LbSawRAnENGmIsIgIq/1BESMPrt+ExMvSd7SYRDduJFwlV/zwo1DjZNlbGLhkJoR+nMSmFBujx0svwMUQoVIAZTAn15ZkSO8pQJWpJINe0Hig0xiFFE97+Ah+QYGIqlVLiMypfSQ9IqkOGVKKE5cZyZDjbbhAW5Ihlb/+T2ObDMuSDPv7h3TVwmDy3AURsZRCtNMGQB4vkv1RFn7q8SLjpUgyJk0U0RVN01+/dElI1ShcNXnb+BQpglJRFRDdqCF8AwKM0pO+XpFkiPgg1uej/J7GA8Uvib9wAY/uq9rQtInhxCwVY2u8CfWCbJMxoJ8S3E49Pogw7l+3HuSeTOOf5hNJ08i+YMWPP0ljj6RoIh6LVH/aTAlj83nSWHg2yfnbql/a4zTsX7dOVXYIops0FEG0yINKKZukKCJOhu32yP114/JVcUUA2SvRYYbsa4JKlRSqrIiqVYR9A7XnScZLRkYGjmzZgisnT4syyP2djHJJcnWM5sT2fwwkg2wyyLtEtsnobbYeLJjyjcEmgyQZgcr7R/dTRXAvMuyWQvGHIbpxQxFUj24Mvnf7DnpPGm/Xem/v+FOPD1vzhd9bX08IHyclGZLhp7OIp9SSDFO1gTO1Mzv9pbakpwBntdu0cpr+zg4OhbX/ud3Os77xeHfMSJ251S9OSjLq2+W6VVBcmQ5uIO8SSZIhneglA7WCUv+8qCediuT4Il3GjlKC9RR2XLj9hXtecP9z/+fFevsk4+qTvU5pkyGTjCzxrARSwfwtubAaSIbBna4gt0doM56gP8h+g+wxyOWXXEzJiO1J8nvS+vD3T9afjB/jx/O34O5PtuYvSzIKgESAJRnGwaMowibpeykEO9nFlIuuWuglO09y0nC0kw/Xx3KwNO5nllQUtPnh5JIMnqy8KPGiVNAWJa4vr1u8bjnPuuWUJOONevWdyvAztwxwOB/nNrDi/uX+ZYNYNoh1tHXgk717FWdLJ4qT4VyGn3yy45Mdn+yc52TH85nnc2GazyzJcCJXV0djsFwfPlnzyZpP1rwOFO51wCklGawuKdyDmhc17n8mN0xueB1wjHXASUlGPXZpfAIXUVsuSfyeXQ7Z5dB5XQ55fvP8zs357aQkgw0/+STHJzk+yTnGSY77gfuhMK/HTkoyZEkGGxgVJgMjNqjj8c7jnQ1keR1wrHXg031O6F3yRr0sdQndWid4tEF9wL+fLh50S+vulavFZYriUwAAIABJREFU5WtNejwD/5Bg0T8HN27GKcNtqXXatkGlurEiQqu1/jqyZatyCRx9U7leXavpbeWn9T7h4kWc2LETtxKvi0FUq3VLcQEUXUBHl9zRY299LZWfeOGiCpPuCAgJsTle1XjVbd8WUXXq2MQrJ+3n+fJ05wvjz/gX9P3rU2d0YX29Xj0hnZIZreHmaf7tIpGtp4nHyh9/RsrNm2Jzpts7m/fuJepzSJNkWK8v3QB5YmfWRl+5Xmyutu/GlcvYNHseMgVo0lO7TWtUrl8XhzVJRs7wXTXjZ6QkqzDp08vm+FXjFdu+LSoKkpGz8p/meHja45HLf7rrAePv/Pg7uSTDscRGLMYDtEgG4aItybDef5ZIRm7hvPLHGbh365YgF+Vr1kCpCuVRvGxZeHp7WZBk5Gy8mZKMFn162QyTri3JyFn5uYUX58P4s7qK1VWm64BTkozX69aTIn6K1spnUP7tCHgknL+IPatWw8PLC417dEexkFDRQYc2bcKp3ZLuTlI/1LHZf4e3bMVJRZLRGpXq1c21/n6Yek9cwkaPX1AQ6KZXNX6HN5uqS2zX1xL+CRcMmHh7ofEz3VEslDCxPl7VeMW2a4uKsbVt4uUI/c/zkdcjCQFejwvLfHROkiHUJapBnKXUUhn58ntlkDsAPoc2WiEZFupnkWTkQntSkpKxasYvYjksUT4SLfv2ztrEXaChLlGRjFwo39b4VeMlqUtUJCMfyrdVP37P64sjrS88Hp/eeHROkiFLMmRls8a/el0Gzuw7gEvHj+PerdviRs+gEiVQtWF9lIiMNLr75PrlKzi7/wCS4+KQ9ugxvHx8EFYmXJycg0uVzFKqwQXHtv8j/uddpAg6jR6JcwcP4uKRo3iYeh+BxcNAG0Jg8RK4lZCA4//sRNK1a9BlZCAgNARVGzZAmcqVjPKjG1hP792PIgEB6DJ2NOLPnRPXvt9JugE3N3eEV6qIGi1bwMvHW3y3Zf4CJJy/gMDixdGyf18c3LARcWfOQq/Xi+99/f2U/BMvXsLpfftxMz4eurR0+Pj5CZVA1YYN4eNXxKge1HZq1834BOh1OnG6L1+jOirUrinqIbM3W+k0JQBwMZNk+AUVw4kdu3H7+nW4eXggvGIUarRoDi9fH6VehzdvVRlftkalunWN+i077VO7mK3/4y/R11pP3Q7tEVW7Fiy1Y8OffyHp6jXxaZvBAxEaXlqpLxmLysatkvShjqivtXZkZupx7sAhnDt0SIxTGnuRNaoj/fEjnN1/UJSjSDLgIuptTz8VZpc6dilll1Ie//nn4v/pvn3KUuo0d5cYq0vMLR31Oj02z5uPG5evWNlIaoqTq9rAzzQxWevXbNkCVRoY4nK4uODYNolk0FO0WDGk3rlj9BltEvU7d8I/S5aKzdr0adClEyKrV1fEiQfXSySDHjKUjD933uwb8kZoN2ww3D09sWWeRDLoKRYWijs3ksR/U137vDYZrq6uYtNTb5KmGVId2wwaAP/QECERijt7HtsXLTYygJS/KRddDQ27dRX1jTt3HtsXWknXvau2BMCEZBDhupuUbNZO/+AgtB82VLRTbM6a6hKpv7PTPlNL2H+WLMPVU6ezTzJcXLBhlopkDBmI0NJWSAaphDItkwxqyY7FS3H19BmzughPEYNBqkwy7ME/Vy1j2dKULW3ZctP5LTef0DLcSUkGuTLS1qFygVT9Prp1u3BLpMfL1xcxTRvDzd0Dl44ew+0bN9B+2GAUDQrClROnsHPZcpGOJB1V6teDX3AQ7ly/LqQgtMjTYt+yfx+ElS0rypMlGcomXD0GJSPLITkuXkhD5A2fCEzlurEIKB6G+DNnlY2EpAndX3hOEBz6vwMbNuCMgWTIRKNs1Sp4cC9VtCE9LU3kWb15M0Q3bqRIMuTyyRWUpC7u3l4oUbaccPG8cuIkdi5bIZKEhJdGuehoeHh7IfXWbZzeuw9pjx4JqU774UNF+uXfTceDe/dEW6ObNkHRYgFIvhaHK6dOoVH3bqJ9hLftdJFmEoCKdeuIIXxoE7mwZvlTl6oYhYgqlXH/bgpO7tyFjPR0Ud/opo1RvWkTUd4RlSSjdtvWqFxXcmHNbvuyznXSeIFej8snT2HX8pWiTJIiUf6ULiAsFEUDAsykDxXJ5RYuMJVkEL5y/kRYFTfddm1RKbaOKM+8HbGifRcOHcHeNWuV8UcuuuTym3z1Gi4cOWpEMqJia9uFv+ISaWV+mOLBv+Vzr/Z6wvgwPtb2m8I+Pj5zVkmGtJhmda/8W6fLwNKp08RGSk/bwQMREh5uiK/ggoz0NLh7eIrfa2b8irvJ0om6QbcuiIyOVsTxFCOBTsv0kMdBywF9zUhGVO3aqNuhrVjOKb/1M2fhZkKC+CaqTm3Ubd9O5Jepz8TS777Ho/v3xbuuz49FkWIBIj9ZXUJ/L1+jBup37qDkd/XkaexYukx8Q5tP59GjjEiGaXoZj1U/kRvpLXh4eqJ+l05CuiHLe0hScv7wEZFn59EjRT3mfz5FKiM4GJ3HjFTKV+ObkZGOBap0ncaM1MTfHnVJZPUYUS85/4tHjmH3qtVSHYKC0HnsaAubs6QuyU77CDe5f9TtuZOUhDU//yrKJIlQh5HDjdpj2g6JLJmTDFldQv2vRTIsqUso/aoff1a8W2I7tEPF2rWV8bdn9RpcMPQTSTIia1a3C395O7A0P/i9NBMYH+31k8cHj4/szg/nlWRYsHNJjk/A+t9nic3DLyhQbFhadnIPUu5h2bTpIp27hwd6ThwPV7eszfjRg4dY8s23yimT3rt7uOPY9h2KuqRG86ao2riRkv+uFStx+fgJibR07oTIGjHK5r5+1l9COkBP+2FDEFiihLCbOrBhoyLJoM2ETqxyfXUZ6Vj45deKRKXX5AkgUb+sLmnZrw+KR5Yzal/q3btY8f2PohxbDwXLCq9cSZAymQAROSIJTNHAQDO7rqXfaqQLCjQq39T+QJIAGOJk7JG9S1qjYiwF45KWNF16VjupztROIoIUjEsOiCXiV9SLRU7ap9X/d5KSjUnGiOFG7TVrh6G+G/6cbWSToUgyMoHDm7OkNXWEJKO2BYlMrJBULftO8m5xc3dHjwkvi/Elk0ERJ8OAlxgXdWrDHvwV5eHTswPTnG9sp21kV8x2ijw+ncZu1kklGZbVJVdPn8Y/i5eKxbt4ubLCOFJLnJV0LU7o1yUyQqfnUWbql0VTvkH648ciTZfnx8CvWKCRuqRG82ao2rihkv+elatx8egxkb5hty5CTSGLr9WbU7uhgxBUqpSZusSIZBjE3QunfK3UofsLz2Pv2r8VktGqfz+ElYswat+Nq1ex8c/ZtviFUI20GtAfoRHhuEKqg2UrjGwygkqWQHTjxihVsYKSv+V0jUDqDzrpa0sAjNUlddq2hqx+kPFZqMK627jn4Bvgr6kuyUn7tPrfjGQYJBlyfbTJUu6pS5Li4rDhD2n8kS1KpzHG40+tXpLHhT34s7rEEEGS1UUW1cmFXbzP7c9d9ZdTkozXyMvAQsRPMqJTSEbZCLTs308zAiZJFYxIBi3yJhEVF32VRTK6PjcWRQMDzCUZjRop+VN8CIVkdO2CcjHVFDs82vhlr4S2QwchuGQpSZKxfiPO7JMMP+UTq9oOZ/4XX4mTPj3PvDQOe1avVZGMvsJWRJ0+OS4B6/+QJDmBJYoLQ0p77HqSr8Xj1O7doJgOaoPVeh07oHytGgreSVbSVahVw9yWITZWlH9YdTIn+4dKsiTDcPRe+MVXil3Gs+NfhJePr6YkI6ftMx0vZHhqpC6RJRmG+pjaUcj1NZNkkOGnYdXSlGRkwqwdlerFIunKNWz8SyKDZAjbceQIo/GnxoukIuTCSuPFFv5sp8d2evbMd46YzBGjc8uu+7P9TuldUtdixET1JkTeH12eG6Ms3upIZQ9SUrFsmiSudvf0QM8JBnWJgbw8fvgIi7+eKomz3dzQw5K6pFEjJX9LJIPKNZNkWCEZcj0f3jNW6fSaNB5bFy42IxnqdpGaZ+nU74RUwkgMryJl1iI3Pn7wCGf27RN3hlAe5NnSafQIM7wtpbOkZlCL/4UkQ0UyKDDWsu8k1RUF8eo58WWxU2ipS560fbLY3qK6xICTpXZsmjMP1y9dFnUlDx2y95HxtJdkkNrnbvItrJ7xs8iHvH2eHf+S0TjVUpeo+83efuIIjRyhkSO1cqTWvFwHnJJkSJIM7V1Tn5GBJVOnKSqG1gNJJVBGpNfpdLgZFyed/jMzseaX3xRXykbduiIiuqqS7+nde4VHhKJ26ddHrFbHRZyMHeLv1Zs3RbVGDZVVbM+qNSpJRmeUjYlW8jOXZJQU3x1USTJqtmohPFzk3YY2OtlbgeJbNOvTC1vnL8yyyejfF8XLRpitout+/1PE6aCnRotmqEp1VOFF0goy8iSjT/p7RkYGMnU6eHh7K+lWTPsB91NSpE1/0ni705lLAKQgVuqTOXnKVGvUQKn38R07hWswPeTG26x3T1HekS3bVDYZrQwRPzOR3fZpscy7wvDzN1GmMPwcMcwIR0vt2LtqjfD8EJKnDu0QVUtyhc7U67Fj6XJcM7ij1mnXRoqTYaEdlH7xV1MV76HWA/shNCJCpCdhCrkKy+7MkiSjlt39pMmq83KV4V2MdzEeX4WWzX62X5LE0+M0cTJkdYmlWFxHtxm7sFZr3FAYd1Jwozs3boBiVZSLiREumjuXSi6sdOqni7H8g4Jx6/p1nN23P8uFdUA/hJUpIxA8rjL8lEiGZXVJ2ZhqSkwYLXUJ5acmGRSUiowuhRvjtTicO3hI6byW/fqieGRZDZKRpS6R8Ui4eAFb5y2UOt3FBeWqRyMsIkJ43Fw6elwEwKKNte2wIXCFC/6e+Tvu37mLCnVqITCsOG4lJuK0weiwRGQ5tOjXB5k6vV3ptNQMpuoSwpo2YKrDzbgEEdBMjglBNjRkS0M7rakkg9QM9PfstM/N1U0zNpOWukQ9niy1Q+12ShKI6CaN4e7lKQKyyeowwl0QAwoFbqUd5L4qe5D4FC0KGqfC1fr4caMYL5QXkRl7+kmxHM2/WDwc+4pjX3Hsq0I835xTkhFruPJbpVQSBm+G37oMHTbPmacZ1dHF1RUNu3ZBmaqVRfqjW7Yp14krO7rMylxcxNXfFGlSzl9TkmFwiaNTrmyT0aBrZ5STJRlwEfp3xSZjCBl+lhTlq0mGafnyb4o8SvWg9JqSDNklT4XHiZ07QfFCLD0ly0eKq9gpyuT6P/4UUUlNHyIDbQYPEBFMiZxZS9d68AARe0NTAiCCcW1WiItWEDMqm2J+1G7TSnExpL7J8i7JkmTQrmZv+6gNikuWCp87yUlYq5JktB8xTBk/Wqoa4cJKEgudDmt+nancqqrGjNpPBE0iGVYkGYbxRB49f/8yE48ePDCCnsohokURTWXCQq6y9uAvGwGp54NW+/l91nrB+Bhcei2sp4wP42NtvXBOSUasIby0FcsVcv88uWuPOBU+vJcqbtak0zyF9i4WFqa6wCcTN65cFcaXFFKbTvue3t4IiygjhRUvWcLIkswSySAqb1FdokEyRLhyE5JBgage3E1B3NlzYtMniQZtvOSlIlteWiIZWpawFNL89J59ol2PHz4U7aL2lI2ORpkqlUCEizal1Nt3cXLXLmH0SRueCKseUUac0snzQT6qpt65KwJnmaVr3Bj+IUGiPZZIxmEKxrVnr1C/dBo1Aqf27hXB0Mh7h1Q3FLiqXI0YowiLltQlcn3sbZ+W5evdZCvqEg17kKwL3TKR/jgNB9ZvEP1ERrJUf1L/hJQJF7EvqE22SIbcXxQgjQjY9cuXhTcAkU9SwVHfZ+UlqUvswZ8jfppHALbL8pktIdkSMrcsIQuZ5a2TkgwpYqKliJ8FyUWJ7h6RvUuEWLxOLU2XW2dpL7tYsotlQZqfPF55vPJ4te7y+rlT2mTI6hKNiJ8FLWKdKcmgE2t2I65xeo7gyBEsOYKlVgTkgrYecn0LXsRRJ5dkFHx7o4MbNqkkGW1EZEe2Iyv4/VqI7cB4/BrdFcx2sbyeOfd65qSSDFaXsPrEOdRlLI5ncTyL43M3AiXjmb94OiXJeJWiSPJRkY9IfETiecDrAK8DvA481XXg8wNOGCdDkIwsnw+jQCC05qgDg/BvxoPHg4SAvBYzHowHjweeD7m1HjixJIOv8XOaa/y0rknlazv52k75ml4eH6qIojJb5PWP1z/DNdZPeX44rySDNyHehHgTUolJedPhTccxNh1JZMbjsbCMR+ckGXXI8FOK2EfhqJV4Gfyb8eDxwPNBFQGX1wdeH3l/yIpYmhfz4YsDB4xMFCyGmXb0F5H/e08xr5AMP+28VpTTFdqLe/iiMDrZ8jzhccDjgOdB3q0DnzslyZAlGfKJhf+VJDuMA+PA44DnAa8DvA7k4zrgnJIMO9Ql8z/7QrnZM7tSmgq1aqJ2uzZwdXXNsfqBbhCVr2mnS7+iYg0XbGVTnE/3hOxbvRYe3l5o/Ex3+AUH2RSH0/0h8i2qtdu2QcU6tXOkXtLr9dg2fyGSrlxF42e7o3SlijnGg9Vbeafeu37xMvauXi3upmnYvRsCQkJy1N+FTf14/dJl7F2lwi00hMd3NtenvBC/s3ojb9UbuY2vU5KMV+rUsemSt+CzL9F+xFD4h4TY7dJKl5Ot/OEnkZ421EbdusDFzU35nq5Pv35JuhnT0lOrTStxjTndICqTDPlvOXEZWvPzb0i5eVMUV7JCeTTt1cNme45s3iIuRqOHSAbdh5ITl7Uze/bh8OYt4gKw9iOHwZVsXlQNz2574s+exY4ly0WfUN9k9/u8Tu/o9bPUfrpNVmuM5ASva2fPYqehjzqMGPpE/Z2T8p9kfJmWZ6s/TXFr1qtHgW7v08aby5fssAubi7hTkoxX69SxeUHafEEyhonbLO2NAPfg7j2s/OFHZZDU79wJZWOqKd/bSzLoRlG6QdRMkqGIMe2PyLbm51/NNhBb7TElGXQfSnYjhOp0Oqz6YQYepqaifueOKBsT/cQX0h3euFmEUA8IDTWQDPnOEfvxyMsImY5eP0sXAlraLHNygeDBjRtxdt8B0UcdRgwziJ0do3+y2x5b/WmOW88C3d7s4sPpHWv9Kaj94ZQkQ0gy5Eh/MiUw+U2SjHYjhgrRsXhspKf391NSsMogyaBP6nXuiHIxdM269D1dsy5LMuiOkeJlI8wEGrQ4FykWYC7JoDoTO7BQX0v1S7x4CftWr4GHF4nCuyIg1HZ7NCUZdrRfXb+Lh49i39q/4evvh05jRgvVUU7qr27vlrnzcOPKVYlkDB/6xPk9aX1Mv3f0+llqr+YYyWZ/y+NvyxxVH40Ymu3xmt3xnZfpbfVn4iXV3OrWFQFhWVJPe9aL3B5/nF/218e8HD/cH/b1h/OSDLPt3fgPZiTDRnp6ff+uFZIBQC3JMCIgGnlrqUvsqEKuJLGkLrE3c9KzrpnxK1Jv34as6rH3W2vplk2dhscPHyqSjNzIMzfzcPT65WZbLeXlTBg4U1vyo++5DEYgJwg4LckQBkciGJPkmmP6WyEZwcGa77W+f5Byz1ySEV1N+X7b/EWKJKNepw4oVz3GYvmmJIMkH3RKTLp6TfRjy4H9EBoernx/eNMWnNmbZUdRoXZN0T4zslKntlIfyuf8gUO4cPgI7t2+DS8fb5SLiUF62mOcO3BIlFO7bWtxs6stvNTvr54+g13LVghDwq7Pj4Gbp6fV728mJOD49h24lZAIvU4Hv6AgoWaKql1LSEDoOvsrJ04h7dEjszFcKqoCmvR8FtsWLELihYsoVjwMLfr2xqGNmxF/9hzI+LTj6JHw8SuaI/xofOj1mTi7fz8uHz8piJOrmysCi5dAlYb1ULxsWbvqt+mvuUi+JvVdq4H9EVy6lDL+yMg3ywYmC+9/Fi4GGe5Sm5r36Y3Dm7La1GH0CBTx9xf9n3jpMs7uP4Bb8QnISE+Hr58fSpSPRJWG9eFTpIjN8Xt06/Ys+5/WLVGxbqzor6OGevn6+wubmktHj+HikaNIvX0H7p6eKFOlMmKaNoaHtzcOrNuAqyct91HjHs8YzbfEixdxbv9B3DStc4N68PHzU8bL9gWLFAy0+tXXryjS09Jw/uBhxJ87h5Sbt6DLyEDRwEBUqFUDZITtIhtgG+Z7bvQn4XNMhVvN1i1RqW6WazwZhVKdkuPikP74ETx9fBBapowwoqa+V88Xuf8J5w4jh+GiBs7RTRuL+aRer25pzJtyMdVQoXYt0WZr61t25rPW+sjfW98/GB/78fni4EFlXVcL63NCWJ7qN+o4GY6gLqnXqSPKVTeoUggZE/G0OTmog81z5iokgzaqkPDSCqZHNm3BaRXJoA2axHWWJCKZ+kzsWr4C106fMesX2UtAIhkGw89siM/Xz5yF29evI7pJY1Rr0kjK38L38efOY8fipZqePGWjq6F+l05Qb9CmlZVJhrwZ0XtSp9xNShJJqS09J08UZCUn+BHpIQ8ZUtNoPXXatxUESCYQluq3+a+5SFKRjJDSpRV1jyX11PaF0gar2aZJE+Hq7mrUv6Zle/n4oOWAfsKuyJr4XnOMZAJHtmQZAJOa7W5SshkExcuVRfO+vW33UY9nlfaqy7NYZ0HuAVv9ejM+HjuXLsfjBw80+6d8zRqI7dBOaX9u9SfheXSryji7dStUrCsZlFtrH43H6i2ao3K9upr9bwtnuZHxZ89jxxIr86ZzJ4dTJ7L6QDVEs7GeWls/lRwLcH5OL8mQGafpv7IkgzwjFNc8lcRD6zstSQZtlPL3WpIMS+XbK8mQv7dXkkFSCarP+UOHceDv9WKM0sm8Ymys2IySr8WJEyvlK5EMY0mGpfrKfyf9Pm3Kbh4e6DpuLDy8vKzit+L7H/DwXqpIU61JYxQJ8MfNuHhcPXVa2JCElY3AvVu3cP3SFRzasFHUidLQyZEMnbyKFEFwqZKKJEOedFGxtRFWpow4cdNGSPXTkgTZxG/bdpzauVtk6+Xri2qNG8LdwwOXjh3HnRtJaDN4oDD2s1U/S5IMtcTAFG9ZkiG3ibyOiFjSiTY0oozAaPfyleI1nY7LRVeDu5eXkDSc3bdfSH4CSxRH26GDlZOzVv9pnchN60VlkHcSSS+ov07u3CWkJvS06N9XYJN05QoOrpf6yDfAH7VbtxLY+BT1E/WgPr5y4iR2r1gl0oSULoWI6Grw9PISkjQyGJXr3GbIIJFellBZ6leSfm36azZcXFwFaQ8qWVLkcXLHLkXy1XbYYBQLC5Mke7nUn5YkGer2ubq5CekGzavbiddx7sBBpR+a9emljEtZYiS30RrOoWXCRTvsmTf2rlucLkuSbWt94/cqV3ob+6G94+pLZ5Vk2BJn5bW6ROvYVbNVC0nkqqHmyG11yeoZvyD11m1RDTqN04lPFq/uW7tOiMW1SIYl9ZKMp3xipw2R7DGspadT5aIvvxbl+AcHocOoERbTk4slWfPTQ5KKdsOHGImD1ZtRZI0YxHZobyYuzq66KVOvx/LvpiubVatBAxBSqqSifiCxvLu7u/htq35Poi6hNpNqjVRsajwJDyJgHp6eqNupg2RcaxBZxJ+/oPRhh5HDpfgoFtSDttQlVH75WjUQ254kApJ6UYj4d+8V/RHTrAmqNGwgVElkiyP3EbkZm/Y/vac6E/mj9ri6koBUstJPvHBJqO7oIfUMGV2rJRnUr3U7tDdT/9xPuSeIn5evj1Ie1Y3qSE900yao2qgBcrM/LZGMtb/8hpRkyWWcpHBlq1VV6ksu3XKdwiIi0KJ/H1FftbqMVDx12rdTyAgRkFMqnKs2bADy3DKdN7bWM35vv/ie1UPm5gN5OX6cU11Sm4JL0dJm2QVpwedT0G44xcnIngvrqh+lOBn0kEpE7cKqlmRokoyWLVCxXqyQKpou/BSMa8vseYrIXdhklA5XXOYOb96qssloLell4WIm0qUT/qPUVKz4XnK1dXN3xzMvvwBXd3cFj6MUjEtRvbQWthG28KL3t+ITsfHPv4RkpOOYUSji52/TpW/5tO/x6L4k6qZyqH5+gYFm5aXcumVOMlT9t23hYmGTQU/zPr0QVq6sWf9mF7/bCYnYMOsvkSfp+DuNHmmxPbbqt2n2PJVNRj8Ely5tE2+1JINOviXKlVPKF0bGP87QGkZmf2v0TDcRt8XSeDeTZMRKLt7qcSBsDmINd/4AuHziJPasXC3KkkkdkVZymVZIxnCKk0GRZCXqQy7e6vlhrfJU5/BKlbBtoWRrY9yvtl1i4wxqOPqONu7a7doiN/uT2mOKW5lKlbBiumFeeXigx/iXAFdCXapv+sNHWPrtNNEWmiPPjn8Zru5uGjhnudhfPnFChXN1ofqh/JZPm64xb4Jszre8dOEuqC6Utlz6+b3t+WbP/mBpfDi9JONpqUtkF1Z1OO+AEMl9Vctg05Ikw6a43ySoF+VDBoIb/5wtFjsysuw4eoSROF0tvs2OuoRsK8jGgtx26WRtj7jsyslT2LNilZFNRlBJMqpsgNIVo5R6WZIUyO1XSzJa9Osj1Amm5WdXXUKGozuWLBM4kdqG8rU0XmzV70nVJWT3IKt9qF1kALx59lybJIPS0ok5JFwSs+dUXSIbNsrfU7/Jqhq5v7UkGerybsbFCdsNWw/Vs3m/PgiLKGOkLrHUr5Qf2RYlnL+A24mJIjZLRlq6MqYia0ibc272p5Ykg1Q1mwzzqmiQgZQaDMxlHJZ8/S3SHz8WEHQaOwpFAshdPcvw1x6chdrJznnD4v3cF+/bs64x7vbj7pQkY3Lt2mKSW4swt1BIMoZkO+Kn+nRJ4mAKQiU/ZKtAVuf0CO+SmGiLEd5MT0mkfjA/iZdWvqdQ4FneJbIkQ1siQnYX8gYlR89U46GVly28aJNd9+vvom3tKIiZCF9uXwQ7Mt4j8TZ5HOh1egWvuh3aoVxXstNzAAAgAElEQVSN6uI3idjN1CWq/LerJRl9ewtSYFp+dvGLP3MWO5Yul0gGibf79bbYX7bqt1klySApFBl+yvWzhLdakiFIRtkIpXyyRdhokLKQ9wnZXdiLtwywnF5rrFEac0mGdMKmR20PopCMW7dAEWb/n733jI7i2NpGtzKSUECgACggCZCEkFAARM45Z7BNMMbZ57zfd3/c/3et+++u9b7fSc7YBpxtbIwBY3LOOQkECAQCBQTKOd717J7q6ZnpiUgYhuq1vPCou6urdu2qeurZoXApuUxWmchLyySgzlPhK6JBHHr11zJUiC4J1+SWwfO1lVV07Nff1IRzegBGBRmd2J/4jrncwqKi6MB3P3AVGGSsW2vRvt/+9aEKMma9vY4CQkJI2/8AGRjrYrzd1/jdCDmLNpYXFbEpxXzcAFChza7qg7l+yN+KBKQ8HZvPndUXNwcZirnEKBTjbwVkKOYSvfuK0pm+b04HC3OJeN/C8XPwYKvf15v4D/+0mR7du8/FTXhlGYVHx6jv64MMfXOJdkFEBMLcv71nGERKe6yDDOvyOvPHn3TvWi4h2gPhinryMZeX+e+Wxia6efYs3Th5mnehkD2yruLSX8SN9dEHGab1dVZ+JvR6aCjNfGud1f6yVz/zbzOzYNAfx0FGnPp95AvZ/uEnLCeYvOb9/X3y9vaxWj9b/eE4yFDMJdZBhr65ROh/c0MjbfvwY7XO8//+AZsLbI0vrblk/LKlFB4XY/L83k1KJBMuLPK9+ycQQkFrnpSrYbkCZHRmf+J7FuaSpCR2yMQFH5EFBnOJqDD0e+u/P+SfcArFfbTfOsjwoPs3LBkjc3nB0RWOvubjxt54k/etz2euzF9Snq7J031Bhp2QH4AMEWGhzmpO/o8Jk9FBdGSzKZOhZTnMQwwtJv6sLM6gicgPXAgtRS4MXKjnya3b6eGtW4Z7kygxQwlh1VtA8PzWf31Irc3N/DyiAzjnBqcN6eCQUlDPyncUVsRWCGR9dTXt/PxLdqyb9NorFAbnSAdDqhChgPd8fP3UkDukI0eZiEyZ/18fKCDjSQXt+lKx98PEA2dGbUicBciIjbUI4XNWfsixgUVR0NsIBxVhw20trYQ8BTDLOFK/s39q+m7qZEocMkSVN3KKPLyp6TuDvI/+qvUzWUIR/TQZYjuI/V/AaOAaPHYM58VQrw7iHS6ioxDpYas/dEEGh7Aa2bEhE5E/Q9lh4yq8nkentiuRLbzDnjGdI0R2GXwyuI/WvW5SH/QX2Be1zuPGUHKOoc4GfYH/BdcZOUAQwqrDUClKT9RYV6cu6ogembxaiUjh+mkYAAYZ06ZyzpTO6k98/yoiVU6d5u8J+ez+ahNVP1ZCfXPmzKKYlGRFBh3EABqAAheYNrBTuHRBhkEeeowR3lHMQe08RkT5YFHVcfP3D2QIqwsZkrXjR4bcGoevo/O5K/JzX5ChkZ/e/2KHVFn6yM5Ttm/bM5eYgAyzovQmfkR8nNu1h58EA5GCcEpfXyq4cs0kT4MKDHR2W4KKRTkigqRb90CC1zrCTsFG4NRUcWnLstZahJYieRd252BYHL0ALvZu+pbqqqo4aRIodIT6CbMPfBDg8IirraWFtvzj3/z/WEiwqMLZMm3sGEL9rS5Gmsq4JL+jx0xCWLGQe/v4Uv6FCxzCKvrYXv1c+ba9NmFBxjNCJgiXBujBzhb9CP2F2WLyqld552ztssZkWNthoxy9xc+eDPCes3W2JQNEJ235P/9iYIxxkDZuDP8LZgNp7RH9g0swGfj/q53Un1yWWTIujC2tXMAwIbEZTIeoE5KPCVs9fE4QjorLWTk7M24cHYvyOSmBv0oCbgsyjCE5irHN/Hd9TQ0d/PYHwr+uXrwApaaq5SMcT/hkwDGSzzUx7FjMv49EPyJEEHZaOGwi3G3Phq917c/IQ4AFGheAQQIyHXp4WE6EhjNQGmpqeIE3T2KEdyLi4tTMpJmTJ1EiDkhTM6Sayquprp6jHDChj1myiCMg9OSp9z52fPu/+V5dDLRyxgSNhGPYoYry4KOAPBzaKyYpiXLmzbYAGcLxUytfV+QHxuLwz5s5d4f5hayKOAQvJiWJ5WOrflgQkaRMnHaqLcuk7zTyhq+BiKwQeRXM9QU5PLBwWrui4uNp5Pw5SvQQh7Ba6rvejhztQa4WAfhUJkPssOH4ach3AT3OnqGEDEPHLfooOYmGz5mlfv/GqVN09YiNOifE04i5sxkwWGOohD6d+n0HFeblWTQfGU/h4AzABZCBMG3Ur7P6E9+/duSYBZPBDAeAzEklt4qFznh4UPrE8TyeRX/oMUaifXqMUdXjMrvjJiQi3Gp/Ozo+remLfN9yvbC3nsj7IoTYcv75n4tumPGTHT8N8f7qJKDzGwsCHLlamhSzgrOXqbmkgz3ltY6fpuYSJf+AuK5yNkElDwE7gxnSgYO6v7jvAEdxcArunmHMQiAZExwjcZ/ZhwzQ8Togw+BUhvbXVlURMoWyn4eHByGqA2XBFwL5DNSymL43rZ/4jcUCE2poRDhNWbPKKCIH5Itv1lZWUt6p05wjobG+npDaHOmXkdcATqna/oEfAtoOGWICBPOBKBTsCC0XoxgTeYr6Ois/fB8AKu/kaQ7bbKitUZJhRUdT0sgcCg0PV6rY0cHnqlirH+4j/bV+3/VlM4O5vI9qQIYIy9XTV0SawCYP801TQyPXLywqkhNdRScNNMmPofe+vrkE+Rt0QIahAKQQ14KMoTOU/BUArboyQHZajX6DLbt17gKVFxcZ6uzHPhVqnfEdgBar5hJFHyEz6CAiRwAouvcIpfh0pBNP59Tydy5e4hwj2dOmqN/vrP5k3Tczlwj5lt27T7fOX+T2oV6+3ZBWPJqZDYwz7XjSN5co7bNmLkEkT97pM8ZxY0jQBnYT5iZH5jdtf8jn9ec3W+uDlJ/GHuXgfK8nT7dnMmSokeOhRuahW6DH//jsC05IhZ0q/BWkPF2XpwyNk5kX5fiR4+dlmwf+z0XlnCzeVzi7k3+enteeXQImw0hf6R+QJu/LDHnWMmTKjIDPNiOglLeUt5yP3Xc+/h+3BBkZyPipQcwic6RIViR/S/lI/TAm75LjQY4HOR7keOii9dHtmQxJT0p68mWjJ2V7pVlGznty3nte5gG3BBn/F3JIyEtKQEpASkBKQEpASuAvlYBbgwyB5FSnEwMdJH8bnHCkPEwSskl9URgAOT7k+FCCf6Q+yPHw9POBW4OMvxS+yY9LCUgJSAlICUgJvOQSkCDjJVcA2XwpASkBKQEpASmBrpKA24IM1fFJnK4njmSWv5XTBqU8FDpY6oPUBzke5Hwg58Mumw//4Y4hrHD8VBcPzRG+4ihf+a/xPC0pJ+MRz1IvpF7I8SDHg5wHOncecEuQ8b8RXSKQqUiHKn8bHbn4jAtjiBenz5W/pXyEo5/UBzke5Hwg54NOmg/+cemS0Zm8q2wyz6JcbcZPE5AhPq6hw/hP8rdKj0l5SH2Q48EAuuV8oUhAzo9yfjSYk59WH9yayRA7dL1/t/z3P0zC9ZwBQglD0mnI5ImEUzrVg4c0jImt73bG8zjB9daZc1zljMkTKUF7wNkzrIcz7Sy9W0Dndu0mX79ufKpqUFiYcqCVk/W9dvgoHxyFK30iTq/NcKkcZ7/bmc9fO3pMPYGXT+zMzqLOkk9n1rP03n06t3MXH8iWM3cWBeFAOyf7Sz5vOJhLyu2FG6euzE9S3y313a2ZDHsgY/KaVRTc0/HFDsfC//nZF7zA9RnQnw8N8wTQMCyWD/Ju0mnD8dg4TGzcimVdMin/FSCj6OYtOrVtB5/gCrk5O5j2fLWRap6Us+xwTPeohfNdmnTcFWR0lnyc6Rec9Hvq9+1Kn65eadEfezZsMu2zRQuc7ndn6iMndedBt5SvBHHP+7hxU5AxxDD2RHphMTcaf2/573/yYomj1I0bauvPYyPSoAEZWCyHzpxOMYNS1Pcf6oAMJYrD8vvKxsb296zdxzHxgskAo5KYab+9T/M91P/y/kN0+/wFCgnvRZPXrLQrX/Pv7fnKdMEauXC+S+3HseU3NUxGYlZGp8u3s/vLvLxcCyYjkzpLPs7o25WDh+n2ufPcp5NWr7Toj706IMOZ8l3V766Wvyy/c+cjKU8pT1vryz/d1SfDXu5+mEuMIMOxsw7MQUb2zOkUyyBDed86yHCsfEdzzVuCjIwuP4L9yI+bqayw0AAyVjn9vZK7BXR+127y8fOj4XNm8+7Z0fZqn9MHGZ0rX1fqZU/ftPctQUYWdZZ8nKnH0Z9/obL7Sp+aggxFno8K7tG5P3eTTzf02SwKCQ93ut+dqU9Xy12W/2KNE9lf7tFfbgky/teQIXZdLH77n3/yxIrFztGrvrqadn3+pfp49oxpFJs6SP0Nc8kZjblk7PKljhbt1HNXDx2hW2cVnwwwGQkZ9tvr1Ad0Ht7x0afU3NCgLkhPW56r7187ckzDZIynxKxMV4v6y957XtrwvPTpX9YR8sNSAlICXS4B9wQZWHQ15ggl25AmF78H0W8ac4nefb33rTEZ4n1rTIZgHgKCg2ny66vo3tVrVHD5KtVVVpK3ry/1TRpAg0aPYgc7zpUvArWJ6M6FS3T38mWqragkX/9uFJeaSi3NTfx3FWRkKu098uPP9PjBQ/47/EHgFyLKu3rQEpiInUJ5cTFdP3aCKkpKqb2tlbqHhVFc6iAGL5cPHKIHN/KoubHRQhl7JybSiAVz6fiW36j0TgGFRkTQ6CWL6MrBQwR7f0d7O019Yw35BwfRtcOW4EB8H+25e/EKFd/Op5rycmprbaXuPUIpPj2d4jPSycMT9ial//SYDFv9h3rfvXyFim/dppryCrXsfulplAiHWVwGeQvzAfpp6rrXqfTOXbp55ixVlz0mT28v6tO/P6WOHU2+Af5qfS7vP8hmJLwzbd1aKs7PZwBo8s640eTbzV9lbuD4efOUcF4dT4nZmTbl097eTvnnL1Bh7nXWAw8vT+oRGUlJw4dReFysWv/W5ma6c/EyFd+2bCv6Ev5D0IdL+w/Qg+vW+jSBRiycx+3TY1yEPpXdK6Q7Fy/Rk4dF1NLUyO3rFRPNoC+sT5TJeHNV/yuKSyj32HELvYROeHp6aUIMLce3vfEv75vOh1IeUh7qWTU66+XT6Id7goznjMnQMg/BvXpR9ePHFgt2RFwsL9DiwmQOJ1I4XJpf2oOLtEyGOcjo2beP+qo19gOL4qmt23UjbWIGJVN9dQ09MQAX83r0TkygEQvm0fFff+PoCFyg3qvKlPahnvP+9995cbO2e3/84AGd3raDmuobdBF1fHoaZUydrN5zhgVwtuwrBxS/E1xwTi25c9eiTsE9e9L411aQt48P33PlHb02WGtXe1sbHf/lNzZV6V0ZUyZR/JB0cqath3/82W6f4lvW6qT9u55upo4bQwOGZuvqnqP6b08vh86c0eU7MPkBKQEpgaeXgAQZz8Bcol3gxQIWnZREDbU1lHfyNLW2tHBPjlm2mMJjYvj/sfu+uGcf/z8WaYQ5wkkVO0cwIeJ0wKcFGX9+tp4aamoZECSPGkGBwSH0pKiI/UuGzZlF/t27s90eu19c2LEj7BJXt+6B1CMqygRk4O9wxuwVHc3+F+GxSnusLViVpaV06LsfORwYpqewPr3ZLAO5CPZk4spXKTQywmY5ekPB2bK1gEHtp2T0U63ST83N/JlBY0ZRUs5wC5Dh6DvOgAzs5PFtXH4B/pQ8cgR5eXvT/WvXqaqsjCa8toK69+hBzrQVUT72+tRan4HVOrNjp6KXXl6qXlaVPqL8CxdVnw0AZtH3rui/Pb0EKJeXlICUwPMvAbcFGfbO5hA+GUFwQHTw7AKYS8x9MmJSB6nvP7x5S/XJ6IkQ1uVLOb35NY0PBXad2H2K+l09cpRunT6rLF6jR9HAEcO5vD1fbqTaigr+O54HvS/O2ri4ey8VXLnK99IRXZKB6JIOOvrTZtVcAn8QNpcYrAFXDh2m22fP8zsAJqgHdsm///M//DfkrZiydrXuWR615RW096uN/FwwoktWI7rEmLzohIbJiBucSlnTp1qchXDtCKJClHYCpCC3h2hPQ3U1efn4kJ+/v/p9mCkQroorZfRIXtTxvPkCnZCVabP/6qqrycfHl50XxfdunzlHoPBF2ckjcri+VxFtYWAy1HYY5KddXIN6IoxXicaAOQmmDFx4J3P6VF19AECc8roi31yNX0ka8mRkZZKefGBu2vnJ5yrYGvfKMgrr00ctH2YlyE3oL/TTy8eX/PwVsxvqd/PMObqmaWvSiBx+HkAD0SO4wD5NXPWaxdkFuUePq/4vaROQzyOT9m34mqqfPOH3wCZED0pWvw8zkegzAIwxSxe7pP/tra1GvRRyk2dLdNnZEo7Of/KsH3nWkStnPf3LHaNL4Php7wwCC5DhwBknWAytggwi3v0Lx09rIEMsKqJ+93Nv0LmdfyqLVNpgypw2hZpqa2nnp+v5b9i1zv7gPfYJEK4aWtCiggwiOqrxyRgLn4y+fTQg4wjd1jiLxmcM4fL++Pgzaqqv52/Bbo9FO6hHqIn8dEGGRl5akDFq8UKK7BdnIX+r4MCK3ItgxvltG9cLgGjIlElcX2fL0dODkvx8Oqkpm0EfEV3VmEu0csV3wTZt//dH6uI9++/vk4+PjwnIYPBmkCvKa29poW2ad+b8/X0GBfogw9RnBf1QWVxCB7/7gWUAH5Wpb7xuV6/N22tNjvBPEcCRQQZCWBXXBvVf83r2HTCAwDCwXvr40Ny/vQeaTX2+paGRdnz0Cd8H+4b2enp7m4BsR/TfUb2UZ0x07hkTUp5SnvbWTVfuuyXI+C/4ZIgMe2LaNPu99X/+yRNrcK8wZVq18zzuIxnXbk10SRZHl6So75szGUp0SQddPXRUXeAxyXJEhOF7D/Py6Mx2hX6GuSBrxlQqLyqhw9//qCwuYT1oyto1JvXTlpc+eQIlGM5qOfLTZtXWjm8D6Ihhc1XDZGABRdZSJJjADv3cH3+a+GT0iIqkgTnDqXf/RH6/trzShMlAVI5WXid+3ar6ZIxeCpo81kKeuRomg2UAp0sE2FMHFwXfk5I7d6iy9BGbb9paWtQ69UsbrPhleHiQRTnI+Gmj/zo62qnoVj6V3M6nykdWyp42hesLx0/BSqRPmqBkUtXoz/b/fKyaTKa/9Qb5BwezT4b6Dkf6pJvUB8BEmFmmv72O/IO6U+4RDUNg0Ac9+cB59vTv21kPwAyMXrrYpD5CfqL9mACKbt2ikvw7VFnyiM08FnKcBv8WD6rVMBlgpyatek3tD1GeOZMR2juSjnz/kwH09KApb6yxqM+O/3xMLU1N/MzUdWspMDTYaf3H963q5YjhBIdjR8aruXzkbw2McGC+k/KS8tLOf67qw78uXeb5ABck+sJe2rNLGGSoezLRJIHBlN9GkCFCWE3v670PJ0hLkCFCWJEnw9RcIkJYYZMWLIIKMgz107IfCsiYxkABTpy4EGI7CRk2Ne3RlseAgUNYOwi5LIST5tgVS6lnX4AM5bIAGWIxJKLyomK6dfoMAwVEMogrY9oUwgJvzmQwyNDUR8tkqCDDTP7WwEFdVRWd3PI71RgoeD0FZJBhWBzNd9fGEFbL/qurqnaw7CncnisHNCBDgDe1Qh207V8f8aKNa8a7b1K3wO46IEOEEyv12favDzXvvEXdAgMtmAy0QU8+AEeWIENfn+uqKunklm0OyBFtJaotL6e9XynmEgYZq18zmwI6LMBQaJQeyDCtjwnIeHMtBYaEkLP6r5TYwWAbpsTSu3d19DLVor6mU5j98Syf1075Ul5SH7pGH9yWyRA2abHjMf+tggxDWnF7z+M+bN4WIGNQCu8AcR+7ca25hEEGbP2HNUzGBCVkUXzvocaRjkHG9KkcpiiobF9/f5r1/jvq8+bliR03yju+eQuV3b/PU/SYZUs4pFC03xxkwAQBG6tWPtiB5p89z3Z4lIdIiklrVprUR1mQjD4ZeP/EFg2TAYe/uFiT+kI+8DkQvicAWsIn4+A33zF7gQsMSlRCAgWEBFP1k3IGPrgAMoZMncz1tcaI6PXfoW+/Ny07MYECgoI5TFZkDVUAzBTVJ8OCyTDs+JAjRfQ9IktmffAuOz5aMBkGhgj1aaytpV2GNPR4Z/bf3lPaYObrwCGsOvKpLIFTrGIuCQwNYWbAmj6byzEyIYECQ4LZ98KkrQZGCH/fZ/DJQJ8Knwxt+dfN6tknaQDtMpjxtO0R+g/9+eNDg7nEy4vm/O198vTydFr/RXlCP5ubmtifCPog9HKiwSfGmjwcGc/m+i9/m84HUh5SHp0xvv512V2ZDAfMJSJCQ2/37MjfuspcgqpjRyho9jHLl1AvsBIMZto55BSUOC6tueTC7r0ceYJL+AcIc8SZbTuo6NZtwztGc0lrSzN1tHeQj6+vSpfv/vwrwqKK6JDZf3vXxFyiZ75x1VzSWF9Pf37yOdcpJCKcJqx8VWHkyIO04MsVcwkW+D8NC2JIRARHYfCBdmTKOAmQYW4u4TDMYUNVxkbrBxOZEE8jF8xjeWlBRuq4sTRgWJZqLmHgYDjILjK+H43E2R9kyRDoMhmZGdTe0UE7P/pUNT8oJjCEJXtQe0srlZcUM5BsrNORI4vRg7TmOC0jpGUyuE9fX23XXAIwtH/j11T92OD4OXsmRScPVNuLFOVgLXBpzTvOmgvRPug+xqePn69a/u71Gr384F2L+rpK5zpqLpXlS/NBZ5gPXjZ9c1NzSbrdszUOfP0dVT0qcwRLWH0GIEN7dokek4GJEt79IrIDXvqJ2UgDruSRgO35rCEkEEwGRyd4EF3YvY/uGSJIQLHDR8Lb14fuX8ulx4UP1DopTIZydgkABiJPcIEBSR6Zww56eEeb6wLAJN7gt3Lgm++ovqqanSsRJlpRUqLWNaJfHC+M7a0tbCpQ1i0PDuGsLq/gxFR+AQF0UsNkjFqyiCLiYizkD4dNcyYD0RPb/vkfXkyQlGzQ2NGcf6Lq0SMO4W1vbbNgMvQZEcuzA9pa22j7vz40lj1mFH8DrEnBFWPZirPtZK4voksEkwG5YfEPCuvB5qS7GrsiTEK9YmJYFlqQobyTYQg1LqYCzTuKXBSG5zqScRkibYQ+6MlHZT1OGUNYBw5X9ADJ2BDCCuYrOiWJtv1T09axo8jbx9eGHIlamxVHVtGnKWNGsVkM//p3D2R5mDMZABlafYUzsgithg/IHU0I6yj45sRAD5zXf+popwPffK/Ry3BOyCXGUES/WBq5aKFLZ98oDIc8a+JpzzKS77t+9tTLpn//dlcmQw2xFKFvZv/C9HH4+5/YBOLqZQQZ1s0lyiRr3VyiDzI82PkRFLiI/BB1xMIDcwTOlWAmw+CgyKxMRwft3/SNenKmtl0AEMIsAT8OgIqax0+YjkcopPmFqBZEqIBhwDeP/7JF/aZ4tm/SQBo6e6YOyDCaS0Q/WDOXwLwEvxTzCzt/ZHxErgytucRaOXr9DfBmrezy4hJqaWxUI3pECKsAGdZ0AsAD5h7xPS3IsPpOdhYNHj9WXRT1Fm9r7WpraaXjm3/l3CXmF5gZnJ8TnZzEZjpn5Ij6w5dG6JG2T5EfRQFDpiGswsyH7LA3DcDHok4eHjR4wjhjiLIL+u+MXtob5/K+IdTcyjwo5SPl09VnxLglyPh7Ojz8NbF46gptYL8NvxHvD295YZZwFmwgEiRmkPHskoc3b9JZQ6QIIjtg5oD/ozmTkcAREUr9Ht64acFkiHrAmQ/pwB/fL2RqWER9IOfCvq82MY0OkIGwSVFeS2MT765hTmlra6WgsJ40MGcYIfunxTseRHUVlYpzXUEBZ91EanNQ8MinEITIG/iDETHYQbll9+5zXQA+UC6SbpkzGSIJkzY9OlJUq0zGhPHEMvAgQn2xaCEVNgBF99AeFJc+mEHQlQMHqeDSFYodnGqILlFyTJgzImq/adKx429IV379qINlwzlWw2QkjcxhAFp8+w61tbawHLHIxqQkG9XEA2GvRvaD36muoWLIHu/07EmJmZmEzKlafdSThTX5QP4AgWhz4fUb1FhTQz6GPhqQM4xCevXioqELDsvR0IKmhnq6sl+/T/GIRZ2yM1R9AJsG5gIsD8Caj7+iNwBhSNCmba8r+o+U+7fOwOlTo5ex0ZSUk8NMkSPjW6t/8nn786GUl+n6IOXROfJwT5AB5zt2lha8qDCty9+KHUPKQ08/tCCDwRtCWO3IC7k1tCGsAEdSvlK/5Pwj51+5/ijrrXuCjPR0OwGs9gJc5f2XMaDtmobJSIMZSnO6rTV5WAATwzsvo/y6JgBOIS2kPGWApdQvI4n6Io0H9wYZGvpcEBuC/pe/Nc75mo3nyywfC5BhON1WXeR09ElrLlEdaqU81Y38y6xPhlxzRpAk5yPV3Cbn35dn/nVjkNFBHqTJNU/yt5SHbX24dvCIavoQTIYxja6+/iBL6B3D2SUwsfRT04pLfZP6Jucfe+NH3hfWVfedL/7jjtElcPx0Jce6zN0vc/dLvdG4lJidZSLHhxwfcnzI8eHsPOCWIONvHF0ih4McDs4OB/m8HDdy3pDzhpwHOnMe+M/lKyYBgM5GcT43z2vPLjEFGaKKL5KrjHR1k65+Ul+lq6N0dXwxXR3l/K2dv92WyZBJZmSSma5OMiPLV5LQSTlIOUg9kOPA2jzw4RU3ZTI6DI6eAlHJ34pjkZSHwhBIfZD6IMeDnA/kfNj186GbmkvS7J5dInPvy9z7RuQtz7KQ40GOBzkeBCMl54POnA/cl8mQNK6ksfnUWkljSnOG1AM5DuQ88FfNA24JMj5IT+tM51jpbC2draU+yaALOQ/IeUDOAy7MA24OMqyfVbL9//ybd7muXP3S02jwpAmEUzDtnW1h7X5ZwX26uGsP+XTzo+w5sygoLMyls1bKCjdmZpQAACAASURBVO5pypnNR5O/CGdnXD9ynG6fOcvix6mdfE6IPGvGZX1y9KwM6Mut02eoqvQRvzJo3BgKDAkx6FA3yp4903gwngv98aLqo6PyE+NZ6u+zP5uk+HY+nd22g3rFRtPIxYue6XxRV1FF+7/ayIcTznj/bfVsrEd379L5nbv5AMqh8+bw1PsizL/O6vvTPO+eICMtza5Mtv/j3zR+1avUvWdPh3Wioaaa9q3fwAtjVP9Eyp49gzw8vdT3T/36m3JKqY0r1XAM9oGN31BteTk/GRkfT8MWzHVpjT2wQVNOQjwNmz9XrU9pPgblH3wa6LhVr7pUfledp4ZjxLUgo19mxnNVv648X68Uk+X2PyioV08at/JVh/XPhTXfBOM+KXxAJ3/ZYgKuB40fS4VXrlGNQRcj4uMpZ8Fcu+PHmnxeVH10tr9fZv39q85XLLl9m+cznPY7YsmiZzpf1FZW0QEBMt57Wx0f53b8SUV5N3ken/TGGgoICXlm4/lp5gOcun16y+809tUVFBoZ4fJ4d2R9+Mgdo0tgLlEcV4QDj+W/YDJUkGHjOW05WpABpcqYMZWiU1LU7zgMMrIySHcydrAe2nbZKif3EFJeX6Tg8F7KYuZC+fbk6Op9852gCch4jurpavtsvfdX9cuBDZuorqKSJ8TYwakUER9HPWNi6PgPP5uCjIVz7Y4fa+17UfXR2X5+mfX3r5pHVJARG00jFmtAxjOYL2orNCDj/bfV8VF6p4Au/CmYjNlMY/xV8nHmu7fPnKPrR44pICMqwuXx7si4cUuQ8X5aGodqirMTxDmO2t87NEyG3n299xuqa2jfFwqTwSBj+lSKHpRi+NVBp37dqjIZOMMiPDZGnA+l1ge7V6DdsoICurR7H3n7+VHW7BkU3AuMinLWgaP1wfOPCu7Rpd17uRwwK0G9eqnvn9y8hR4XPqDgXr1o3KpXXCrf2fo4+vyNo8cIio4L7E585pDnqn729Odp7p/Y/CuBVVD65VWn+ttR+ZrXr7G2lvZ+/iV/K7BHKE18fZUqb5g4oEM+fn6UyboIHbI9fqzdf1H10dn2vsz668z85Kq+6vVHyS2FAVSYjIXPdL6oq6ykA19tYnPJ9Pfednl8dKY8XFkvxPev7NtP9y5fZZAREhnRpe1xS5DxwTMwl2hBhqAPtUwGAEhMaoqrLhudQl/t/uRzam5oUBezp6HXnKWT7T3/MtPNar8Ihklzaqsj9KMrdHXNk3I6uOkbXh/C42IpZ9GCZ0o3Qx+eZ320p6/m919m/XVF/5yVr97zz6O5pKvGa2fIy9Z8f9Jg2pfmElvODWb3tGnFBZNhyx0cTAZ2kUE9w7SeOjbPPNFnMpLV97VMRsb0KRQ9aJDV8vR2QtcPH6P8c+fJPziIJqx+je5fzaXCq9eotrKSfHz9qPfAAZQ0agTvOIWbs145Vw8cooc3blJLY6OFBCMT42nYvLkm9Sq7V0h3L1ykiuISamtpIf/u3Sk8vh/1H5ZN3boHOiwfyLvs3j26e+GSTllZ1K17kM16a/vL0XJunjxFN0+cIr/AABq/eiXdu3SZCq/lUlNdPQWHh9PgSeMpJCKCKktK6NapM1ReVERtra0MvBKHZlPvAYkW7XNGHtcPH9X02Uq6f/UaFV7NpdrKCkOf9aekUaPIx8+HnOmXiuJibhfq3dbWRt179KCY1EEUlz6YPL28nTqb59iPm6miqFh3NKVNnkjQa+EfkzphLMVnZnL5f4U+Otrvttz8T/+2neCQ5+nlRZkzpvG4UZMudbTT0e9/YsdXOG5PfXsd+fr78/3H9x9QwaXLLCuMHfw9LLovOyX36B1poid64w76e/ynzVT+sIhlPWr5Egrr01t9T8gT9wZPHM8n9uK7N0+e1ujwa3Tv0lUqvHbNoMO9aPCkiRQS0YsqSx7RrVOnqbyomNpaWww6nEW9BxjbJ9rpjBwx7k11LYxiUpMpLj2dPL08nRr/4vvlDx/SjWMnWM5wUsAYxHwSEd9PLa8o7xad/+NPypw5ncchmM0HudepsbaOAkKCqd+QIRQ3ZDB5eKAOHVR8K5/OGZgMOMtDFkU3b/NGqnuPUEocPoz6JkEWrofBdHS004NrN6jg8mWqfVJOnt7eFJUYTzGDU+n4j5tNmAye7woK6NSW3yk0KpLGvLJc1TNH2s9JATvaqfDadbp/5SrVPHnCbQ2JCKfEoVkE/yi0O//Mebpx7DgNXzCPvP18KffQUaoqe0RBYT1p7Gv4ptJe6C9OhK4sLqHWlhZmzPsmD6TE7Gzy9Fb6Mf/sOSq4eJnAbJoHPmTNmkF9NPJzpDxHwm0+unJVnXu0ifKdWN6fj0etgwyj+UF7FoIRZPRU6Wp7ZyU4Yy4xggz979sCGXgD5pPqx08shCt2oUaQYXSgVMwOGSYTnXkBkYkJNGzeHM1ib3zf/FlMsqOWLqbuDMTsn6Vx4+gJdbGyLKsbjVq6xFAWkbVJGu/d0DiFWq9TDx40AmTgOQyq+qoqk1fQhvSpk+n89j+ovb3dQp5DpimMk548HZGHABlKn/Wi6sePrfTZfDr+0y/qAmTZLwL8EZXk36Fz23boRj9FpyRTxoxpDvWH0OdzO3ZS8c1bDoIMQ6SPBmQ8K310Rn9s6ePDG3l0Yecubm+kwRlaPF/1qIyOfPs938OCh4lb0Tmj+c5cUMgvkDx2FE/W4rIOMtDHD/kxBWT0UecXfZBBDurwJDq/facNHRabHefGj2O6hibYH/9C3548eEgnN//K7e7Ruzd5+fpQZXExtTQ180KMBRnlCZARl55GVY8eMdgNiYykpvo6qn5Uxvo/YPgwSho90gRkYGOIjUJrcwuFRkVRU10toV9xYW7DHOdMfZUOUtp3ee9+XvDR5z369Cbfbt14wwQw0NzQqAMy7tGpLVs1IIPI0fbje9BT6CsAMQCph5eXKivRlnz4Txw9RnFpg+nBjTwKCA7mzTGAW+IwRScBuPKOnyRPT0+uC8znNY+fUENNDYX17UMjFi/gzUnRzVtUcjufHt25y0AE6wlMQLhgskZ/OVOecaxY1w+3NJeAyVCTzwjbskjKZPgtQAYWULZtmd3X+91YY+mT0XdQsvr+6S1Gn4wh06bwzlOkrzYvD0oD5cEFcIBdzY0jCpMhLiBZIMvGmloOOwTLgGvkkkW8w8JAsCgncwjVlVdQ2f1CunbgED/vHxxMqePHsicsdvw9oqK4vVC4C3/8qUwGfXoTFjAg5frKKkbELY1NbK8DpWZPPtqJHYOlb0oyMy5gYe6ev8g7Q5Q15tXlLC+99qM9D/Py6MIfygJhUk5FJbMtajmvLOf2a0EG3oGPTHi/OKp4WMS7Ulx4Dm0HAIMTbGn+HSq+dZvvdevenSa/uZb/3xV55B4+SndM+qwf9UkaSNCVW6fPqn02YvFCZoUs+mXCWJ7c/AICqEfvKNaXfZ9/xTsN1HvAyByeVCqKinjXljVrOoXHxdntD21/UXsHPcy7SRf/3G2hD8HhPen+5WsqOBw0YSwlZGZy+c9SH53VH1v62N7SRrs//YzaWlrJy8eHpr//DsuS9eXUabp5/CTLAWCtb0oSL3ZiHGCyT8jOZOaouqyMWTnxLZiYesZG29RfcyYD40rML1p5CiYD/X3LwGSIcc86HBfLi1vBxUtmOjyEGTosFPhP6PCkda/zAuPs+IGfjtC1gSNzeK4Ak4OxgJ1tr7gYh+dHTvZEHXTa4Js2ZOoUih6cwu+3NjezfxiYVCEPAF8wGbgwV6ZNmkge3p58H21DuCrYpklrV1O3oCD+G5gMXAAmqePHqc9jp3/79FnVyd3efKV3/9HdAjqzdRv5+PnS8EULlHmSOqi9tY19lhBFInwyxPuPDFEagslwpv0Pcm/Qpd17qFtgIOUsWchpDPB+W3ML3b9yjfoNSef23TlznudLXP2HD6Xk0aNMxv+TQgXUBYaG0PBF8ykwJFTZoHR0UO6Rozz/4h28K9aj/V9u5A0Z5uPQyMinLs+WvD92VybD3tkU5uYSe8/jfqOu46eyg9Aql4oSzP4HOQkwgeF5PXBww2AuUQbRYEqbPElF2Nrnk0aNpP45Q3kwWttRISTx0EbFBo8d9liD46dKG1MH368tryBvX18aMm0yh+OK+6Cboei4JqxeSd7+flRZXGpB0/sHdWdEfXDj15qyppCHJ4gxhcZ7dPce7w6Usl7jsGG99qM9jpYzfvVrHJqrBRmYeNImT1D749j3P1FlCepMFDckjScx1KejvYP2rv+S6WhcEzn0LNgpeQT27KEsNgZziZj4tN8HIyOAJMxcA3KGc9jyQU2/wCFXe5YKaPCd//6Y69U9LIwmrHmtU85aqX7ymA5v+k5XH7QMgjCXQJ+fpT462u/QHx9/f4I5yZwW9w8KYqoZf8fiJUILRy5dTGHRfbi/jv/4M5sbAD6mvvMmeft406FN3xJ8VgTwANgW80H+2bOESBJcwuHQ2vjl8q2YS8zlqWcuMerQRPX7R7//UdVhLDow/+H77e1ttG/9VxodXs2Li6NyxPgB87fz3x9pdG2l0az0FGc/Hdz4Lev5hDUrqTvy9lg5K6jYYC5Bn41+dTl5Gswi4vlTv/xGj+8XUoph3oTjJ0AGFvTRrywzOYupuamJdn/0KQPJmX9/nzy8FLCine/s/RbgaEDOMBo4aoTJ++aOn0I/9Mwljrb/6Lc/MAMD/z2xWdWrL8wlmC8BACe9sZpNKtr1SpjpsZFBDhGtvKEnuz/+nDeXE19frcpDgIyxry5n9uhpy7O1frqlueS9tMHcVyKNqtA17e8//vEf9snARK53X+99XSYjJVl9X8tk6AENgIz4rEx+XrsAYfcYn5FhsnNE/oKELGVHiecfXs9Td6IxgwdR+pTJ+kwG7LwexAu+ABmIOBm38hUTeTRUVRMUzZEL9k8vH2+Oqza/+iYnUdLoEbT/C8fLihqQqNt+c/naqhvq1HtAf7YlA2jgYvA1fKjaH9i5Y4eMS2WWDPKEfVX4KWDC8vP3d0oeyJMCfdIyGYKREvqEbwv2AH2GnZ0F+Fv5ioX+7f3sC2qqVwAQwBEYmMDQUJv6bE/fQZ0e/loBGeb6gF2gAEPQu/isDB4/2p13V+ojQsOd0R9rughwMGT6VJZnaf5dOvv7dm4vKGXs5FqxEH3yOY8psE3YqYNOxmKNC+VOf+8dXqCEPJsaGmjPJ5/zfTAF095/h5/TG7/QBwsmA/SzYa3TZTI6Opjqhh4rOjyC+ucMU78v6HQGQFiMNPPNCZjfihT/D+hwt4AAk+g3R8bPnk/Xq7oGENMvcwhHH9nTJ1v3seuHbwVYnNQJ4ykkMly3PMFk9IIj8sL5Fvp9+/QZNgFgjgHrJJiMnoguWbzQ4vndH39GLU1NNGndGvIPCnZqvGDjseujT5l5BADDuqBdL+oRwrpBiS6Z9t5banssmIyODmY97LW/pbGZ9nzyGevi1HfgFxRgtb7wo4C+wVwyePJEk/kC/lq7PvyE2tvaeD7kBJFmF6LHIJdZ//WBct+D6MCXmxQm45XlFBIVobbH1fJs6cPHV93QJ+M9hLBqzB8sVbPffxgcPxV/A8v7eu9bM5eI97UgA+aPXrExxp1/RwdP7gGhwfw9MBDqxA5fCjNziTqpG2yF2JUJSjc6NYUXLGvmEpSPnYQuyDCUV/7gIZ34+Re7GAPfyFmyiNpbW/RBRkoSxaal0YmfNjtY1kLqGR2t234s+pik7V1cJ6D2mGgTJkMwPKI/Lu/Zy05VPEHPmMbmICBu3Ed9hYPe6BXLeJA6Iw9k+NMFGZlw5lP0SUsHgwLHIqHHMJnrH+j7izt3mfhkgNLE4gO62VF9FfQ1nq95/FgfZICxOHqC8g3ZVxnwwvHTzFzSlfpY/rDYKf0BfY2xZn4xyJgxVdnpt7XRvs++oGaY6SLCacyrK0z6Y+jc2ZxQD4s0ACcuLK4TXl9lIV/skOFPgGviG6spICRUV391QYZw/DSTpzVziQIyhqvz1cXde+iBQYfhINkneaBavxM//6r6f4xesZQZOmfHD8wrF3fuNtW1qEjqP2woy0eMF3vzqfY+fBfO/Pa7ysDARBmdOoiQKZkBnNn4MAEZwvejo4Od3uEjAdPR8IXz9UGG5nkASJhTJ65VmEmt/turf3NdHe357Avu4xl/e4+8vL1N3q+vqNSADGT8VM5C0TOXONJ+MT/DPDcDzIvBrKsnb3b8hE8GMk0bmFrx/Ya6Wtr3mRKabutCe6a9+zZ5+oCt9qADGnMJmIynLc+WfN3SXCKYDFtOxmAyYEKAh66jzsjmO64hiCBJSVHfhwPQY0PGT+ycAQZUfymznO96OyEkRxH2fe2OEvXT2o0FyLDGiFhjMrTthOnj2A8/sV6KSdhROZg/V1laSjBNqGW9tsKu07Fe+10p59aJ0xomYwT1Hz5M7Y9Le/aqE7Swv4v+4F2gIQoAEzReckUecOZT+8zASAn5aH08ADKgL3oMk57cK4pK2BO87G6BibNf2pRJFJuWale+5nqnx2SoO2wrTMaz0kdX+t3auNL+/cq+A6oT3+S33uCJGnZwpPKf8tY68vT2ooqHRmDLIGPNKov5YPfHGpCBBSw0WJfJgDy1egXHT3akMzAZWnkCZMRlpHM/WmMy8N6lXcqumIHyzGnUNylJLQ+g2ESHPTycHof4fkVJCW94LHRt6iSKTU11eH7U6jEADxbgout57MgM0Id5ZuTSJeTl683tFuNDgAzzcQAfrNxDR9hBF5mMEcJ6bvtOEkyG+fNGkAEgGOJUvRHRsu/zLxVzy//6QDGVaIJU9JgM3AdLAIZXmHBUzGOn/XXllWzaUkDGexbf0+qxymSkD+ZII229WhoamZ2D+W/G3951eF7QYzJQrqvl2RqPbspkKOYSW4kAFJDxquHMEEE4WD/rBOWBWt2vScYFaha7J9HpliBjkNWzKBwDGcqO0jrI0GdErIMMY/ua6xtp72freQeDyRYoF4rqSmIP7Bb3fmooy8uLpr3/NnkhzNJGoLZe+y3LeYe8vLw0g8qyf27ZMJdYgoxktX3mIAO7U1fkAZ8MI8hQGCnrIGOqLsNknDQs29fS0MAOr3BqQ1/Bq3zc6tfs6re5/uuDDOV71swlliCja/TRFf2xN75x/8nDIjppYOvAAlw7eJjDHYW5EfrJ7KRqLvHhREvCXIL7yqT7GS/yWBDgRIrxoqe/eP7UL1vYjwDXyGWLlegSqyBjCMvfOsjwoEu79mhAxnTqmzRQAzJMmYyA0FCzcWh//GjHOyj1u+cusBOwqmurXrM5/hyZL5ob6un0b9s4nHXwxAkUl6EcYGkJMkz1P/fwEXZa5B38pAkWTIb5/GIJMmzP59r3wY79+Z+Pud1T3llHfv4BJvOXPshQQliNIGO57vyp1/7WpmaCeQffm/zWWuoW2N3qfGkEGYoctPNFR3s7lwPH2slvraNugai3/fVMH2R4kKvl2RqPbgsy7KU7Bchw9YA0QUthZ9pXk1YcFK5gMtI5usSQjEsn7a35JNXP4JNhzmSIdpgzGelsLrH07UA5+Lt2xwznq3GrV1qkuz3+g9ExEmFi7H2sSceOAQTbJKhHe/LUOlkmjx5JCcOGmnwPnttYILuxrdR6vZ0t5+aJ03RL9ckYwbHyAtvAXCKoZsFkiHaYg4yQqChyRR7mTIaQP74Dc4lq4tJhMqz1C0xTbW0d5NvNV5U7wC1C/BCxAxBnrz/M7yMc+ojGJ2Ms++goc2KeDpOBv8OH4Fnpo7P97kj7sZLtX49InTreaQonYGSLDIuOVtsPuSBHgcIWTOfcAqL8O2cv0PUjR/kezJ+IOrClv5d37+M8LbhAbcOUiOfb2zvowo6dakRIKufJSOfv3Nb4ZMDhEI6H4vvmTEafpCS13gBQak6OFUs5OslZOSIMFPMgnL+FPhz40qhrUwG6OiFtN3J/XN1/gBKysyhl3GhunxgfYDJgDtF+p62tnQ5+uYH7LnvuLIpMTKRSDZMBc6l5veA7o5hLVpM/zhBxst6HNykOq1mzZ1IU/Bs07yNHybHvf1R9MkT/IMPtGQ2TYU0v9dp/9NvvqbrsMQ0yRBdaq+8d4ZORPphSEYFj1i6E58NfJXnMKEoYmu1Qu5G9FFGEozmk2DStuCvl2RqPn7inT8Zgu5PwkW9/4Fjsp7meZ5DR2txKuz5UohRAAQJEAHjgX4RSQimQsAcDRDwDD2f4S7Q0NTKtDPnAj2TMq8uUg+BsDFpEkMAOqy0LPhOwTz68foO9qFEWHNS8dHaCYnF2tpzOBBmuyMNZkGGvX9rb2unodz9SQ3U17+CCI8KpqrSU7py7oCx0nK1zPvsIXPpzNztyAUAhaZCt/vmrQYa9djvb746ADMhD2z+QH0KWJ735OpvHhLyKb92iCzuUUEo1hDUsjHM3FGhDWAFO+iJ03DpIRkTWlb37uSxf/27sX+Hj68vAQwAC3OsqkOGMHD09PejIt4quxaansTkDpiuwGULXxOLvjL4VXLhIfoGBHH6PfgLYQ44PLITYHMUMVjZfAmSAQYU5pGdMX/X5G0eOM8CF2WP869ggeboEMpyptwB72FiNWLaY/Py7cX3qKiro7NbthAgT4fhpC2Q42n74nEBXfAMCGGQh4RrKbaqr46g1RCIGR0SQPZCB+QHnD2EOyJozkyL6IcRdIUbqq2so//QZ6tG3L0WnJKl/F2A0c/ZM6jOwP9VX1VBASBDfd6W8lw5kvDt4sN1kLIgNP/HjZjaBuHqBrdCeXQLaTMtkGO8pA03hsZTLfPcIr24xsHAfPhk4NExcxTfh+Knkj0C56dMmc3mW5Yh3OujMlm0MJLQXsh9mzpqh1gc0/M3jJ6yKADknsmYjukRxGDJelslXbp8+52BZ3rrtF+U7VqeZbN5BjgHBZGAXyD4ZfHUQdpWqPXvGVOqTjHBj5TLfBSoJgjzYLOGMPMx3+8Y+g+PnbRMmA/qCC8DOWr/AQRMTBpINmV9w3hq5bAkDD0zY2HHgQn/2HtjfZv/UPHlMR75WklAB7I1duUJ9Xl+HkCdDmeiflT46oz+OJlsCUD763Q+qKBE5kzIOuUlM9Rd9jr7XuzgZFyLDNONRb/xCf0A3I9kXskWaX8gTwxkwDSAjbkg6/7++DhuSQxkiFfAcwGSf5CRVv0+y46chu+iKJRQapSRSckyHZ3J0gSO6hjId1Tfo7cGvNvFCGdijB4ewYnODhRpO9nDABZCD/MX4gI8MzAdwQMQGCLt71A1RPMMXLWSGBs8jhPX8DsUnI2fxAgt93/PJemYyJry+WnWwt6w3MoLispy/kFcFAB91BWOIOQHtQb4SZCvNP3teCX1+9y31fbExwbOjVizj5x1tPxZmJN1DYixOxhXdl/UHjFt7ayuPazAqAmTECp8Mnfojn8r1Q0eYlYKjLdhnsEDQN05qljOMBowcoaok/JPunD3PDBbqDj3C/ISoK1zOlmdrPLolk/GuGsKq0MHCRiV2LuJ3bfkTOv7DZrZnuXIJJkOUZ81covf9PE0OBXj02zKX4H3ElGujS2yZS8T3Whrq6eqBw2wjRtuBiuE1HhbT1xCypMgHGQph+0Q6WtjHxQBDoqKoAQOUnBcaM4o1eeIbSAwDHwLzsjA5qilrPYj02q/tn3Ib5fROGsCOUnhej8kQ9bNmLsH9kxrHz1ErlnLmQPF9Z+Shx2SI7+uZSyBv2Giv6fSL2MlhgkW0B5zKmuobOOsgJlZMFIGGkOvmunqOJADlmT1vNkUmJKj11+sf+GQ4ai7ppwlh1TOXdKU+Oqo/juoj5H1o49fq6bOgh40he6bzQ/mDB5x8C7qLxcrHvxsze5AHonu0+mlLf1uam+j6wcMcRotFB4srwG9Y3950aMM3HE6oZTLgkwHfIlwMlNUQVkvHT5hLRP/qmUvEfOfo+KmrqCLkAjHXNdQ3qFeYOn86o2/I2AmHbOTaaYb+BvgT6j1gxDDy8vFV6681lyAaD5sF6Km3jw+FxURzOC+AimivNXOJuC/MJRPWKo6f6C/kwhHjZOi82RSRkGB1PcDzjXX1zCI8LrjH6fyReTlx2FCKSIhnc2pdZRVNVUNYiQ+oNDeXONp+NqO1tdPdixfpwdXrDKww9yKnC8wefAR7B1kwGdbmX2RVBRBC4j6ANsi9R58+7GAM3yCt/uI+kjWijzCW0D5ktfULCFTl40x5tsaje4IMEybDLKzDEbd0c7dl+dsiCZfDbsxS3hZJo5xye7chP2Rk3f/FVzRx3Vry7YbzbFw/s0H2p5wn7OlPZ+ubYDIUnwykd+8a/e3sendVPd213E+uKkkdcbnN2SWOmEscpVuNDIfjufut0XH2zA3yvm1zjJSPqXzAhgjqXeqzHJ9dPT46W9/0QYaYcTuvP5XjFToodSKyAXd++XK+1zc/CX10WyZDPTNEnF0i/1XODJBycAs51NdU0/ltf/CZBzihV/Zrh1v06/Paj12hbyUGnyUwGcMWzuuS/uuKest51Ll15FN3ZTKe18Eq6yUXg86apDra2tUzGqReSb3qLL2yVk5n69uzABkYF51d766Ws7uV75Yg453BIiOisPFpkpOwjVv+VpOnSHlIfZDjwZjcTI4HOR7keOjU8eCmIEMJYRWIUDjUyN8KzSXloYBPqQ9SH+R4kPOBnA+7dj50U5CRqiYdUXPJG0Iw5W/1fCIOaZLykPKAy7dIpiP1QeqD1Ac5HjpzPvj0mhtGl0hziTQHSXOQ4eweSf9L+l/S/51K/0tzu3Pri9szGY6mH5bPac7ncTLnv7NnBMjnjTslqXdS7+R4kOPBneeBz9yVyXDnTpOTkpyUpH5LcCLnATkPvAjzgFuCjLdTUxU+h0ehJvmK/C3lIfXBMCDk+JDzg5wf5frQ9euje4IMQwir+Vkl8rfts1ykfKR8bJ31I/VD6ofUD+tnYcnxoT8+3BNkpKaqGRBFYgh43wAAIABJREFU+IRIVuTK78f3Cunsb79TSFQkjVy+hLXsacqT7/818nt0+w5d2LGTD18atmg+h7C6og+u9l9DZTUd3vg1Hxc96Z11z/z7z7q98nvPVr+kvKW8n+V85qi+fXYt1/3OLoG5hEGAxjzyNL9xfLsRZCw1OBd3XvmK8/fzVx7afe63bTTylWV8vHhnybMr21t29x6d24o6L+Wjo43BFR1kATI6ST8cbU9DVTUd3qABGc/4+y9C/2n7S9bXaM54HucH2T+yfxwZr27PZHRGuuUnGiZjxPIlXZJjvzPq2dnpaAvOXqC8Y8eNIOMFOPvkztlzdPPYCQVkRESanOmhx2Q8S7nrMRnP8vudrR+yPOfOcJDykvJ6Gcf7527NZHTSoviygozr+w/R/StXXyiQcW3/QSrkOkuQIRc1uai9jIua1PvnS+/dEmS8lTrIYAPSnF2inmavhhcYPXhMLEaW94XZAD4ZYDKMV+eU/7yWd3bL7/TkfiEv2MEREQ7L669sz9ktWzV1jjT4XCg1Kr19hy5qfDJEOuFnVd/6ymo6ovHJeNbfl99z7/Eq+1f2ryZ88LmZr90UZBhCWDWOfWr+bM3ZHU8KH9C98xepsqSU2lpaKCAkmKKSBlJ8dhZ5enmqnQTHz3MGx08FZGjycVMHOVtOysTxFJHQj/KOHKcn9++Th4cn9U4eSEljRpOHpwcV3bhJ9y5cpLryCvLy8aHw+H40cMwo8vX3N+YBN7TjSWEh3Tt/iSpLSjRtSKL47Azy9PJWny++kUeXd+2h9BnTqGdsLOWfPEWP7tyh5oZGCuwRSvHDsqn3wIH8fMG5i3Tv0mVqqq2lDnYnN15DZk6jKMNz5nLA78f37rEfR8rEcRSRkEB5R45p2phESWNGkoenFxXduEH3LlymuvJyTRtHk6+/n0vyLTh3nu5dumKlztMpamB/E5CRMWsG5Z8+Q6W3bhtlMDSbeicNsPh+eeFDKrhwkSqLFRn7BQZQeL9+FD80m7oFBVo8D5EV5V6n+5evcvs8vb25v6NTU+nUz7+ojp968tPTU/mc6XiT8pDykOPEeObM8z4e3BRkDFLPYrCWrCT/1Fm6ffIUeXp6UnBUJHn7+lLtkyfUWFNLPfr2oewF88jL24vLARDAwgkmI2fZEiW83pBmwJVyesXFUk3ZY/L286WA0FCqKi2l5voGShw+lLz9/HhhhqMlQAUWttbmZgoOD6ecFfi2p/r9O2fO0u0ThjZERnJ5ahv69KGhi+bxgo76Arhc2bWHIvsnUlVJKbW3t3F70F7UBVf2/DnUMy6OF97S/DtUdreAF1XUF/XC1BYzJJ169ImyKt+ygvt0fus26hUbSzWPLduYMGwo+XSz3sbhy5eQl5en0/ItvnmbyvLv0CNR59hY/g6GYlxGOoVERdGj/Hy6uONP6t4zjNpaWrltkEFTbR1Vl5WxDDLnzKKIxHjj908rMoaTW0jvKPLt1o1qy8upvrKKy8+aP49CoyJM5JG7/wA9uJrL74T27s3PAchSRzsDGkSXTHx7nYkevQhJdWTyJ5n8SeqpTALn7DywPtcNo0tgLlFwnpE+0/4uL3xAZ37dSgGhIZS9YC4FhIQoTrLtHZR39Bjdu3CJBoweSQlDs3lnr2cuwfMVhQ/pzK+/cTlZC+ZSYEioEifS3k55R49rysni8uHbAUYEV/9RI7h8dFhrUxMd//4namls5HeTxo6h6LRUrn9jbQ2d+O4nam5ooIzZMymyfwK/D/bkrKYN/iEhikNqe5vFt/G8ABn4/35ZGdR/9Ejy8vTi+t46fpLunDnHJhGYRpRoCaIjG74mRETgb0EREVblKZ7H9wWTgb8NGDWC4odm8WLb0tREJ8zaGJOmnJbbWFuraeMMBkKuyBffP7xhE9d5hMEnQ9CHKA+OnzCX4IpJH0zJ48YaGCtSZRAU3otGvbqcvw8G4+yvvzF4A+gMjYpS+rejg/JPn6X8k6epW1AQjV3zGnl4ebF8yu7cpfPbdvA7QxfOp5BImJmIWltbKXfPfiq+eUsBGSYhrGJfpq+vWvlq22NNv+XzUp625j+pH1I/nqV+vJRMBhZ6+BoMXTSfwqKjTXaUbW3tdPCzL8g3IIAXD1tMhqvlgKUYsWKZyXdvnzrDi5Z/SDCNe32Vyc4478hRBixxGUMoadwYfk/4S2Ah6xkbbfJ8R0c7Hfj0C/INDKAxq14zYTJ69O1Lw5csMHm+rbmZ9n3yOYOByR+8qzIJ8B9QQUZ4hEM7b8FkoI0IfdXufO6cPkO3DW0cu2aVSXk3DittjM0YQinjx/B7zsoXckGIKIOMFQhhNWUYBJOhx0i1NDXTfoMMpnzwDjNAYGQAMJPGjKK4rEyL9p/84SeqflRG6dOnspkN3z+3ZRs9vn+fwNgMGJVj0v6Gqio6svEbyWTIs3HsMq2SMZCMgbOMwfP6vPsyGSJrstm/ABH7P/6M2tvaeMfs4elp4bmBhQXswtS/vcuLjZ65pLPKEZNJ4dVcyt13gHr1i2OzhXaSuX/xEmER7pOcRIOnTSGAiH0fGdsAk4+5ha7M0IYpAA3e8IFQzCV65UM5932ynts89vXVFBASxN9/GpCBHBUjViwxacfDa7l0zdDGrHlzTBbtgguXKM/QxrTpU8gV+ToKMpCMC+DMfFDu/1SRwbi1q8mve3fWk7bWVhq96hUK7BFm8TzMbXdOn6W+g5IpdcpkZjn2ffw5m2FGr3yFzTLafpQgQ5obJHiQ4OF5BQNdVS+3BBlvIrpEHc3CL09BG7C/H/pig4kzo94PL29vmvD2OsK/2Jme1/hkAJXAKfLQFxudKMeLHt8v1JSz2Hi2Cnwmcq/T1T37KTwhnjLnzjKpf+HlK3T94GHqnZxEadOmUFN9HR1a70QbfLwJjp9Xdu1lkJE1f46FfMB8wFwzZs1KNv9Afth1C9MDfELUsx6Y1decfaH5/djgkwEWIWfFUo1/VgcVXc+jq3v2KW2cM9OkvMJLl+n6wSNKG6dPcUm+qJ8w8YDJCIapQkVfHexncmnHn5zxc+jCeRbtOfDZl6oMvH186OD6r7h/J737Fnn7+lg8D7+L3P0HKSy6L7Ni8Lc4+PmX/M7k994iL19fk+/XV1XTUZXJeMMheWrr74j85fOm413KQ8pD2UXqz1dSP7peP9wYZFg4/bMTbktDIx347AuOaJj8/tsOOSnrgYzOKkcoeVHuDeMCzCDDWH9zkNHS1MjmEG7De2875FxcrGEyFJBhKh9LkGFkMuDfEBwe4dB3jCAjkh1Vtd8puq5p45xZJuUVXtIAqelTXOon9K91kEFUmp+vARnzLdoDvRBAy9vHlw6uVwCDAjJ8LZ5/cPWaBmQsUMEfzE5T/vYeRwpp219fVaUBGesckqcFRfXiOJXL9skgEIfmVztBgFKPXnA9ck+QMQiOnyJNtzIri99wrMSCioiN8W++Tn4BASb3GfFqnsdvhLDCPq/Y8hfz/faOdjooyln3Ovs/KGl2Ld8X5cEPhBmRyEgavnyxyfMPr1+na8xk9KPMObNN6l94+aqGyZjMnzgAah9tWLeG/AK7W22vqE9RXh5dFUzGvDkWzxsX2NcoICSU72PXLfwbgtS04tbbh/Y/LrhH57duZxYBbIJWHsUaJiNjzkyT9t+/fJluMJMxkNKmTXVJvvi+ABlgUdjpUtMfjwSTER1N2Yi8Meuvgxomo1twEB2A6QPmkpWvUEBYD4vn4UPD5pKUZBo0dRI77e778FN2DGXdCgw0+T5kKZiMCW+/YVdf7OmTvG97vEn5SPnYmo+lfjwb/Vife11l/IGXXtgr/v/9f9SEDjCXYKJXc+uzLI2/L/6xkyMNEEGCnBhA0rae12My8PylP/5Uy+mXDcdA485VrzwVZERF0vBlAmQojMLDXAEyFHOJ9n1zJgPPX9y+k7BochuGZtmsP54vuqEBGezzYSofcyYD949t+pZDNcFkBIVrzi6xIS/BZBhBhtI+lKcPMpT79y8JkKGYS1yRL+R/dMM3BMbACDKM31dBRkw0ZS8UIMN4Xwsy4IB7Yet2dvxMHDGcEoYPNenf9vZ2OvHND1RXUUFp7Pg5gO8f+/o7zm+SPlPJzSGYCLSnpqyMTn7/Mzt+GkGG8fv29Efetz2+pHykfLTjTerD86EPbslkrBuEjJ8d6hkjgm8T6WarS8vo9E+bOUnSkFnTOTeEeL6hpoaQf6JHnz7saIkdPUJPmckwMBCiPPNyesXF8fO431hTQ3fPnKXQPn3YzwDli3KCIyMpB0yGgTHB80UaJiNjzmyT+oPJuGHwyRg8DQ6GHlRdWkqnf/rF0IYZ1DMuRi2vsaaO7pw5Q2F9+lBUMhJseVCxhsnInDfHQj6IqIGpYPQahclAfVE+cmpgwYwckMg5NboFdVftLNr6C/khhFVlMpYvVeWB+xYgQ9P+Qg2TMXjaVP6+s/JFfU79tFmtc9SA/lRfU03+QcFcHoAlgCEiipjJ0Hwf9wXIGA2/lJBgDlFGBlGYSobMmUk9o6O5PSBH8k+cpLtnz3MI6+jVr3EoLMrLP32a8k+eocCwHjR8ySLy7qYkF6urKKeL23ZSfWWlEWSYfV9PnkKfbOmzuX7L3wq/LOWpMLhSH6Q+/JXj4Qu3ZDI05hLesWvNJYbf2DkjmgH3kRvBPziYmurqqLr0Ef8tYfgw6j9yOP+/CjIEA6Ep7/5FB8oZMVwBKzrmElE/a+YS3H+gMZcAZIj2gOHIO2S9DYk5wyghZxg/b81cIr4vzCUAGcj3gfrePq4spFhkwUxUFhVT6tRJnBlUNT+ZydfcXKKVvx6TIe6bm0tE+c7IFzuXm0dPELJ/aus8eOpkihzYn5kfdvzUmEu09TNnMlAezCEmybj8/TmLZ10FwIIfAbAhf4aoL0xYp374me8jgRlMNohkQlK1hGHZLE/40ggmw5p+WpOvfF5/PEt5Kcyk1A+pH3rr3V85PtwSZKwblGIw+9jOZV9ZXMoLUmVxMbU1NZOPvz/16NObooek8b9iB/DkHrJYws9AYSCMl1I+FpCCcxdslKO8YWQyIijHJD05EZwihU9GBpwi+VLKB5hQ/BUQwgomQ1we/E3r3+6jnt1RnHdT9cnInAemxFg+/s+4iweTEcJ3W5tbmEF5XFDAu3ekNx8weoTia2D2vvj9RMNk5CxHYi9jWnJEl1zj6JJ+pLTR2D/GNg7kMF1t+Y7KF+W1NjexrPTqbGQy+lL2ovkm39eXgVK/8gcPOc17VXEpIaeIb2AgR+kY04ob+wPPN9fX080jx9nUAoAR1Ksn9cvO4qiaUz/+zH4uABna9luTp1Z+8nl5NoXUB+fPnjKfr+Vv0/mqq+XhpiBDMZdIt+QX3C1Zup1LPZbjWM5jch54oecBNwUZKTIsWoaFy7QS2ghaqQ9SH6Q+yLQYXZ8WwyItyZfu6JMBc8mzzM0Oukl+D7yRPHtD0NlSH6Q+yPEg5wM5H3SQWzIZb8AnQ5NOXKx9mrQI8r6Uj5omXOqHgpLl+FDTmkh5SH2Q48GYRuOpxsOX190wT4YJyBBeLRq6mP8kf6v0sZSH1Ac5HoxZ3uV4kONBjofOGw9uaS5RQIY0QksjtDRCSyP0X2CElmdlyPlXrj8qSnFrJkM6Jb/QTskyOEgGB8kgMRkkJ+eBF3wecFuQIdJmy381SXpEsh75r5pWXeqH1A81iZUcF3JcGI5bkPNC580LX12/ocnspEnz9KL9r/bsEphLjEoiHNqE0ORvxcFPykNZXKQ+SH2Q40HOB3I+7Kr58Ct3dPxcm4KMn/LsAnl2gzy7QZ5dIc/ukGeXyLNL/sr18CVgMjqP9pG0quFsBEkrS1pZ0srGs0LkeJDjQY4Hq+PBLUHG2pRkq2dryNz/Mvd/V+fql+U/27MRpLylvOXZP5DA83m2j5uCDMVcYsstef9/Pmb07coVPTiVBk4YSx4enna/Y68e8v7z5T6PA97yT5yiuvIKPsl1+CtLyS8Qx9s7V8+Gqko6vuk7PtZ93Fs4DM2597v6eRz6d/F3HPoXQcOWLXnu6tfV7ZflP1/6KPvDffvDTUFGst0pff9/PqGcV5ZRQM8whyNdm6pr6NjGbxiXhCcm0ODpU8jDy8vh9x2NRLq2aw+V3rxN/bIzKWHUCIvyKx8W8emx1SWPqKO9nYJ69aKYzHSKSEyw2273VeWnj3Qr54V3B9N+Ib2jyD8kmAaOH0vePj5Oy7W+qopOqCBjrdPvd3U/4URgI8hY/NzVr6vb72z5OFH30u87aNjyJRQcES7lJY9t6/R539H14UV7boM7RpfAXCLOjoDjm7FTFEdA/FZAxnIK6NlD977e+03VtXRs49cq+TFo6mSKSh7o8PvCEVOvPuJ7xXl5lLt7H38Dx4MnjMoxKb/o+nW6se8g3w/t05s8vL2o8kERHykel51FiWbPW2u/Pfm8jPfPbd5CVcUllDRxHPUdnMpnsbgqP32Q4Xp5nd0f+iDj+alfZ7f3acsrOHeB8o+fNAMZUl6ujo+n7Q/5vnI20Isgf7cEGa/DJ8NO2vADGibD0TTCTTVGJgPvDJoyiaJSkhTQ0Qlpyptqa+nU9z+Rp5cnNdc3qEyGKL+hqopOffcjeXh6UuaCuRQSFclgqqG6mi78spUaa2spY/4cCouN6ZT6cGjjS5SW/cjnX1JLUxONe2cdefv4PlXa9YbKKjrxtWIuGfvW2ueuP8o1TMbQZYufu/p1xnjqTP3NO3CYHl69xiAjKCJcyqsT5rvO7J/nTV9kfYxpyd0XZNhxg7EAGQ64zWjNJRYgw4H3bbnlwD/k0tZtVPmwmJInT6TcPftMQQYR3dh/kIquXafEUSMoLjvTxM3n8d0Curx9J4VERVH20oUMDZ5PN6Dn101v/78/ZlPJxL+9+9TyAyAU5hIGGc9Zf1iAjOesfs+bvC5u3Ubl9x8YQYaUl5xfDJ5M0u3Wttut24IMkVxGGE/NfwNkDH9lGQWGhfFqbO953G+qqaXjBp8MiDVlyiTqnZzk8PtYwKzVp/DiZbp15BgljBhOveLj6PT3PzOQSBw5gstvb2+no+s3UFtzM41+Yw35+HfjBVGUh/vHvthILY2NNOr1leTXvbvJfdT/6s5dVJZ/l+JzhlG/YdkW9wvOnKO7p87wPTwjyq948IDuX7zEPiBtLS3sqxAxsD/FZWWSp6eXSfvbmlvoweUr9Oh2PtVXVvEZBsG9o7hdYF607b9//iLdOXGKhsydTV6+PnT76AmqKSvjPhm6fDF/H6DrzslTVPOojDUZu0jIJSwu1qL+evKtKHxoqHsJtbW0km9AAPXqF0cx2RnkHxTE9YFvQvn9Ql0fYDhtenfzs6ofHe0dVHzjBj28co3qyyvI09ubesX3o96Dkun8L7+pTIa5fuF7hZeuUHVJqSLT4GCKTBpAsZkZ5Ontxd/D7rnoWq7V/rp99DhBb/qPGUUxGeksj4r7D+j+pcsW5cZkDiEvb29V/nD8hI8BHD/BZFjUr/ABly3qJ+QWm51J3YK6q8/Ddwg+RIOmTaaI/ol07+wFKrmRR011ddQtOIii09Oob1qqArIM+oq2Q+Zwng7vF0+3jx1n+YOhgwz6jx7J26DSvFtUeOkyy9XLx4d69ovje9B9V+SJ75fcuMkAftC0KdQzLobunjxDZXfvUktDIwWEhlLc0CyKHNhfLR86Cn1uqq2zcBRPnTGVIvv375Tx78j8Y2v+kO8rqQqsza9SPn+dfDbccMOMn8JcwlBbQ/drf6sgo2eYau6w9TyUt7GmxhJkaMwl9t63dr+uvJzO/LCZuvfqxSxE3ZMnRpAxagTXr768kk5++z0v8CNXv2Z0xta079L2HfSk4D6lzZpO4QkJCpWhuc8Ly7Yd5Nc9kEatWUUensYHsFge3/g1NdfV04hVr/Kih/cBPO6cPE2enp4UFBlB3n6+VPeknBpratknJGPBXPL08uL61FdV0qWtO9h8g2+gPc11dVRT9pifGbpsEf9NmH/unVfs3H0HD6KSvFu8KHUPC6Pu4b0YwFQWFdGFLb/z48FRUeTl603VxaXU2txMQ5cupuCoCKv9i/oUnFXqjsknOCqSfPz9ue5gGXz8/GjI/Dm8yJbk3aTi3BtU8eAhlwenXrQX7U+eNIEXONXTz0yfbuw/xEBAOIsCkGBhhjwB+LTmEtEfujJ9XM7mLlWmnl5UWVxE53/ZSt2CgmjUmpUm/dnR1k5Hv9xIrU1NNOr1VeQXGKi2125fEZGeucS8fjblFhHB9Sm9dZuu/bmHfVjQz4011RQUEUHN9fVUW/aYF+Z+Q7MoYUSOWn/xbZj1ah8/YZ3yDwmhmkePFDPhsGzy9vMjgKig8HDyCeim9ntQeC/KXraYPBHZZVBfR+WJ59HX8HlCH1eXop/aKTgykvW59vFj7l2A3p5xsWr7Ht+5S4/v3mMwiDr7dPNjfYjOSGPmUOizq+Nfvq8JbrIyX1sbf9bmd/m8gWp7DuTp9kyGtRz0AmQEhPVwOKmOHpPBjp9PkYynra2Nzv/8K4dMglnxDw0xARkJI3O4fExyl7f/wZMc/C702gUm5MGlK2xOic3KsKgX9O34V1/zLjNz4TzqEd1XLafiYRFd+HUrhfbtQ1mL5vPfEcWCRR4LwJB5sykgNETZzXV0MOuAXSbqh0UEfwdAufLHn9R7UArv5LHY4e8AEtgRckTOzGlqvfA33MOFHWTiyByTdl1ihuEBJU+eQL1Tkvk9AAw4uvaMj7Mp9/LCB3Txt20chgp5ASDhfTA+986eZ8YGO/Kcla/wDh/1hE7gGvf2G+TlC58M28nHnhSgT3byNwBY2Eemo4OdcG/sPcALMBaksW+9obZL1AsyRb0ArLhebW0sC7AHov9QlxMbvmHwAbYBgEj0uygHfYi+dKZcfM8ak+Gs3Epv3qJru/ay3PoMSqEB48eo8nwCnd2xkxmKEateYeCK+oNtAZOBCwwX+h4XWDqAbYAzLP79x46iPqmDWD4AAWd/3EzNDQ2UNnM69UqM5787227BZOB7sZlDKH5kDnl5KczR3ZOnqeDseWbLIG9t/5/Y+C2DZ/N+kGdcyGSH9uaJl/3+xht5KhbU7nuNO8QX5P+0Z5eAybCXi98IMsIUBz8HzvLQBxlJDr+PyAXQ930GDyLfAH+exPKPn6J7587TgLGjmfLGGl735LHKZCSMHMHlY6efu3svL9RgKvTqKyZJrbnD/GwO5IDAIgsQkDJ5onp2R97Bw0z5swkoJYnLF4s8nExDo/saJl3FoQfg6Nj6DWx+wAJiS35NtTV0fMM3vKsf8+ZaVV4CZGChBXuigBLjWSKnv/uRwVfOaysooEeoyfft9dfFrYoJJHH0SIrLyrCo35kffuadt4gQsg4yrJ9tAnMDvqEn7/rKSjr59fcW5hIAHyyMwkFX217U4ejnX7FMc1au4PbePgaAdkExnY0aYdFf8N/pMyiZAZVS7lwKi402aW9HR7um3FdY/tZAhlFuI5hNMtcfgACYtITchLkEDMPQ5ci34WEyHi78to0qCh9o+oGowmAuURbzJSbP3z19lgEgAMnINa+ZfF+YhzBOYCKCfJyVpwAZRjBt7F8wFYc//YLLHffeWwbwodw3gowlFBwZ7tB8oSwu8mwcR+dXKS/31JeN7mguWZOMjJ/q6Da6aCnazr8PfvgJDWOfjB669/Xex27qhJlPBpgM4WLZ3NhIN/cf4oUH1HyvhH5sjw4IxTc66MqOPwkOmlhoscOtKimlC7/8RiEGswN2fKgfKGQsglhYwBSgfOwYBcgYPHO6bvtgGgCA6Dc0m+JHDBOzm0n7OELl6+959z1q3Rp1YT/+1UZqb22jUWtXkZePL7W3t9GRT7/gHbbWfGAMNyF6cr+Q6frx773NETGG1cJCnhA55I1rwgfvqEnMBMjAbhVho+bvX993gEqu53HOigHjxhi8+jUZDjT9qe0vfO/Ip+uprbWVhr+6XPG7MdMH+Hkw2EpJouTJk/i+YDLAPIDCt9Ye9AcW7iOffckU+vBXV1BgWKjJ80jGpYAMPxrzppKMq72jg458st4oU8jMLAErFv/WpmYa/95b7N8BkwN0ASALrAv0A+07sWETtTQ20Wj0obcPt9ekryBsjefvk/uacr28qfy+0Scje+lirh+qgvqpcoMp0TBehPzgQ6PKbcokemRgMgBshsyfa/F8gQE0RA4cQIOmT+H7YKcAYMHMZC9dZKIvMD3l7T/E5or0ebNNyoMPy+0jxygqaSClTJ3kkjxLDT4ZeuWjv4989gXLHwCnG0yGhvaf3GRkMmAOsje/yPu2518pn5dHPm7JZKzhEFYjjScWC0Fb4fdBg+MnzCV69/Xet2YuEe/DAx1MBRZFTPhwVhR2bdC/1aWP2Kkzbc4sAzX8MzucAeyAuhf1q33yhM4YHD8ZZIDe1phLQM3r1c+aucS8fdj9wf8gffYM6hnfj8oLH3Jki3axh6Pb8a822eWxYGoY/dZa3vWJ+sMkAVMLFsjG6hpqa21hhzsGGe+/zQnMUH8BMmDPVzKoKuYJUV/Q5pe3/cFyw9W9V082m/RJS2VwZP68+N3c0EjHvtjA74x9G4ABNnRTfSi6eo0dK2FuyFg4j++rIAPvaMwlevoBnwM42rJ55d032USgrU+DymT40Rhk/IQ5qb6Bjn2pvGPrYpm++bqSBKyjg05//xP7kghGB+D0/OYtFN4/gQbPmEZN9Q103Ily4WOCxGPC8RM+DqgfdPGoRm7wW9H2B9qHME4hN5hphLkEIAMsiuXzuZR34JCJmc8CZBjAIsovvn6Dru89wM6z6XNmmpQHpu3moSMqyHBFnoLJAMiACdC8vhzG3NjE7BwcQcX9kxpzCUxv9uYXed/2/Cvl8/LIx11Axv/t4eHx//GEoLnY2xh7jo4OXgQ/+Md/UxgiHAg7609p2IplFNgTLIO4bAd9Wmcy4BSlsE+wAAAgAElEQVSqsBwRA/pTKnZsRFRXXkkPLl1iZ0yAjh4x0ZxBErtb7AbBPIAWxo5Oe7U0NfJuL7BHD15YsYsNH5BIp7/9kf0jMAEql2l9sSBjJwy/B7AP1oJY4fx2fc9+jgaAhzxCY+H4mLVkoRIBQsQT7dH1X7HTI/JG6H3PvHyIH9R+4YVLbFfXuxhkgLEhPKv4ZMDxc+CEcbr1BWMA+ZXevEmP7xSwHEHNZy5eQF7ePrpBZLDbCwDAIMPX16L+vGMWIGPBXL5vwWTYCNJrqqtnEAYdG482sa4Z+wOMkZHJUEJYLWXqWJAxZAqzWvyI4ez/IswGabNmMFum31eW+qGtH9g2FWQwm0BkAc58/SzkW3RNA84WzKNHtxSfDGYy5kGOptRM4cVLXN+e/WIpfc5svq/3baFfJTeMICNt9kyT8sxBhivyLIXj5559ClMyV6mPdvwfXW8EGf4hoer9k5u+U30yOE+GzviTQeOO6bNW3hZUnjm1J3+b6OeLKK8XGmT4+vp2NDc3cyf4+ys+Dq2trST+prvKEdH0Nauo6V5hp5pLkEgLoXtwzHSETi29dYuu795nERanV2eE7qXNnsF2ddDzo9auId+Abib0PBbj419uYse4kWtWMjNije5vb2unY19uMJhHVtOpr79jP4DhK1eo9LCw48PRctTa1eQXGGDTfADlFw6eAEIxGWkU3Ls31wOJrQ5+9Ck3TQEZXjx5mzMZtswTeB6L4OVtO5ghAljrmz7Ygp4X5oSuNpe0t7XS4U/Wc/+NfuN1i/7QM5dgOTv62ZfsvAqzFMKMzc0Rer8BYEHXIzIHob3wD4CTpNbcdfRzTbnirBUr5iQshs/KXHL78DF2EGa2CiYxO+aSEg2TkTZnpol8zEGGK/K0Zy6BHAWT4R8aKs0lZuYyR/RVBVs29E+aS6S5xNr6/Lz8HZC53dfXl2JjY6lv377UvXt38vX1oaamZqrFgl9SQncR/97SoltnMBtjxox5qvakTJlIkclJnZ7Dvk7jkwHvd7E/gL9HUe51Shw9gmIyM0y+i+iTKzt2cqhm9pKFds9WAO2MSRvMy6Nbt7lM5GjQnulwzZBXA6nKY7KMyb+s5c7nBbSlhUavXU0+cGzVRKYJlgC7fnbwJKJCww4dTMaACeMckuPDq7l08+BhQt4H5EywdgaF6pQ5fCjFDx9q8hwmSjiV1ldUUgpSwycN4PswoeGCT4aXn6/d+pz59keqq6hgNii8f6LJ89WPyujcT79wjo2xbxrPLrmycxc9zr/L6eLZsdLBMyDO/7qVqoqKafCs6XT1j13UOzWFkieOV993tlz401z+fQdH3Qxdukgtx1m5IYImd9de6gFzybw5Ju2BiRCACGHM8CMKT4zn+3D8FCxK1tJFJnIrvpHHkTkw48Gcp5VP0ZWrdPPQUTaXJE+dxO852244UF/fs4/zrAyZO8tC/kfWf0WtjU2UA3NJSIh6H6wU2CmYluTZJcaIbkf1Vz739GcrvWhnloj6bnrRokv8/Px+bW5uXghgMWDAAIqPj6fo6GgKCgoiHx+AjCaqq6ujh0UP6e6du5Sbm8uAw/wC64HFLisriwICAlwCG4jEiOzks0vgfmcNZDRUVtOZ73/knBNDFsyl4IgIdtdDunMsQvAZGTIPacWjDZOj9dz2YhFkUt3Tk0YigVdAoEku/JrSMjq3+Vf2N0idOY16xsaq9xFWee/MeQrpE8WTPiYR+AXATg5nSw4NJoScNnFo4IPLV1nGpiDDaC5RQIZpfR9cvEK+gf4UOaC/Qpp2ECcUQ94CJaw1xWru/vIHD+nSb9s4FBXROBwdY3DYRH3unbughrBCnvogw/bZAPcMyctg1spYPJ98u/lzfRoqKjl0E6nFTUGGB+dmgD8FnDqx8GJxFoMRfjAFZ85yrozIJJyJY/y+AFcIcUa5mYvm///sfQd4FNfV9lmtGggJCTWKUKGDRBUCIXpvotrYuNsYdydxjZMvX/LlT+LEjuO4Ese94EpvpncQooPoTRQhRBVIQkJd+z/vmZ3Z2dXM7qwQar73efTA7s7MvffMLe99T6PAli2V/sNuxfbcURQU2Vq5HywbYkngegS7Qn3aIMNE1zMzVXIbQ4ERLaX2sYvnLvaEkl1/PcyeBEYOIANqtW7J46hpqxZ8PYxcz2zbQRn79nNslz4PTOfAbZCPPsgwcWAzG8gYa/d+s1Q2GRLIcF+ekqpQBhnjK42fLZ99oQIZgcrve+YuYNsgAEqoGQtv3qRG/gH1IneEs1xJ9SH3hWi/DOrqR64Sx/dVr0CGt7f3ofLy8thmzZpR//79qXPnztSuXTtq3bo1BQYGEpgNgIzc3Fw6f/48paen08GDB2nv3r104YIUaEmrdO/ene93t3QaMZSaI+JnNRd4l+z+cS4huqLkXWIroJMRAAogCV4pAEo5WRepoqyMInsha6v99c6ahrgDMM5EzAlJ/125XDhwiCOR4vQP+xBY3ONkCpCC76ITelN03958IxiGrENH2AYCLoLwUsDCHBTRkmNo4P9sv6DYZOyj09t2sEuvZJNhK+jP9tnf830wwINdCpgHuIYCwMBdkoOAOSkcD2P7TlbzwNYEHj+IHolnwBgU3gtqexiZyYChJnuXuChQXe35ab71ed4c1In7fOkyJ6tDsDGzlyd7E6mLOzKV74ONC9RhYAegZoH3A6uXVMWd58IuQmYyJA8PW3FHbmDBADIgT6iBIE+o3hBQrjA3j8EUAraBYZOLs7qhcpRBBlSEdv07eIhObtrKAAzeJXJxp9+IIiqDjG4TxlV6w7BDkpkMqP3kgnEK2xiAVvQRrBLmP5hAUYQEhAT0JVCfQAZ282PYVKHm6NevH8XFxVGnTp0oOjqaADxkm4y8vDw6d+4cnThxgvbt20e7d++mDRs2OLV/GDx4sNvjpDZABhoJz42MPfvYBZZTvYeGUOse3TlAkTvlhDVsdZzVgFDv3ryLl/hEmpt1iTcSbNaBLZtTq65xDHTkAmBwOnUnXT2VzonGcOqGxwrUIThJw53RKMjAMwEwcLKHKqi0sJDrRchnxKXAYm+k5GRe4ABXuZcuEUKee/s1puCoKIrq3VOyiVAVd0EGt/HWLUpPSeUImjBK9Qtuxq7HoPtx+gXF7ggycJ9Rmarbd8jqAo1Aa22skWAdZWD0uc42eh5jBuUmgwwwMgghjncMTxgwGwCaMFYFQFSX6gYZ7sizqiADNjBQ1SAAG86VwdHRHLcE40kUIQEhgYYBMpgxB3sBgAEmo2fPntS1a1fyRE4GhwIDUKhKwGJsS91G21K20eHDh3UlAfDyx5+++8XEvscpPPWr2cwG9Hv0IT4Vs4eEVXkqYv3XXqx/6Bvqi/yvnDjF8VvgOSW5VktGJvWl/aK94n2J8Xpn5+s3x+tHxE/FzwyMQ1JSEg0aNIji4+MpNFR2J6uMH3JycmjHjh2UkpLCf+vXr3cKODvE96L7fvfqLwKUQq3BBpQ9ulPbAf1+EX0Wnax+CaiZDNgDiSIkICQgJKCWQH1RlyggIzk5mQYOHEjDhg1jJgNeInoFQaH27NlDW7Zsoc2bN9PixYudvn0Yjv7+u69d5qxoCLHod1kDPHHU0+BmdjlDGkL/RE6Jmskp4chkCLnXjNyFnIWc68s6Pfu4FIgRpU7mLjGbzRbkyZDL1KlTmcUAo9GjRw+XkDEtLY22bt1KmzZtovnz53OCLGdl7IxHqc9Y7dwgDSW2fm5WFu1fuIQp7m4Tkw3nXmko/Re5FIzl6jHyviuDDJGrQ4yv6htfIvdL/Z9Ps+uBusQujOekSZPYHmPIkCGsLuGU3DoFgAJGn9u2bWMmY9GiRYaCX/1p7g9SEB45mIz4V8hDjAcxH8Q6INYBsQ64vQ7UdSYDBhL/VGOIoUOHsuEn2IyEhAT2KtEqoBMRlCs1NVWxyVi3bp1L5gMXCJBhTSQnFlWxqIpF1e1FVRxOxPohDqm2Q3qdBhkmk8nimI+kS5cuDDLgxtqtWzd2Y0V8DMdSWlJCR44eZZsMGH/iD6oTI+VPc76XjM6VsLhWo3nx2RpmWchDjA8xP8T6IGe1FuuBWA/014M6DTIcshcxPoC7KgAGVCZwX+3YsSNH/WxqDZwD+41bt27R6dOn6cTJE5S2P4127tzJcTLg1mqkgMmwueBJiEx8ll06hTzEeBDzQawHYj1QQKbYH5zuj/UOZAAkNG/enBITEzlmBkKLI8R4UFBQpYifyF1y5Mhh2r59B2VlZRnBF3yNwmSocm+I2Pu/3Nj79TVngGi3yLEh1i2xbtX2OvBtHfcusc/droIJyFeCaJ9t2rShli1bcu4SqE2QEA0RPwEqEPUTAbkQYtydolaX8IlFBhsyYhWfFXWSkI8YH2J+2NQFYj6I+SDmg/18qLcgA6ABmVehKkFAriZN/MjHx5egLrl58yZdvnyZs7Di/+6WmL/+2d1bxPVCAkICQgJCAkICQgJOJFDn4mR4eHhYXMW1kPvj6+srpRC3WKiwsLDKLxrPiPp/f6ry/eJGIQEhASEBIQEhASGByhKocyDDbDYvLi8vn1iTLwvGPNF/+b+arFLUJSQgJCAkICQgJNDgJVDnQAYRBRBRbk1KPjAw8EJOTk5ETdYp6hISEBIQEhASEBJo6BKoCsgY7uHhsVZPpeHl5VVRWlqKfNpV1l94enpajLqeVscLatSokaxuQZSvG1V8ZiIR+anuRf+3VfFZ4jYhASEBIQEhASGBei8Bd0DGLSJq5E6PGzduvOPWrVvYfN0tV4koxN2bqnI9VCWvv/46rVy5ksOQW51I9OOW21ditJ0lRORTlfaJe4QEhASEBIQEhATqqwRcggwPD4+DFRUVcfDqQKwK/IvMpSUlJYS06hcuXNANeAWDSgTSKikpcVmPhgB1XVmrU9gI2NWrVy+OErp69WpatWoVnThxgoqLi/eVlZX10qoLCdzA5ISFhVFwcDCBCYHxKWSSnZ1NFy9erHQbwAyyx5aVlfkTUX519kE8S0hASEBIQEhASKAuSsDp5g9PD2yOsbGxhBgVLVq04NgUAA/YUG/cuMGxKeA2evbsWaf9CwkJoWvXrrkDNqYT0Q93WmgjRoygsWPH0qhRoygkOJg2bd5My5Yto59//pn7R0SxRHQE//H19W1TVFSUjtwpbdu2pdatW7MrrZ+fpCVB1NHr169zrI709HT0V7P5kF9FRYU7srjTYhDPFxIQEhASEBIQEqh2CTjb6CxwEe3duzfnComKiqLw8HAO5Y0TeXFxsQIyTp06RYcPHzaSJ+QcEUUb7YW/v7+lKjEvjD6fiIK9vLyysekjnXxycjINHDiQ42xs3LiRli9fzmADAb8aN268PycnpweCgPXq1ZPatWvPMgF4AruDAjdaAAuALoQ437dvH2VkZGg2x8fHBzIUQMONlyUuFRIQEhASEBKoXxLQ3OS8vLwsiKKJrKfIFdK9e3dq164dgwxsqlCX4NR+5coVjqx5/PhxOnjwIO3du5fBhosyh4judXWR6vdqV5uAnbFYLOq+v2wymf4Ftmbs2DE0btx47jvYiDVr1tDHH3/M7AQAVr9+idS7dwJHHgWbER4eRv7+AZxYTQ4IhvugcoE8kEMFQcK0CsBLFVVJbohPXCokICQgJCAkICRQOxLQAhm8qWMDHTx4MPXo0YP/kC8ENhlygQ0C/rD5Aljg1L59eyqtWLGSv3dR3DrBm0ymcovFYtQY01XdFURk1rrIy8urtLS01BPJ2EaPHs0qFGSAhYoIBWnmkQ0W/8bGdqG2bdsxiwEmRC4lxcV0+MgRBl4AGPhLSUnRbVOjRo2yCwsLa8TI1ZVgxO9CAkICQgJCAkIC1SkBXZAxZMgQGjp0KMXHx/OmCiNHrQJAgQ0Vp/Zt27axhwZYDQPFLaBBRI8S0ZcGnuvskpeI6B0Dz7AAOIwcOZINQVEaN25M48aNo6SkJAYaYHdg8KlVigoLGWhAHvhbt24dXb0KR5TKxWqfgRgdFwy0S1wiJCAkICQgJCAkUG8kYLfRm0wmC0ADbDFgDAmgIZ/cnfUIXiY4scsb6tatW10KICgoKOrGjRvaBgvO7zbqNspPsapGcogoyGWj7C8YZTabVyEvCgqYneHDh3O6+f4D+lPbNm2dPg62GGAwIBN4sDhTIwlDUDffjLhcSEBIQEhASKBeSMCRTWA9B9wyx4weTcOGD1fSq2Oz1ivYiLdv304AF2vXruU/g8VdNkN5rJeXV2JpaWkqvoCxJoDOoUOHHFU1Q4loo8G2aF2m6H1gmwJPFIAM1KfH7MgPyc3Joc1btrBMYEQKEOaiNCWiPFcXid+FBIQEhASEBIQE6osE1Jv8DCL6HA2HgSdUBbDJwKYKI0enIKOsjLbv2MEn9/Xr19GqVauN9r/KIENdwfjx4y1TpkyhDz/8kPbv3y//dFvPDg4Ofi87O/vX8sNkkAF7jQEDB1BYqLb6SL7+xvXrtDUlhUHG+vXraffu3U5lIoxAjQ4ZcZ2QgJCAkICQQH2RgHojVk7tcK+E/QHUJYmJiWyToQcyoF7Jy8tjJiM1NZW9MaAiMFhg1FBk8Frdy2SQMWvWLDZAtZbbAhnWyJ9KnUgvD0NQ2GQAeEF94qzAIBagC39gMo4c4VAbrsrtttnV88XvQgJCAkICQgJCAjUmAU2Qgdrhwok/gAzEygC7oVeOHTvGETPlDfXo0aNGO4AIXjFGL9a7riZABgw/x48fR/36SYafYDbkIFyO7SoqKmLVDUAXABfUR3qBuRzuFSDjdgeDuF9IQEhASEBIoM5IQBdktGnThtUlPXv25L+OHTtydEswFzKrAVsMRPrEKR1qCtgdIDQ3ooG6UW57Y60JkIH+2LuwxlKHDh3Y60SWhxxaHCALwGvXrl38t2XLFqPiuI+IfjR6sbhOSEBIQEhASEBIoC5LQBdkoNGwP0CMjG7dunEwLkS7DAoK4nwkiG6JPB1QCyDwlByMy6D7qlom9QZkAGQBaCDXCeJnREdHc+yQgABkpydWG4GxQATUkydPMrsD4HXp0iWjY0AkUjMqKXGdkICQgJCAkECdl4BTkIHInthUEVZc3lARfApGigAZyO2BBGmIcAk248CBA251WCPyplv3yxffASbDVy9VPdRGYHbAYkRGRrIaSWYzCgoKGHghrPiZM6cpLe0AgzA3CuxiqivomBvVikuFBIQEhASEBIQEql8CTkEGqkMMByRIi4qKpNDQMLvcJUgGdvnyJTpz5izn6nC3mM3mm+Xl5RINcBvlDoAMtEY3bGlgYKACMsBuyEG55ARpUCHhD2HX3SxAad3dvEdcLiQgJCAkICQgJFAnJeASZMithookOiaa/Br7KanecWpHFlYDYcQ1O28ymU5ZLJb2tyuZmgYZcnsRTwQZWeXQ4jKToRfd00A/b1t1ZKAOcYmQgJCAkICQgJBAjUhAvakhKiYCQtVkqZZNtbZAxh0QVLXI4w60SzxSSEBIQEhASEBIwG0JaEb8dPspVbwhODj4fHZ2dmQVb1duuxMgw9PT01JWVna7TTN8v0j9blhU4kIhASEBIQEhgXoiATuQUZMbK4Jb5efnszeGxWLpQ0S7qiqzOwEyQkNDp129ehVp6WukVJcRbI00VlQiJCAkICQgJCAkYEACjkzGeiJCvo87XuDqumnTJs5yiiyliK1RVlYWTETX3a0cIGPy5Mn00UcfcTZYa7lt1YOcMM7d9lTx+ttubxXrFbcJCQgJCAkICQgJ3BEJ6KZ6vyO1WR9qNptpydIlNHjQYA4DDqCxYsUKjitRBbXBTyaT6R5H41MYqpaVld3uxv1HIvrLnZSF6tm329YaaqaoRkhASEBIQEhASMCYBLQ2tgg/P7/z8JS4EwUAo6KiggNajR49mjObIhYHQnAvX76clixZwu6wZrN5SXl5+SQXbbBERERwHA/E9EDMDhWTId/6DhG95G5fzGazBUnNEFa9uLjY3dsNX29NjIbYGLous4YfJi4UEhASEBIQEhASqEMS0Dw9+/j4nCguLr5t11KdfnKdUEWAtUC21+TkZM6Tgg0XKhSoTxYtWkTIAeLt7Z1UWFjIKd0dimXUyJE0eswYjlkBkHH+/HnOFfL1118zkFGV/yGifxiRO9r1ySefcKCttLQ0Dpf+/fffG7nV7WusdhgfE9HTbt8sbhASEBIQEhASEBKo4xJwRtFX+8l67Nix7VasWJGukklrIsoICwujEcOH04SJE2no0KGEIF+SCmU5rV69hnODWCwWtHWqt7f37JKSksb47sUXX6RXXnmFWrRowY+EXQcAyuzZs+mHH35wFL0rdcRbEyZMeOXVV1/l6KV79u6hvXv2sgrnDhdX7brD1YvHCwkICQgJCAkICdwZCTjd4Bo1avTPoqKiV6sabEtusivPCR8fnxXFxcVjwEiMHTuWU6oPGjiQ9u3fTytXrqR33nmHw5gjfDfagv/LBQwGjD5/+uknBiMIdf7FF1/Q7373O9hkKNc1adLkSn5+vlYqWb/w8PB8MCfInAqAsWvXTtq3bz+pVUaIfOrAjtzWGzGZTCUWi8Xnth4ibhYSEBIQEhASEBKowxIwdIoODAy05OQgVleVCnZ6LyN3enh4lJtMJg/YQUycOJGGDRvGNhFRUVE0cOBAatu2LW/0mZmZbLuhDtsNEFBaWsoqDth7qDOjquv29PQsKCsra4Lv4LJ7+PBhwh/u27NnN+cbgdpFLgA2t27deoCIvg8ODrbk5ubagRcj/dK45gsieryK94rbhASEBIQEhASEBOqFBAyBDGtPOplMpqMw3HQWpAp2Ffjdeup35/mywBoFBATcAouApGwAC0888QSDjK5duzKQOH78OKtTvvvuO852qi7IijpmzBhCqnp4mCCHCOw8cI9cAEigiqmosLDNBUAGUrKrrwFD4u3tnVtQUBBove/yli1bwn7++Wd6//33ATzcesHoB+otLy+vikzcqktcLCQgJCAkICQgJFAXJFDVDW8GEf3BZDK1gfrCqg5Bf1KIaDgR3bY7htlsnmqxWOY/9NBD9Mwzz1Dfvn0VeaHOjRs30uxvZ9OXX3xpJ8f//d//pcGDB7PHCUAGgMP69evp22+/5ZT0coFh54QJE2jHjh3sRlteXq78ZjKZyi0Wi6f6wR9//LEFwGnhwoW0evVq/snqJuv0PQKUlZeXC+aiLox20QYhASEBIQEhgRqVQFVBRk008m0vL6+XABp+9fzzFNSsmV2dUJl8+eWX9Kc//cnue3ipgLlQl+3bt9M333zDwbrUBdlUNdRAABc2xEFEvr6+lnnz5tHSpUsJ/yIxnLXUZfnVxDsSdQgJCAkICQgJCAnoSqAub5IVJpPJ9Mc//pGee+45ggeKumRkZNDnn39Of/mLfawsMAdQqahtMgAk4Jb6+9//XjNjLNQYXl5e7xQXF2vG09i3b58FBqhz5sxh1gMFmVfz8/PrsvzEsBcSEBIQEhASEBKoVQnU5U2SXWgffvhhtslISkpiOw+AB7i44nts/Frl2tWr1KhxY2rUqBHbh9y8eZM+/fRTTZDh5+d3vaCgAOHMNUtoaKhl1qxZtGDBfJo7d55arVKXZVerg0pULiQgJCAkICQgJAAJ1NmNUs4b0rRpU3r22WfZ02TdurX0xhtvuvXmwFJs2LCBY2d89tlnWvfqysDPz69k+fLlXohEOn/+fDp16pR8P1xPS9xqiLhYSEBIQEhASEBI4BcmgToLMvz8/N4uKChg9UVISAirQAICAmjYsKEUE9OG1R5wNV2zZg3/C28SeJ+Avbh8+TJH/lSHA3dipKkrg08++cSCqKNLly6hNWvWqodGnZXbL2z8iu4KCQgJCAkICdRhCdT1zVKJOhocHMy2GWA0OnbsyGoTeI7AkwQuqwjg1a1bN/Lz8+McJjD2RNRP/N9JwfORN6RSQQwNuKvCmwS2GFDRWEtdl1kdHm6iaUICQgJCAkICvyQJ1PUNUwEZDz/yMD0x8wnq37+/4jKLEOAIIz5z5kyaetdUah7eXPkNCdcQBRQxLZyURkRUpPF78507d16U1SyIBKoqdV1mv6TxK/oqJCAkICQgJFCHJVDnN0zZNgNhwpGrJDQ0lIEEjEDhSXLvvfdyHA24rsoeJZB3fn4+B+uCRwlCjWsVHx+fTsXFxbYoXdaLIiIiLP/+97/ZDgMsBlQzVUhBX4dfu2iakICQgJCAkICQwJ2XgNsgw9vbO7asrOyQTh6Pre3atRt/6tSpvOpquslkOm+xWCIAMl544QV2ZQWYQPAs2Fk88sgj/H2PHj3sqgQw+PHHHwkusOnp6pxsxJE35Xga1gimajnkb9261Q+5TObOnUvnzp2Tn/sCEb1XXf0SzxESEBIQEhASEBJo6BIwDDJkRsGVQGQ2oXHjxusLCgoQ/fN2C6tMpk+fTk8++STbYAAkvP3225yBdfz4cfTss8/RuHHj7Oq5evUqp3wHOFFH88S9CKaF7KqIGgqbi2PHjgG4XCgrK4uYNWsWR/YEyIAqBsVVgjez2bzKYrHEV1RUqF1hzxLRPUS063YFIO4XEhASEBIQEhASqI8ScAkyzGazRb1Ju9tJs9n8YHl5+Xfu3idf7+3tnVlSUtIKniW/+c1vaPjw4dS5S2f64P0P6G9/+xtnZn3ttdc4RDgMPwEi8vLy2G0V6g6EE3csb731Fo0YMYKiIiNpxcqVDCYAKmDciZgYaWn76bvvvldnYa0kJw8Pj5KKigpDid+sIGUIEdmHIq2qUMR9QgJCAkICQgJCAvVAAs5ABjKV3lT3ATErEOlSTpIGtgCupQaKrheHk3vNRFSGqJ6PPy4lLPX396fRo0dzNlZs3G+88QZ/365dO/YwgQsrvEuysrI44RnUHXoFWV7xLKSWBzBZu3YtJ01btuxnO9dXaxZWRU6+vr7lRUVF7JGC+xCaHDJBQVI32H84Swnfr42iDpYAACAASURBVF+/xqmpqbZc9QaEJy4REhASEBIQEhASqI8S0AMZEUSk5Dtv2bIlp1uHPQQ2VNhCIAZFXl4uXbp0mROPwdDSQHHJnOAZXl5eFiQuO3PmDB08eJD+/Oc/V3q0Kikb/4YNv0OHDtw+uK1evHhRszlou8lkeqq8vPzjFi1a0OTJk9ktdujQodwPqFDAasAF1lqUNnt4eFhg64E/AJuIiAhq1qwZAxuTh4kKbxUyG4KQ58j+qgfAvLy8NpSWlg4zIC9xiZCAkICQgJCAkEC9lYDWpu9tMpmKsZGidO/enTp16kTIWhoeHk5gM7BRI0gVTu3YzLE5Hz16lDdXZ8WVbQMRZXz66aetW7VqxenXkYYduUKOHDlSnQJW+mw2m9PLy8vbwGgU6haoUBISEhhoIHMrEqIhymd5eTnsKhLQCIAYyKR9+/YsEwQKA9sBkAMm49q1axwc7PTp09z23NzcSm1HGnkrADEEuqqz8+JZQgJCAkICQgJCAjUlgUqbnNrAE5spNmCkTY+JiSFs/kFBQawuAZMBdQmyoQJkIJbE7t27eYN1URA6c6T6GrPZPCkmJmYRsqoCWIC9wLPwf2eqB1cVOf4OIFBRUaFlX8EMxbDhw2jE8BGsRkF/kdJ91apVhLDily5d4n4jh0rPnj05IFh0dDQ1b96cI5GiIEcKZAKAAZmg/SkpKVRSoh2B3GQy3bBYLPbpZd3tlLheSEBIQEhASEBIoI5KwG7DNZlMtywWCwJUMWsxcNBA6tWzF2+q8skdp3C5YFOFSgNMAzZUAAPZI0Ovvw5shtnT07Ns7969dODAAUpLSyP8H3/q2BbWkOCw0Sgwm82+VTFENZvNZeXl5ZUMNaECQWRPRAdFOniwElOnTqWRI0cyswFmok+fPgyqYPOB//fu3ZtiY2MV4KWOz3HlyhWORHry5Em2C9m5cyf3x0kZSERb6+j4EM0SEhASEBIQEhASqLIE7EAGbCFkO4LExESOJREfH8+bKnKDaBVkOQVAwEaKDRWqBmywrgrULrgHrAXUCvjDpizbUqhUCvOJ6G7187y8vK6XlpYGyd8hX8nrr79OL71kn6kdzAMYiqj/9yfN5tw6eoxWvvoasxUwEoVbK4q3tzfBDgVusbDVmDZtGrMYMBLt168f9e3bl1UmUJVoFdhloF+wK9m2LYVWrVrN6iW9EvPXyjYnruQnfhcSEBIQEhASEBKo6xJQg4xMImqFBoM5QC4Q2UYBgAPf6RUkJANAgLEkXEeRnMxZAYAAewAVy/60/bRn9x5mQ2Q7EHmjLykpMWSzMGHCBAsMOD/88EMGKyiGNu4vvqa///3vtGDBAsUTBaxE9F/+j6688ZbahZXtLyAPhDWHygRGplC/aBX041T6KUrdlsrqko2bNtKJ4yd0RWJu0oQiX3ulro8V0T4hASEBIQEhASEBtySg3sSVPCFwyxw3fhwNHjSYN1SoBtQqAccaysvKaFuqtKHCFdSVygT3T5o0ka5dy2b2Q+2FAcagvLwcu7fSHlc9Gj9+vGXKlCkc48IoyLj4/ixat2gRAwz8Qe2DEvnwg2Ru344y3/2ASrOzlaphl4IYHf0H9KcB/QcQPFOcFQT82rx5swQyNm5UWBKtewC6Iv70B1fdFL8LCQgJCAkICQgJ1CsJaIIMqAGgGhgyZAiDDHiXOCswzkRCMmyoABgwmKxiMcRcOD5bC2R8ud4uNXul5gTl5bOrK2wxtm6VTCIAcD5bs4r//9iwEXb3QD0CJmPAgAE0cOBAQlZYZwVeJVu2bOE/gAyAKWfl/QXzyT+waRXFJm4TEhASEBIQEhASqDsS+EuKtK/Km3oSEaXIzYO3BDwsZJDhmBfEsRu3bt1ikAE1CVQD69etd6unTZs2XZ+bm1vlEOR6IANqCzmehvpfAIhly5bRkiVLaPbs2VRYKMXG+mTVCsTooNKSEnpyjH2Y8s6dO3M8DahLADRat27ttI/wRtmaspVStqawCglGrc4KVC8AOFrt1euH+F77/Qq5CLmIeWRi9bOQg5BDbY0DR5BRSTWBCJrIEwJvCsSOQLRNvYLAU/AskW0yXHhTKI/x8PAoMxqa29kG7QpkyPdC2Id27qIZEybS4sWLOegWbElgb+Ln70/vzJvDk/LA9h30zv/Yqy/AXAB4AWTA+BMhzMF8aBWu59AhlkfKthTavGmzoo7R6wee9enqlXZqKXlwqNuvVluJ36VFVMhHkoAYD2I8iPkg1oO6sh66BBldunRhJgPeJb169eK4EPDicCxw2ZQDZ8GTYt269bqp1TU22CqpRxyf4wpkqJHc+y+/Si+//DLnNQHIQAGL8Pna1coi7agqkesD6IIRLLxLYKMBt16tggBeCE4GkAGGB0yGkfLFujXi5GESJ4/aOnmIesXJXzAfYv2prnXAJciAGycMHaEqkSNcIhgXTvTYlBFgCl4lCL6FDVWOk+HK9sBhs61RkPHa/Q/Q3J/msGfLnDlzOPQ3yuOvvUoDRo9WQMaM4SPtPF3kNiO0et++fahXr3g2hgXICA8LI/+AAAYHCK0OF1yADATjgkss3Fjx2UgRIEMs8mKRF4t8dS3y4jliPanN9cQOZFjDiHs7boTIzREXF0txcV05TgaiWyK+BUAGPEIQDwIgA5uorB5wM1DWHQMZ2LC5oAYLETxg4kPDmVmYN2+ewi7IthBK301ET48ZrxulE7YZAF7IXYKooAhahtwlKLDtQMTP9PR0/oMdBuJlGC3cZmt71e2x87MRv9v7HQl5CHmolb1iPIjxIMaDbcupxfnw122Smaem4ad6U0RSNGys2FBDQ0MVkIEImPCguJCZSSdPnWKVicGMrOrH3zmQAe8SleHTM+OS6ccff6RVK1fSDz/+qOQUsYERk3L9k6PHOu0LVEcAXRGtIyg0JFRKkGYyEQxg4boKhgQusceOHTOKL/h+qGyUxG+wNVC1n8RnIQ8xHsT8sKoTxXog1se6vj/81cG7BJuhblwKnPaRpwOureosrAAZ8KLAnzvFGgtDDXLcub3StVo2GQp4IKINS5bSq4/PZGPPhQsXKmG+g8PD6K3vv6v0vL8+9ys64wIg+Pr6cmZaqI8QilxmMnJychhkIFmaO0UGGe7cI64VEhASEBIQEhASqIsScGQynIKMO9GBhISEvbt27Yqvjme7Ahlf/vkv9Nhjj7HLKoCGHFlUDUTU7ci7cYNeuPue6miaW8/Qa49bDxEXCwkICQgJCAkICdSyBLRAxkUial6D7aoWVQnam5ycbIEnDGJeyPEosGFbyEIv33MfLVu8mI09keVVZl1efvMf1KV3PJnIxBSOpLqyKJ8fH26XKPaOi6X/6FE047ev6LbHsX3is/37EvIQ8lDPXzEexHgQ48G2n9XGfNACGTXNZtwWyDCZTNstFktfV7v/e++9x+niATIQ8lwurlgDeJjUVKlkfFpTFYt6hASEBIQEhASEBO6ABDRBhjoL6x2okx+JDbWioqLKAAOp2QEa5GJ9nsvmql15Plu7SmIMZEM6mcFw+AwDUGSZvdNFBhmu2iN+t7qk6bwvIR8hH57nYnwYWt/EfBHz5U7OFz0m446zGQjoBVfPwMDAb3Jych5xYwP/PyL6M4SC5GT4Q/hzROsEEECMCsTtyMjIcPpI/6ZN6d0F8yqpR7TopJpiMxDpk9PSq9Q1tUFvifprl14U8hfy11PfivVAqH/q2/qgCzLCw8P9Ll++nO/G5m/4Umyk//3vf2n9+vUcqwIxNSoqKgKJKNfFQ0AnmJEdFkGw4E6LwGAIdY6gYQgMBpCRmZmpuI7ClVSrgDXoN3IEzfjtq4ZcIsFmIB38a6+9Zrif7lzYPCKCXv/qCxIuacIlra67pIn22YI7ifkq5quYD87nw98c4mTY7Ys+Pj4diouLj7uzWRq5du7cuTRixHA6dSqdli9fTqtWreKkas5UKB4eHpkVFRWt4DKKxGQId45AWAgUhsBgPj4+DDLgTovAYKdPn6YjRw7T9u07KC8vT7dZY6ZNo2lPPSH53WvQq5mnz9B//vdP7JFy5MgReuaZZ6ioqMhINw1fAxYGSdkEvWs9wbpQXwl6V9C7d5LeFeNLjC8xvqpP3ehMXcKbZHh4eJvLly+nG94xnVwIBgNAAmG4J0+ezOHKkf8D0TdhjIk8Ioga6uvru6WoqGiQ6lG/J6K/4zMABvKGgMlAMCzEqGjWrJmUNbW0lINggclAOG9E2UTeEKRZd1b+77//oUjkH7FYbJE2TSaaOWIUBxc7cPAA7dm9hw7i3z17OZpndRWAplnLligMhhLp0xp0S3y2Rm4R8qg0Ph3Hq/hsP3+FPIQ8xPpZ++vn37Zt4+3SpQFmNRiDAii8gco8PT3ZaHPgwIE0ceJETsAG1ce6desYbIA1QO4PIookovMmk8mC00WHDh0YYCADKvKoIDmZHMpb3vRxHSJugnVAFljkUElJSaHjx50TMp8jlLcVZDw1ehytXr2a8gvyKW1/GucewR8YEhTYkyDSqdrwtCqgAyqej1Ysk8KfiU1UbKIOIFdskmKTFJtk7W+SYn2+vf3JMMiwbqLBRHTNnQ3V29v7cElJSZzGPTFEdBpGm8nJyTRu3DgaMWIEZ27FBr9mzRpatmyZ3W1gMZKSkmjQoEGcdh6hzrUKNn/kU5EBxtatW2nz5s1Omx0aFkYdunYlXyL6wx/+wDlYDhw4wPE2ADDUgEIJ+e2OIByu7ZGYSL/621/4Wzk+hwKUHFCf+N0eBQt5CHmoT0ViPIjxIMaDbYOpa/Phb6kGmQyN/XS22Wx+EJuvHDkT11jtKkBDtDS4B88homkADFOmTGEVyqhRozjfx8aNG+l3v/ud8pgJEyawugSp1nv3jiez2VO3CrRr165dBIABdQkifLoqACVQsQBUAGAgc6o6DwvsPv6zfKmCCj5745+0Y916txgNqIxgf2E7oahQhi0amPhdTugj/rWhUDE+xLwQ80HMh3q2DrjLZLjap2/nd86Z0q1bNwYbYDXw77VrNuJk6tSprGIByEAGVDAKegXAB0ABAGPz5k00f/4Cl2AAAAeqEBihggmRC4BB0qiR9MjLL2liA6hOnh0/QWmPGnTJz3jlrTepU8+eAlsITKWKLCv2TLFnij2znu2ZYv7akpob2s9uh8m4HUChey/sL7CpjxkzppK6BMaiYDKGDRvGNhlgTZyBDNhkSEzGZlq6dJlu2nb1MxxVIRExMfTnTz+2M1qpa3SUaI+giwVdXHfpYjE/xfz8Jc/POgcyrEuFHxFVitEBA1GADLAZ8EqB66peQfZTGHzCuwT2GDAqdacAbHy6ZqWImGcgIqpw+RMuf8Llr/pc/sR8EvOpIc2nugoygAe6E9F+NTAAewHDT3iX9OzZkzp16qTJZsAeA94ksncJVCb79u0zjDHeXzif/Pz9NROmiYh7IuJefYu4J9orIoiKCKLaCTDFen7n1/O6DDLGEdHPamQAl8+hQ4cy0ID7KuJktGnThu0oZPSPgFzp6ekcJwPAAsafmzZtIjAbrorEXqwyFAFUUatYXU/FZykHjIiAKCIgigiIIiKoWA/FeijvB6/fhneJqz37dn+HO8hEx4cg+BZiZXTu3JnjZiCseFBQEIcVhwFmTk4OB+MC0ICnCIAGAnwZLZ+tXW0DGTKXoYpAydpF8VmJkCrkIcaDmA82el/MBzEfxHywnw91GWRUYjJkoAAGA39t27ZVEqTBvRThvm/evElZWVmcIA3ROl0F4XI0+oQdhjAfdtN8WJiHCzcR4SYi1g2xDoh1QGMdeD01lbdZlxE/jTIB1XhdJyI6qve8Jk2acJTQiIhW1KSJP+cuAchAgjSAjHPnznEeE3eLzGTYInBKyFx8FnIQ40DMA7EOiHVArAPurQN1mckAPuDYGc4K1CTIwgqQgWyuABa3k8DsszWrlCiycu1y1G/xWXoTQh4S5hTjQYwHMR/EeiDWQ+fr4evb6y6TYQhkuAIh7v7+2VoYfgp1gaEoK0JOgh4VahKxXoh1QKwDTtaBuqwuQW6SgitXrjR2FyhU9fqkEcNpxmu/taVcV7CGcIETLnDCBc62l4j5IOaDmA9iPsjYyvl6UNeZjBplM6AqEfSnoD8F/SnUQUIdJtSBQh1aPepQATJUtIcS4ZNkZCb+lU5sQg5CDmIciHkg1gGxDri/DtQHkFEjbIZi8MkAXtDBgg4WdLCgg43RwWK9EOulWC/118t6ATKaNGnyUX5+/tNVtbVwdd/v33uX2nTpLFxVhauucFW2RrAVrprCVVO4arrnqinkpS2vv9dx7xIFH/j6+uaXlJT4IS9JdRUkWGsfF0dP/fmPUiI0lVuJ+CzkIcaDjcsQ80HMBzEfxHyQuT131oN6AzIALDw9PS1lZWXVhTEoIDCQ3p77o83SkU/yqkAQ4rOQhxgPYn7IlsBiPRDrgVgP3F4P/r59O+/ZdTHipx6YeImI3r5dpPHCP/5OsfG9BD0u6HGhJhNqMrEOiHVArAN3aB2oV0yGGlh4eXlZSktL3cIayAwYEhpKr3/7jU3lLIgLJYKnOKg1zINaxrHjdOtmHnVMSODTxJHtO8i/WRBFdOggiDsx/+v1/IcdxOVzGdQ8JopNIipKy+japYsUHtlaMpEQ77fW3+/fd9Q/JsMRWHDocSW1sMOv+N7Dw4NDjn+6eqVmZLbvXn9DSlNehdIhvicljB5NJg8Yiv1yI4VmnTlNqUt+Jp9GvjRw6hRqGhrSoOSxb8NGOrxNCo/be+QI6tQ3wWX/sk6l0/6Nmyjn6jXy9vGh8TMfp0YBTVzeV53j6Fb+TVr60SfUddAA6tK3L2VfzKKVX35DQ+65m1q1a8fzISv9NKUuVb27kJA6EcFw33qVzEeNoE4JCdXS3rra39t973vXrmcAyWNUJS9nz63KuL7ddlbn/anLfqb0tAM05rFHKKRlS1rx5VeUc/kKTX3hV+Tj26hOjOPq7G99jMRcH9UlzqCAT/TvXi3K2badfNvE0P/edRfnNHG193/39zdo/BOPU9PQUMPv8FZuLi388D/cltadOtLAyZPIZDZXur+spIRO7U+jC6dOUe7Va1RSWEhmLy9qHOBPoa1bU5vYWAppHWG43roaxXnZx59S7rVrLA9sXkPvneZS7q7ei/x7xvETtGX+An4/yU88Xm3PNVo/rtuvAhnxI0dQ5z4JTttxMT2d1v84h8FvaEQENQkKpIQxo8nLy6tG239w8xY6uDWFpr38Inn5+NDWhYvo6vlMmvrr55V2LHV4d0PunVYnxqPjBtixj8TE3G57nd2fefwEbZ6/gAJDQ2ncE4/XCTkYHad71q2nozLIGDmCZHk5u9/dcV3X1p/0fftp+/IV1GPoEIpN6kd7Vq+hY7t2SyC6fft69f6Mvuf6dl1DYDLsQEfMX/+sUBK/75toiC5jkPHk49Q0RAUyZA82HbrtVl4uLfxAAhkoSROTKaZrV7v6zh09RjuXr6TiwkKnHEmLNjE0cOpk8vLxNdTeumiHVglkTJ9WbXTl7jVr6djOXRQYFmYDGS7ej6Jiria6tNJi3DfBaf9Wfz2brmZmUp+xY6h9r561pp5b9/0PlHPlKt394q+5vQvf/5CaBAXRqIcfUNqvuenWsHy13pcjkyGre263vc7u32Mda0FhYfYgow7IwxX9v2etCmSMGqGox5ytF7ogox70F/LIu3aNQWdsUiL1GDqUzh05QlsXLqakSRMoJi6u3q6n1b1+1ebzGjjI6KvoL5y53HyvMBkhhq4H330rN09hMhhkTEimmG5xyv3p+w/QjuUrFDVMcMuWFNWlE/kFNKXSkmK6lnmBzh45SmA6mrVoTmMffYQIKhfrtHDHRQjtqe3rL6afIVCX3r6+NGDKJMIiXV0ub2u//Z4unzvHIAOMU230d/+GTYq6xMZk6Lu0zX37XSopKqJ7XnmJvHy8a+39rJn9PV27cIHuffkl8vAy0/x3P2BGY9IzTynvB6xL6rLl5O3rQwOmTKHAsJBaa696/O/bsIEOb5P0uVBRdezTm+fH7bbX2f1rv/2Bx5oEMmbUq/lYmcmQ5OVsvjiO6059EmplflV1/bpx+Sot/+xz6jNmNLWP70lnDx2hlMVLaNTDD1Jo6wiX/XclH/G78/FjRD7/aAA2GQaYDOcR6SqrS1xHsNMGGRKTkXP1Kq34/Eu2A0HpOXwoxSYmqmhy6flFtwopff9+iu4aS37+AZV+FxEXpSE89513qfhWoYrJcP1+qjsCnzbI0I8ICTsfqEoe+J/f1WoEWTBpJ/ftY+AX1aULrZ39HV3OyGCwBtAmLSE1L08j70dPXXIn2zvPOtbsmYy6KR/H9UFfXaLffm0mo370F/0/tnMngfGa8tyz5OvfhHYsW05Zp0/T5OeeUamv609/6vJ8rOp+9MtgMmTXHHkbd/gMJgP610AYK2LZdXE9fi/Iy6NFVpsMAIl+E5KpjZXJSFm4iFkKlJi4WEqaOEGVccrY88GvXzx9mvWL1y5kUXlJCdtxtGzXjrok9qXGAQGyIoBg8HV0xw7ya9qUkp96gqCnPJWWRjev3+BTa1TnTtR9yGA+UTv27+LpM3Rs5266liXXEUAt27ahLkn9qLF/E+X6DXPmEgwZmzUPp2H3Tac9a9cR9NcVlgqa8NSTdHLvPruTvnwiQn0VZWV0fPceOn3wEN28cZ08PMzM3sT2S6QWbdroynvXqtV09vARtmNxLBEd2tPgaXcp7bt07hyd2L2HrmZeYAbBp1EjtjDv2KcPhbRsoSn/S2fPatwTSR0TelNIRCtFvnjfMOCUDT/BZKj7px4v63/4iSBTrQK7CDA9skX80R076eqFC/xufZs0oVbt2rLc/fz97dp7ZFsq1w87Fy/fRgRK/8bly9Q0JITGPv6Y0/F69fwFOrh1K/UaPowCw0Lp9IFD/B57jRyuvN/96zfQ4VSJMeC+JfTm+g9u2UIHNm8lXz8/Hlcn9+xlI7vCgnwKCg+nhNGjqFnz5pSdlUWHtm6jK+fPU3lZGdszdElKpMhOHZX3g/EClRfG6MSnn6QLp9J5zN64cpXMZjO17tiB9eo+jRsr/dmvYjIkmUsnc732Ai5VlFfQ8V276PTBww5jrR+1aBOte/+u1Wv0x1r79jT4nrvtxgPrv8hCe9ao+vXMk3ThpEa/hgwhHz8kk5aW6Q0/zqGsdOtcuv8+2rN6LWWesM6lp5+ye/+XzjoZ161a2M3nvSqbDMgrILgZHUrZRjcuXSZPLy/CnOk+dAj5NoJBpNR+TSbDuv4ZXX8wnmH3c2DzFvJt4kfJT8zk9UAZK2HhbI/UrHkYZWddokNbt9KV85nSWAkLpS6JiRTZuZOdfLHm4XlYlyrKyykgOJjadOtK7eN7kdnDQ2n/4ln/5TW22+BBVFpcRPPfeZ/X20hEcNZZ742s77J8jO4H4nqVtY7D/tnAmQybusSZmXElkGHANK8gVxtklJeV09y33+EJhJL85BPUNDTYbbcT9eR33LB8GjeikQ89SE1DpOeqFxdMWujgHUuLmBgadv+9du1QL+LadTzAdiqYrBt+kkAGCk7AOVeu8P9xWp/+2iu8GWltwlj0sfGCgtYqks1CD035rPnmW964tIoaZDjrB9rXc9gQ6pyYaFt0HBZXx+dL9wylzol9lHbp0cqO4+rMocO8uF4+K/UXGy28m3Bd3+Sx5OnlTYdSUiht42aWXUirVoT3CaPgmzduMAgZdt+9BPWavEgCZOBU375nD8LzmwQGsvdOs/BwBiW3666it5nLIAP9gOFq/o0cO1Gh3Ynjx9OWBQt5I3As/SaMpzbdutltxrgGhsEwhHYs6NOYxx4lTy9PCQzogQyd7yvKy2j9D3OcjLXR1L5XL83nrvnmOxdjTQUyVOuDDDLc6deGn+Y4mUuvkodZGi/ujmu7dSA0lBlVx4LNeuyMR8jT20cfZLiYH47rD8bfwS0SyHA+VsbRlgWLnIyVrtxvAK7N8xZoevzBziJpUrIyL/Nv5JJfYACZTJCZhW7eyCH/oEC311vhhnLnTHobNsjo09cQEP3+72+y/jUQG6pBogGGn4s+/EiZw7ygdu3K+u9VX8/m73ECvOuFX7kNnGW9Ip4Bz4SYrrHk5etL+dnX6ejOXXxSZzuOxx7l9u5du4FPhXLBIh4V25ntRnCSKbPGExnxwH0UHi35k8NAKmXREr5FqcPHl/JvXKejO1R1zHiUr99oZTLkOnDaB1OAdoVHRVHaRrgbqk7DOHVaiNI2beY2sDwaN2ZXSrOnJ50+cJBuXL5CY2Y8Qv5BzTQPArlXs+nSubO0e9Uavh+nYLjmoT1gWYJbtKCzqn54mM3UuW8fCggJ5tPb8V27eaHCZj7s/unUPCqK5aWWr3wPANt1x3vum6743+v1T2+8ALiiyF4dcupwMC7rvvuBGaZh0++lkIiW3B8IC2wAFmq/gACa+OxTzPjg+ZAraG2UuP5JfGpTUpEbHK/OrgfdfETFZODd4vqDm7fSgS1blXGFkySMlMEWgTVCgWxxMViGoLBw3iAQlwOlsb8/Tf7VsxIQtjIZdmO0S2cqzL/J/S4tKeGfug8ZRLFJSVz/friwVmJYiOlxrfYCuNmNtYEDyOylGmuPPcKne63787Kz6dKZs7R7tWqsjRzB8vf1a0IhYA2sfLH6oCYzNEb6FZeUxM/b8ONcZjIqzSUfX2W8qeen0zF6/3Sef5CX4zoQ0b49RXbpRAU5uXwAkNeBrgMHULdBA7g/+zXmrbvrD+QBdgIHDbnwWImJ4fUQLKbdWEnoTUHNwynz2AnKOK4aK88/y6EAFr4/i27dvMljC+1s3DSQrmVmEgzpB0yZSM2jY6p1/BsgrkV9+kSFy/3tH9a9qT5F/FQGstZ/7L1LrExGDapLzh8/SZvnzeemQbUw9vEZhtQv6lG89L+fEBY9L29vSpwwnjyA0q1vCDTzlsZe5AAAIABJREFUqX37+fnJT81kpkFWl+A7eDLACEp+3r4NmwgnYXkBj+vfn9sDi2yljuTx1tOTJNELJ0+x261UxxPUNDiYZHUJvmvbvRslJo93qU4oLy+jBe9+wKAIZdQjD1JoRGtFHmWlJXyydzZK87KvE+SBohh+qt7nsk8+YxYARbYol593JDWVNxQUgCuALAhS7QnD98TGKvI6krqD9q3foLrnfm6fUXWJjFJh54PCKhIfH+X5cGu9mH6aeg4fRl1kpkTVnxWff0XXL12ipEkTKSauC7dXZjIAsiZB1yyt2NVGB7tSl/C4iu9FfcaMUuj5lV99w2oSlA7xvZgOZ+uOCgsteP9DKioo4N8mPvs0+QcGsnoN6hKt8XPu8BHaumgx/wYVUPKTM7l/7qhLyisqaMG776vG2kMUyiovCYUhHYHCkOioh/Kyr9HS/36qGmtWw08n64eayVDmhfV62dNB6ddTM+3UJZIsulPi+LGV3ueyT1XjeuIEiukKo3IJ5cjjQRnX99/H96uZDDBI/SaMU/qffuAgbV/2M/cNQGvC00/pMhnurj9qdQmPFaxBY8co7V355VeUnXXRNlZGj+L2WirKacEHs6go3zZWGjfxpx//+ZZ1LART8lNPur1+utz1BKqo1vXDlbwbNJPxuz59DSWTlJkMdmE1mHxRi8mAC6tM9UmbYigb2DlGa/3pn28rpwqeTUQ04sH7KSwykhyfK/+u9e/Au6YwHa8+wUAXK59EUe/Zw4dp2+Kl0uLeQ1rQ8nNyafEsGwvjqo7WHTvaMRlDp99LLdvG2PVL66QPveqqr77hx/s3w8L2pGH5yu/h5vXsSgu/LM+CvJu06INZ/HzonLGhg2qWf4dh7fx33uPfcRqc9tKLVFJcyCcl+Z57XnmRyOShtKukqJDm/dt2zz14pqenJlPjLAqvFpNRUWGhOf96m8pLyxggBgSHVJLHASvzg5MggBzkIDMZ7Xr2oL7jxlR7skc9ZgAn04NWJkPNMKDfqUuWsuoGBe1s272r0q7V33zLsThQECSpWYsWdkxG79EjqWPveOX60pJSmvuvfyus0zR45Hh76TIWWu1FkLFVX9rG2sRnntSVk15/c69lMwCV5m4YjZs5w+V4VTM0RvulZjKgGmseI53Mb2dce3p7Ol0HystKac5bkoxR7nn1JQb4jvO2dcf2dgytq7UB648jk9F98CCKG5Ck9Cdl8VI6ax0rYHzZ1d/a3zWzbWNlNAfUasEeUDJIBYDFegZg5Gy+GV23xXU1Hz29YTMZtaEuybJtrHAJvPulF/g0oT54zvnXO1RaXGw3fwEywiMj6UrmeYJ+2FUBlTgc6o+oSN3FBQefc0ePst84CjYuTPLLGefZy8BVkesA+FGrS6B6aBETbUcfa4GM88eO0+b5C7ma5jHRNPy+6YbVUbK88pyADGxk2NBQAqwgxlF9Medtm6wnPvM0Fd3Kp9Vfq+5RbUYyHa5+PziJwwaiOtQlOLHNf+8DaZF/5UXygl7cQd1xcv9+jq0CCpyZFxXIkE6Io10dHNz+3Yi6BCBDpvux2ONUDJUXCgztoNKT5bdm9nd0JUOypRn96MNsX6K1GavVD7BjkufE5OefJb+mAW6pSzKPq8ZadDQNf2C6rt2fXn/zrmUzwyeDjPEzZ7gcr2qGJmH0SOqgAk/on3r8yf1Sg4zhUHdER9utDzCKhD2SPK6TreBcT14Y1/7NAiutA5IBr21TUY/ryc8/w+70juqSZi3C3V5/9ECG3F5Ek1XGyqQJFB0bq/R3zbeqsfLIw6w+PHv4KG1bvMTOJiO4ZQsefxEd27s9vgVxUaPERaX306BBBjMZsose6Dkllr2kp5c/f/8PySbDFozL/nd2mXO4/xZ7l9jbZAChwwBu3r/fVZiKMY8+Qs1aNre7/1rWBSoquMWW/uetOkmZyQAFLZ/+Ybk/FjYRGvWr28M06Y6dvChJTEa8Ul/GkaMKFc0gI3k8of5VX0l2I6gDdhGO/XP8vHHOPMVYDQak0Leq5ZnG3heyTcZw9r6Abn6LFWRAXTH8/vsMvQ91f29mV1745d81F2OH963evAAYivLzFWACdgWeDo7yVW8Mk559mvwCm5JW//TGE54HdgwF7ImXrzfLtzC/gBaoQAaM7xzHJ1RhO1dIIAMgEr8fTk1lLwBZFeZqPLj7O4xK7W0cpPGjyWRY5bt92XIVyEAgujhlPDhuHMGtwGSsV9Qldid+6/NwypZtBqb8+jm259AEA0RsBOvYXilSpwRoZdWY3vvR668mk+Fi/agEnuLj7cbTnLdsrOWUXz9PjZs0kYyorTYZEsiATYVtPbqS6Qgynqg0PxGHRQZlsN/xDwrSPmyo2q9mUO968dfk06gxpSGSrcruJaRVS7fXH4y3Q+xdItlkdB88kOIG9FfGA+LnqAFpdFwXpT9rVSBj1CMPU2irliy/7AtZ3C6EgFcbFfcdN5ba9ujmcr1ytZ6J3/X3Q3fXD1fX/2OnZC/YIG0yakNdghO4GrnDCBPub1o0nXoRlUEG3DXnv/s+o3gYSE576QWm653RfM7UJRkaTEZRQSEteM9Wx90vvkCgW53RkVpMhvp6l+qSoECa8MzTLulnx34aVpd4e0uyUqlLiguLGPChwE3y7pdfJKhDFHWJtzfd8/ILduoSuMFhAZfvmfYKVDB1Q13iyGRUF31cFXWJFpMht8cok6GoB1SeWmq1l167XKlL4AkDcKgnn5pSl6g90NT90mMyNNUlBsc17E2crQMwsJXHPYyOp2Hck6kSQwd3UHfXH1fqEj0mA/dVAhlWQ2h5HSgtKmRDdBiuYk2EB9L4J2a6vY4INUnNq0nk8dzAmQybC6KziHI//OPNKidIk1UOYAjkiJ8FuTn086dfcDRPlC79EqnHkMFWKGeLoKY+UUkgozVP/FVffa0YSiG+BULmqtuflX6KPWEaN0WsDBPt02IyyMQngnNHjlGK1ahO1vODRwZbIhtjoY64pH52ETphnAgvDb+mcAez0Maf5imnL2YyomPsrk9DREzlRDSck1mx4ed7MPyUVEMjHrqfwlpH8vMqyso5RgRO7M4iEuZl36BlH0uGn3C/gyGq+nrIOdfqqtd/0gSKghGnNbjUkR07aN86yYizeXS04sL7s8qorv+kieyJI8sXCxrkabtnOj9Pq3/OIprKTMbdLyE2hi3iJzYYxB/oNnAAxQ3sr7jaoX7EHPn5k8/ZIBcqCJz42NBPxWTIBpZVjZAou+qp74fnSiUmg0zsWaLYZAweRLH94S4rjd9KTEZcnDIeHDcOeGaomQy4FCM2giw/GNrKOTdatmvLeSfQPi3GQXLtrNxeS3kFzX8Php/SWBv50ANKxEfYI+BkHBaFsad9P+rLzbbZZEhjTTLUdDY+Hfslu0rjeXtV/UIMFCnWhok2qpgM9noCk2Gdr3J9yz/9QnFBxbiGikGWFzzJHMc116daB2AXoX5fsucSZNOqfTsaMu1ufh4YMtu7H86hyN1df9gzCi6ssv0OmIz+/ZX2OgJSZjKs/UU0X1m1NuqRh9ilGwbhVGEhTzmuD1kI8TAKcnM5Ki1U0NU5/msjgvAvqf1vNHQmQwIBtohvWp9XfPEluzzeTpFABvy8pfounDhFWxbafMJhNR8d24XzRmASwSMCxlBFt25JG7DV8BP/B5WKhQgFtB6oaCxEOJmfOXiIvQ9gmAZDKZzQ9UEGXFWPaoIMhAGHv75cB9xvw6IjqYTrOMjunLY6PHRAhiwxvU1YcmE9rHJhje2fxEaaJ/bsYRdWGA0iiJkcAdLx/YBCB+UstxOACJswQBsCWMHmJMVqcwLmp1PfPtQ0uFkld1SoHmBbglL5ngRqGhzCclW7vdru0e+f3vjSBhlECK60/nvJhXXQ3VMVkCW7++LExi6szzzFEQtR9EGGTf568jMy/o2DjCRlfGuDDOlnVyAD7x/qNGzkyO+CwE1yUW+6lUEGgnFJyeq0QNF+Q2Otq+79pTpjDfYo8Hqw5Wm2rSdqdQn6haRkGH9w81X3S7a9QPv1QYbtfWYcPabYUmFcs2t2MNystcZoa54/e9fZXNnhutshPp7Do0M9enLPPuUgxTZV0dHcn8qy7O32+qMPMqT+6IOMymMluEVzWvHFV1SQk8MeTQj6dv3iRUUdDBfqodPv0V0vjIx3V/uB+N35fumufBo4yLAxGfIJQevfWzfz2BgQdhZVLfJmqX7+lfMZtH3pcsrPsQ9i5FiHf7MgjqIJYzf5/sMpqbxB6xVE5RwwdTJbiGuBDPk5ekwGfsfm77qOKez658hkwFddHQRK60SE3xGcDJsqFl3HYvLw4BM7cro4ez8bfqwcRTOqc2fqP2WiRPlu2kSQl1bhwFrDh9lH6AQzsWmLAn4qtUu5x5b7Qa9/eu12BBnq6w4jGNemLVIwrohWHD8EGWzhrotgXEOnT6PglraIo1ogw5m83A3OpbVp4/lgMYwyGdFxNhdLVyBDb0wDePQaMVwZV3rt0vsejMX6739i4KI91pI5tLre/ZCbzDSp70fE3P5TJmsGPVMzGUb7pQUytN6nu+NavQ5oBU9D++CpET8SMrZF/HRkMiAHd9YfXI9gXLaxMpBi4SpvtfzUAhly/Y5MBoDaqq+/YQ8sxwLghCCECA1QnePf3fkirncvD6wAGdbJBmYBngqOXh9GQYcWyGC1QHkFn5wzj5+k65cussEndIuNmjShoPAwat2pE0V27khmM6Ic2r+8KxkZbCwHV1BkcvXx9aVmLVtwGN3Izp0lC20ddYkRkIH6rmRkcvz/ynXEcbvkSHpVBRloR3lpKZ884fKIIDvYSOFJ06V/IgdwcjVp4c6G0MsXz57lPuN0g6BUsnoJ918+l8EsBPqBuBxcR1QkgwtYpmstSohCqn1Pb7tNHs+vTpDB7T2Ld4uw4lmsVmvk50dQFSBdNcLHq9vb0EBG14H9qSD3Jrt7IzIuAqGBAcC4VvfbXZDBoLa0nJkf+7HWmrr0T6KgMESv1VaXyPVifiJd+MWz56xjrTnF9U+ksEhJrec4jtQgw2i/jIIMd8e1DDLAko1/ciYd27GTQ6VjTYPqE27DcgRWVyADvxtdf6oTZEBdgtQDiFcDRhfvg1MEREWyW6wcgViAjDsXodPVeuzu778AkCEbvMgvRXyWDHKEPKTJIsZDTYwHbIByMK7eoyRXz4Ygf0ldspvHEbxmENehJuQp5q9Yv+rL/Hljp+T52EC9S6zqEuEoXbuO0kL+v3j5wyhRG2RUQ1z0Whxfjq65sIMQgRz4FFNtEWmFPOu3PBs0k/FaQh/h6mQwgqlw8ao9F6/qckWty8/Zt0514mcmQz7x12+5N9R+ifWgfo/LuvT+GjaTkdCHORqFvrRG5xGfreoSIQ8xPmpofmiqSxrA+NurC55kwYr1R6y3v+z1tkGDDMFkSKxlXT7hivaJ9yPGp5inYh1ouOuAABliExYgxKryFJud2OzEZtdwNzsxv2tnfjdwkJEg/KmtLrrC5av+uHy56yImrnfPb1/IS8hLrIc1tx6+uasBe5dAXSLtsbYEZ+KzkIcYD2I+yAmyxHog1gOxHtzZ9eDNhuzC+lqCYDIEYq85xC5OyOKELOabmG9iHbBfBxo4kyFAhlj0xKInFj0BfsQ6INaB2loHGjTI+G1CgsyGSl4WsoWGbOgnPgv5KBE/xfgQ80PRror1QqyXYr+opv3xzV27Gm7ET6EuESc4cYK7cyc45AgJbtGSwqOlFOq1dVIS9Rqb56XFRZzIDEnS/Jo2Fe9LIxeNGMfVP48bNpPRO8FQnIgf33hLSYNsNCGafF27nj0oftRI8vAw1SlX0EtnztCOn1dworD+kydS09CQKrcPycGObt/BXUaWTOSdEK5+t+fql7Zho5K+On7kCMMRMC+fPUtIB3/90mVuQI9hQ6hdz541/j7ysq/Ris++5Hkz4qEHKTSiZZXHV11wLTywaRMn5ZLHeMeEeO5Pdc6j2u7nuu9+oCsZ56l1p440YMqkev2+1OtPXV2fLp5WrcFTJlJAcEiNz9O6sE43aCbDqLoEIGPs449RQGiIYfXBrbxcWvKfj3lRiujYgfpPmkAms5nvP33gEO34eTn/1jgggMbMeJR8Gvm6pN+Ki4po5edfKSnnkyZPJKSZVhYnN+ir5Z99TnnXsrkNyO45eNpdLuvXo8t1J7Eb7RHqKnt1jCbIcCHPS+fO0cYf5tgB4l7Dh1GHhN41Tu9vnjefsk6lk6e3N0167hny9vWp8viqyviu7vGkCTKIaPmnGvOonqpb5XkMzxp317vqlnd1Pq+urk8/O4ydQdPuMry/VKd8ant+NWyQ0TvBkJL1pzfeojGPP0ZNQ0IMXY9dvyAvj5ZaQQY28r7J4ygmLo7vP3PgILMIcunUpzf1GD7MpdJ//7oNShIp3Js0aSJFdumkOjIb39WXf/aFHcjAAK/qLpBWicnoZY3qYrw9Nb4L1vFZioURqbhRwGS0793L5fv5+ePP6Ob163xPm+7dqEWbNtQ8Ooq8fLxr9H0U5OTQsv9+ymAHOUjAbtX395u2aTMdVZgMCbhhvjiCdWke1U+UcSvvJi396GOyVFRQ+/hePO4awq5XV9en5Z98TnnZtoPeoLvvahDydnf8/7Mh22T81g11CSP7EON0lprJwKKfmDyOouPieK1VMxn4zWw207gnZ7IeVI++KsjNpeWffEbl5eUKOAHIiOqiYjLciEwp07xevj4MVoLCQqtMj9ZVOrK26efbqd9ddUlRQT4t+uA/PDb8mzWj5KdmVvl93k67MX4Pp6TSgc1buC3jZs5wa97UBfpWq/+u1CXVMY9uV+7Vcf+W+QvowslT5N3IlyY//xyZPc21No6qoz8YT3V1fcpKP0M7l68gLx8f6j9lIjUNCRXqEnftEeri9TF//TNYfy6/7d3bZpAmr26ygZrq809vykxGsKHrccTRZjJi+f4zB+2ZDLQlsnMnSpo0Qff52xYvpYyjx+xEiusjO3eWDLSctP9O/5620dEmQ2YyVAZntdi+O93/O/F8bSZDX544ES3/9AseH81jomnI9HukE7XGeL4T7VWPv5VffEk5V65Sk6BASn7qyVofn9XRX20mo3bkWx390VsvTqcdpJ0rVvI4GnzP3cyG3cn6amJ8ivWpdvcHV+Pnn7sbsHcJmAwjdOCdVJd4enlRWWkpT+qRjzxEwS1bVKJbr2ddpDXffMv0s4fZTBVWNsNRXVJaVEyn9u2nzBMnKe96NpWXlpF/syBq26M7058mdNYa4VSP/t2/YSPT9H5NA2jszMfp9IEDdHr/Abp54wbT7q07daJugwaQl6+vQt9r0ZFrZ39H1y5kkcnDg/qMG0MxXeOU60HHrv56Nt24dJn7M+m5p8nHz09XHVCQk0uHUrbRxfR0Kr5VqGmEO+HZp8gvoCn379LpM3R89x7Kzsqi8pJSauTvTy3btaHOfROpUUATO/mWFkNm+yjzxCmmLsvLZJn1oPa9epLJw5a8ZtOceXQx/TQFhYfTkPvuoX1r19OFEyepoqKCxj81kxr7B7hdv4UsdGrPXjq1P41uXr9BPo0aUUy3OCotLqGTe/YaUpes/QayvqCJ6XuPGUXtenRnEHr57Dl+Jq4tKSrmusIiW7NKI7hVKzv5b5o739bX6dNo37oNtr4+OZMaNw3QfF9lZaU0/+13+R0x5T5qhJ28qzK+5KO00fbvX7+Bju3YJY3hJx6n0/vTCJun3RgePJC8vH0MzX/Urzdf0jZtUqlRhlOHhHi6nfrBMNqN3QB/atmmDXXul0iNmjSxa687893o+ywsyKfFVkYsbkB/ihvY36n651BKCh3akkK+fn40duYMXn/OHDhAhfkFFBQeRvGjR1JQWBhdv3SJDm9NpauZmTzHmoaGUufEPmxk6kivuzN/KyrK6cSuPXT28GGeP1hPmjUPZ3k1j45meTmuT2BpMD4w32H4HtGhPXUfOrjSeHBHvvKhQFo3Z9DpAwc11s2BBMZL7m/ldTNeeb9YUyr3qzl17teXVaCy+vFaVhYd2rKVsrMu8r7gH9yM2nSNo7a9epLZw2x4fNemOrOBq0skJgMLPW/AVqMEx8/MZMx4jJqGSkyGq+vx+63cPNZvyqXv+HEU07UykwFPjBO79/BloRGtaPiDD1R6Pqy+r54/z9dg4ZY3H5nJQH1Xz2dSysLFVHzrluZmA6CRMGaU0v4DGzcrHiE9RwyjjszqWJhalG0BAkNDKefq1UrP45Pyvfco8nI8KcB+AIv6LuuJKCSiFY148AHl+uxLF2nNV7P5ua3at6cBd03Wlf/N6zm0+quvqbSkxCkxNum5Z6mRvx+lqfrleAM21eEP3Ef+IcFc35XzGZSycIkLmY1W3semuRLIQAkMC+XTOgoM5aa98hJ5mD3cqt9iqaBti5bS+ePHK/VNCmstkW694F0S30t3fKYsWkznj1V+Bu7tPXoUte3ZndTv27Ey1NV9yGDq1FcKTofxtNkKMrT6evcrL5LZ7KnZnqvnL9C6777nKgAu23TrZjeeqzK+0B532r9/gwQyuO1Ox/A0w/NZb76ox1uvEcOoQ+/eVNX61fNIb+xCZVuV+e7O+1z0wSwqKiigFm3b0OBpdztd7w5t3UaHtqZwc5sEBlJ+To5d0zHnEsaNoW2LliiHI/UFWBeju8Yq89+d+VtRXkYb58yjK+cytAH26JHsWaWWK8AQ+uZYwqIiadh99yrjwd31FIBBXjcBoHKdrJvy/qHJsJCJysvLCAcavX4BuLXv2ZMunDxJWxcs0jx0RcfGUuKEcYbHt7P9z8h+dzv3N3Amo/bVJf0mTaCMI0dZD4rSf8pkat2xvaL+uHAynaAnRQHibt2xI6UuXcaf1eoSuCyCPcCGAdYAGzsAB/TjJUVFfP2oRx+mZs2b8+agR/+qNwHcA88TqHJu3bxJR1JSFdZl2P3T+RSMTUlrsoCdwWJVVlLKbZr4/DPUCGwFmejgli3cLpSBd02lVu3b6qp71v/wkzLZOvXtwyxC1qlTdO7IUb4fpzsAry5JiXTu8BFKXSLJBv3HRMPJIf/6DTq+azfLAf0f9ehDXN/1ixdp7ezvJZl160ohLVtQcWERHU7ZppLZI9SseRhfLzMZ8gIFgBjWujV5+XpTeHS02/Wn79tPu1au5sfhBAa3SGwi185n8klIBhk2w09tet5SUU4Zx44rfYdtDzY8CSCEMXMhywX1wNAY9dy4dIlO7N7L9UAGQ6ZPo/CoaB4f8snXvq8RzGCFR0Xqvi+0e+dyiW4f+fCDFNyypR3dXpXxde6I7b0aab96k7cbw3k36cg21Ri+714Ki4oypA7Qmy+uQIbR+s8dPUapi5faxm5cLOvqK4/dh7m97s53d97nhh9+pMvnMpgFHf/kE07lowYZaDzWHhxCwGLKhyGMLcyfjr3jKTA8jBmx88dPcF8b+/sTWEgwnu7O3wObtvD7RPFp3JjiBiSRp6cXnTl4iG5cuUKjHnmQ/JsF261P/D7atqGo2C7spYd1SGaSh9w7jZrHxFRJvrrjutKYm05hUa1ZHpoGqWRie6ZK/fLyojMHVP0KDqYlH37E6zLkC8YJ8/5a5gXKOHaM7eyY8agFdakr9Yjj7w0aZLzau7eKv5AZCpnPsH3+6c1/MZMREIoTcOXfpaXf/n4tJkNC7MSTQPYuAVAIDA+nlZ9/KdFdzYLYkwUnRVCBiDUAjwEsrvj+xsWLlLr0Z55YACjswmqtPz83h7y8vcm7USOlPcd37GR2AiVu4ACK69+Pr9c6mQGxwuBQPgUixkfv0SOV56vBRLdBA6lzUiL3x3GhbY84GWRioyZsOiiIFdKuVw++fuUXX1POlStMsUJVQh4eleSH+yssFTT3rX+ztTsAzdD7p/P9FRYLLXr/QyopLKJW7dvRgLum8P3LP/2M8rKvswz6jB/LC5f8vi6eOk3paWncFtCZ8BSSGKdcMnt7k2+jxtYTG3F8CiwAKF0HDqAu/fvx89VMBk7oCeNG240Hd+v/+RObN4jMOMjt3b1iFaWnHeA2yEyGdKLQHn95V7NpxeeSTQZYFoxX+XqModxr1/i3xAnjeYGVx+ux7Tt5EUaRT3MYH+qTb5tuXanPuLHK87TGu/y84zt3s7oAJfnpJ6lJYFNl/FR1fLnbfkklIzEZHKdm9Eilv+px33XQAIpN6keFBQUElaRjyCqo2UC9O5svledRPLlbP56/Au6MqrHr4eGhtOfCqXQ6bR0LMKSVmTh35rs773PbkmV88AELMeU3z9u9P8fxd1jFZDiuF1CJAsijQPXYa9QIaf5WVNCSWf9VGIXxTz9B/oFBbs3fJkFBtPiDWcphAExpcERLZX5AVWz28qy0PjmOh4O8oW+X1keohwYkVWk9VTMZkhxGKfNFvT5C1dw5SVpPtBhg7AFQV8kHwxEP3k/BEa2U8VteWkpmLy+qKCunuf/6N7c7IDiYxj3xuKH5aXT/ctzP7uTnf+7ezf1A2xpEURt+SiDDpv6QaSHHf2V1iQQyXF+vpy6RaUG14ScQZ+vOHQnuqThtS5vKcOoQH08n9+2jPavW8HeIwtdj+FDKOHxUYTIkkNFZoTO12p+lYkLUg18fZNhoP1mNIj/3zOHDtMMKcOAimTAWm6z2ZMH30L+u+1aizsOjotiOoTDvJi35z3/5O7gBIo6Dntzx/bx/vcM6XDAGQx8AyDAx+MJELC4sVJ7rCOqcDdb+UyYxI6RXbyZoyPkLK21SapABdVF4TJQyHtytP6RVK1r8oeQNYvb0pKkv/Jo8PBFHRRpf6kXLHmRojz89kFF4M5+WzPpIqsfLi+5+8TdEHqhFeg6A2sL3PuDfAWTvevE33A71pjT43mnUIibG6XuSn3d4Swrbz6BMeeFX5OPbyO4+db+MjK+qtB9MmQwy4D4L9Z3cPpyWt6vGcJ+xY+jkFL1jAAAgAElEQVTi6dPMUjmW6NgulDghmduvN1+0vlczKUbqB1hY9tEnhtZXMJ0RHdvrrkN6892d97l71Wq2rQBIv/e3rzh972qQIYE2bNKS+hmMK+SNolaL4Pf13/7A6wMKbNF8Gze2Uy+7mr+wf1rzjaRylRkXvfmstZlrjYfornGUOH5cldZTd8e13rp5PeuS4X7Jai3IACAOh7uAZs0MzVOj+1hNXNewmYx4a5AiF66fEpPxqFuueHBhXapaOPqOH6u4sIL22rFcipMBJgPGlCVFhYQ4B0CwoP7ggvjzJ58z2gdtmvz0E+Tt24gyQB3LTMbECXYurBUVFrpw4gSrXkCnFubnU1lJiUK7Axj0GTua7Y4OwO/fGqWz5/BhTNXj+7SNtlOg+nswnueOHKPUJRKlC1oUp1t8X4nJiLdF/FyBoF/Z13nBgkvc+ePHaLcVOEGmOHU7c1WDqghBnVA69UmgoObh3D/Z0ya2fz+KGzCArgHQfPeDy4VaUgvcS+FRrSXnC7LQ+WMnWAWjJbO23btR7zGjuZ9qynno9HuYapedZtyt3+zpwaoalIDgZtJJRDUO1e9BAhk9ncop79o1WvH5l/w8icl4lK/PvnCB1lqBHlxbxz9pXw/aP/+d9wkGsCgYZ35NAwnBtGT7EwCq5jFRhlwZD8MQcKsEMib/+nnybdxIt19GxldV2n9q734lngzURu1V4/H8sWMETy15DGNeIvKiPsgY73S+aM2j/es3ulX/lYxMWv+9sbE79L57KbR1ax537sx3d97nzhWrmDmBa/20V19y+t6hWpRtMsD6YT7K4xhsLVhblH4TxlNkly7KfEF/YfeAMuKhB5itdGf+lhYV0taFi/n+8OgownzUW0ecrU/q8SCBSul9uyvf6lo3sX4b7RfW4+1Ll9nZZDRr0Zy69OtHER3aGZqvdcFl/BfAZLhWf9xpdUnrzp0Y+R/buUuhmjFxYE2P0n3oEOrctw8j1AzYHWioS+CBgYVEjuKptdsqIMOgukQ6acYr9OG5o0cVvTGDDKgknKhL0N7j3KeN3BwYgGUeO86LOmjokY8+7FL9hMBO2Iy1jLXgIjnqkYfYTkB9AgAQGf3oIy7pw5s5N2jLvAVOZcYgw8rYqJmModPvpbDoSKX97tZ/TWUgiZDuYx+fYddefSbDPXVJdqYGyHBQ79mDjCfJL7CpHZMBd1hY6jtT18gnHljE71u3nt+3RIMH6qpLjIyvqrQf3kI2JmMYn/Dk9p0/WhlkOFP/yPSycSbDXl3CIMdF/deyLtLab75lmWHswnbKFT3t7nxXMxmu3qfsLu/r15gm/+o5w+oSWf0kyxNRjW0gI5kiYzsr82X9dz8qxuwjHn6ATOShnOCNzN8Lx0/S1oWLWGaSmm+67vjUU+diPKvHgwIyiMhd+eozGURqexvbuqnNAF84bgMZavWl3njIvpDFh0WsqbLXIa+1Y8dQm+5dXa6vdUF90rBBRnxvQ/lu5rz5Lxo941FVxE/X+Z4K8nLtKFCZycBbP6tiMqDyiOzUidtRXlZOKz/7ws5CGxbbY2bO4KA4mO0wgpPp3n4TJ1gjfhKt/vobdglFAZpt2a4du/DBTUuOVCirOPAcxxMYXO/wvSMil79H+zI0mAx877gAQ9Ujj+6iWwUc+RQTAMaYcLXCqQUqofa9EE/DeR6m8opy2rl0ORszgdGBkRaMPaNiO1Pnvn2tLmFExUWFtPj9WYzqoX4AVc8eEE6ev/orHZldy1ZYHpbZmNH8HMeFGiog+fnu1p93/Trr4VGg+578m+dVLqH27wFMRvv4nna/O/YLNhew65GZDIxXvE+wWbK6xNPbi9UyJpOH0u6S4iJa+K6kLsHJdcqLv2a5OZ58oRoyki8KroQ7lkkh84c/cD+FtFa7xro/vqrS/kObtypMAoCMejxiHMkGlvKCb6RfevNF6/s0FZNhpH64ZcO+QBm7v/kV2xM4a5e7892d97mevdkyeb0bM/Mxp+1wZDJgvyS3e6eKyWBboC5dlHHnyGQ0aRbk1vzNhtG2FZhhjQSg1ZOXs/VJPR4AMvpOGM/PcVe+1bVuutMvdX/BgEPdfjR1O48jfnePP+ZyfXW1/tbE7281aJsMFchwFisKIEO29NdiCIx85wpkyPVnnjjBrqhyQX4S2A/Iv2uBDLXeGt4X0HHKCdnUk8gZyNBTl8ggQ09dogcy1PJMWbCIY3fIBZvZpOeflWJtWEGAnvxBxWIhQzwR9MsvKJD9v7WuX/31t4qhWbfBg6hzYl+752edOs3Gu4ingQiZiz+UbBUgM/Y4QWMAplSW/jLI0FOXqNvvTv1YyRZATWF1zR32wHQKjYDVOZGlwkIpCxYSDP5Q1OoSPXnpqUtw/UqV4We/ickcwE2W3/FdNqYJ7JkUxIt01SWu3teNy5cJ4A0FXjHtrOBIrk9vMXY2vtxtv9YmL9evBzJcxYrTUy8aBRmu6seGiQ0GBWO3S7++drHULp0+Tf7BwcwyVWW+66lLHN8nTvcAnVCfIYYF1h9nsf70QAb6q6UuketzBBkhrVqSO/MHHlUL35+lqPngmh4SESEd1krL6HpWFoVGwgtK+xCk9T5kkFEV+eqpS/QOZ3pqZtibLVL1a9gD91FoRATP17LSMo79ExYZyZ9LS0oJbvCI9yL3Z9l/P6aC3Dw+kOFA4Wq+1oXfGzjIiDfk4oM4DTcuXzGCJXSvkUCGFCfjLLxLrDYZzEZ07mjnEgj9MILy8KIvx6OwjqJzh4/S9mVW7xLrhgF/8XnWAEjwrOiKQEM+PuyimL7/ABtOooA+SxgzhqkDuH/ZbDKGWnMxWA0Od0qW+T2HD2W/f3mVgcW57Aop2WTgWabKrAjybKhWbQTR2jxPcsNFgStu/6mTDUWk3LN6LRuhqQsMFBFEBwZfkCm8H1AfbAjANqDA9gK/gXIsKSyks4ePMNMDe4URDz/Iv8OoFOBRktkg8vL24vecvj9NJTMwGaP4+ZWZDFUKczfrB9uyy6r7RnvBznTpl8jGmWcPHaYrGTbff2Z9ECfDSQTP3GvZGkyGRFyrN1bUCyPigJBgDpB00s6F9R5ewPC+8b5sNhnTKDwm2tD7Ki+voIXvvMfh72W7HfUuxbSym+PL3fazh5RSB2JX2MZjxlG4+trbFRlxudObL5W+791b8tBys/6LZ87Q5jmqsds1lt8FDHMxHgDepLH7EJvsujvfjb5PBLRC0jeU7kMGUae+fZ26sMIFVG2T0SWpn3J9ZSYD0YmlU8X676EusdlkBLdq6db8xThWe4bAjg3ADAn5Tu7Zx95rfceNJRhzVgKCOuOBQUbyeKrKegrjUllFx+sm57axzj+oma2u9cq6aTJpMMCIhSO5+MseL3r9iorrwmAeap22PXuwmg2ePPDuQoEbMSK21geU8daehuxdojAZzhMawSNi7bffERIIVbU4ZzJkkCGNCagTEJYcJ251xEl9dYmFB7Fj2HG0FQF1oLcDnWZjMvRAhh6dLcnHuLrEPkEa+oPAZDghoAy8eyrH3zCSkA2RSxG4S/Zl15J/bP8ka2RCoiOp23nx0SsIk9x/8gR2W01dtJQ3YMdSSWa6IENWl9jGjzv1Qx4AsEUF9gHUAIAAMC+dOctNs4EM/YRz2iDDdv3BLVuVhcuxv6ivxzAASlvEQe1NSb9+dcTAddZor3BRRnwUdk1j0Fm18YXF2p32V2YybONRm8lwndBMG2Roqx2rWj82Fpdjd8pEVge6O9+Nvs8Tu3dzdFeU4Q/ezypOZwmvtJkMSZ766hJtkIHx4c78AWOx8ac5HBui0pj28KDEZBibdtLezK3jUVtd4v56qg0ypPmieTjTBBnS/IOb6saf5jrp1zh2QgD7JR8g1f3H+MC7A0MrYTrX47s2I37+IpgMIxHNYFAJd0zZCt9dsCGhajni5yGOIYECJgMurEYjpmkxGWh/WXEJL1BQSwBQwI+8bY9uHPFu79q1lL4vjcNVg8nA9QcdmQwrY6F10pTlk6GFyDWYDNllUEYRuB8T4vrFSxwbA8F3PBDyVifCqlxfaUkxwUAMpxKcMhAwC+G2y8tKKfsiTuF7mImA7Uny008pz0MkTxggglpEcC2wHsEtmnN8CHjySFqR/8/ee4ZVkWxtw4soSZAkKqJiJEgy55xGJ+k4Oo7jjOPkOfF53u/7/1zX++970jlncs45OY45R1TMERQDmFBQAUGiwHfdq7t619507yQobqv/6Ka7q6tWraq6616h/Kixvo6Obd/ZSmbYGSBlOJJl4ZtIzY3nW9m1+2hMhqP+uPt9tL+6vJIzRF4rLuZvxPTozqmDcVgSDsSDvhn+K07kBf0UPhlRiC55cWkr+ZZeKObkW5AL0opDLsg/AsfEOJE0S28PHGIFk4EQVk7R7KK/xP3TBw/SoQ2btIVqMeL8kb9A28F6o19Cvu7WH3kq4HCMCxEssj6aMRnujH+r8WLGZNzN97G7h20dvksI0UYfwccKieWSUgayP403493d/hQMAxI7IVW++J7V/GTGZAh5Yo4Tjp9Y8OFHJcbLFonJmLpksZ3+eTJ+4MeWv2cPM5UA7ZBXfFJPjrDo0jXOlGm10gfBZHgj36NWDB2YRId5Ew7wkKcpw6KPP+TBcGxX16SelDp6NEV1jeP3q8vLKX9PHodg19XUUKdQjOdeBDaJTwx3c7y6o//urk9m86Gr8n2cyXDPXOIOnXo/Dyjr6PUDjYezV3ANGjGcsidPdOtAt/NS9kh43OMsBEH/gYj84933eWJBMppHXlnmFp3/INCHHb0/XdWvvraGky3B2bdXWiqHL6rxoZ+B0xGM4BZOFkiFvfaTz3mcYqHKwLklHbi+9+sAQFf6r+57diCbT4OM/wfx886DG9T9NpDPnpWrjaQ88HiGP4A7ci86mW8k/wL11ydzMIWFh1N9XT3nA0HYFi7OyjlmlDtBAm591zHzo/rtuZM6MpYi2yvyozz6xqsUFhGh+sd1UNp91c99a5Ef4xhHGYHFCOnc+b7WR407z8edO/NqR5Prfx7Qzu7yyYyfGshwL4Ones47OdXfrqGV733AjoCgfac/v8TtjHQ40XPLtz8YESNmJiqE6o5+8jEKDAh0u1xnGUZVP3vXz45yq6u+TUibjt0m6HCcxKnkrmXC7KhywEF7l06dZvPSkKlTO2w9O6r8VL2802+fZzJ44ZL8YtTvtpXHCQ5B3c0pq5G8C4eteSJvODbhqG6cMgrnRmQwReQMAAs8tXumaP4suh+XhkNUf3YIeeAQrOhu3Sg8MrJD1Ec701bph9X4wJlAiHzrOXAgBYd0YuZJyUvpS3vPp//l+0yG01wzii5sA3NJR6PnVH0eDhpW9bPq5wfRfPCw6a1vm0uG2EL27mcIT0cPMVL169ghYKp/VP+o+UsLkX4QQjbVeLUfrz7PZCg6UNGB7U0HqvKNNBmKflfmGmXOVOZcO/Opb4MMPjtDDy1T/0pJW1wcS+vs2FQlRyVHpR9qXlHzgJoH3JwHfBxkKHOJohc7fkY8Ra8qc4gyhyhziK+ag3waZPyfIUM6dEiZConyLiRKyU3JrSOHiir9VPqp9NMWyv1fB305T4ZuLkFqapzfIHaM6reSh9IHNR7UfKAxSGo+VPNhe86HDwGTIZySBbJSvzUnbSUPbcep9EHpgxoPaj5Q82F7zYf/dfCg72b8dNdc8tN//jejeW+uftlZlDN9KvnrBxu1N012dOt243CobBw5PHToA5u5DwcIFezN0w+6mkz9hyrzlqw/ZvK5dr6Y9q1ZwwdFjXr8MT4oqa3p+SNbcQCZdjzzkGlTqd+Q7A5hdsRBUXtXrqa4pJ409sknjIPw2rr9qrz2MXeY9d+VwrO067flfOjZpEUL3dKzkvPnacdPv3DCvmlLnmtz/Uf/Xz1XxEey42BCJAfE2UoVZWVt8l1v9Ph2eSWt/uhjHvdP/PVPbsmpo+ixT5tLADJECKtd4nQRb62jip//839o+ovP6yfbSdmppIx4ju/jqPbVH3zETyQOHECjHpvDWS/d+Z7h4OOkfKv6Ht26zVgAADIGDB1iix/3ojxn9b1cWMjHpePY4RkvPm/DYA7y87Y9OPlSgAyjLXoIoLP+8vZ7RgPaqP7tXZ6ZfNZ98jndunGDP40j68c9NbfN+x8nTuKkUFw506ZS/5xs+4MHTOR3+YykK0ufd/m8N/27549VdDG/gOv1yKsvUUSXLu0+3tp7PD9M5Zv135XCM7Trt98NkOGOPAAAdvysgQyktG/r+eDq2fO045df2cQem5hIEV2ieCOJI+cFuOHvejnf7lmxii4WSHoc1cXleKmuqKA1H32igYy//Mnl896ML2/b40r+/+37TIZrOvyn//wfmvHiCw4Hezmnz2oqq2jVBx8a/TJi9iPUe3Bau9PvjiBj4NAheh+3Pd13aPNmKtx/kKLi42nmiy/oOwbX8nSXfjdnMtqu/Pai/9xt391+30w+jiBj/FNz27z/j0hAtjWTYd4/RzZvpdP7D7CuAJC2B/1+5exZylu1huJ6JtLYuU/qTIbSl3ulj3erz2b95wgy3DFflpwvkhiFxW2u/5u++Y5uXL5CQ2ZMo/7ZWUb55gyK5/p35ew5SY/ByPHBCU7nV2smw/Pv32t98XlziTvI+G6ZDHxj+OxZ1GdwervvrO4lk7Ht+x+p9MJFY+Foa6SrmAxdohbMipl8rp4vov1r1lJQJ5hLHqWo+Lg238l5w2Rs+0HSlXZiMtpa/1R5zvXvXsinIzIZv//rHWqoq6Mn//YXCuoUbIwvjL22YDJc7fzN7ismw0Yc3ff/Jf/f/zCcK+6VucRXQcaKt96l+tpaBTLuk3nlfoEwb0DGirclXVEg44Gis71Z9NqKju+IIOOn/++/2VQy///9d7tNowIZ3oFS3zaX5OS4FaJlMBmxsW49DyfRmltVhk+GATLS09x+39uQIVDowikve8ok6hwTQ/m791JFaSkFBAVRj/79aPD4sRQSHm6E7OI49euXLrGGTH72GYpN7GGE9Mrl5UybQv2H5NDBDZvY9g0073ih/DFzn7AMCW5saKCzh47QlTNn6NaNm4RTViOio6lfdibBSdbP398ImWu1iA6x9dfNkhI6sTOXbpZcpeamJm5nn8Fp1C8nm8uQ5XetqJi/ef3yZWqsr6Pg0FCKT0qiAUNyuK3uhOjh9FfHeneOjqa+2ZnUNzuL/P39DXke3rSFCg8cpPCoSJr18kvcVpgKKkvLyD8wkBIH9KeMieOpU0iIoQ9Htmxl0xPemfnSMrp67hz7PVSWlbEvT+KAAZQxYRx1CgtzKp9j23fa/FimTKIBw4bate9qUTHX7eaVErrT2EhhnTtTt77JlDJqBIVCJ6SQxZbmZjp7+AidPXyUqsvLqVNoCPXJGEwNdfV09tBhwyejX06WZX8f2rSZLpy01pWx85406ldaVExnpH7qFBpKcVI/uQopvXruPO34+VfJFq+FYBafOMn088hHZ1NCch/WGyxeAMidY6IpZdRI/XRgW8gmGld09BidO3qMT//19/OjLgldadCI4Swvx/FZduEi9zFodMg1NCKcuvftS4NGjqDQzhHG85A/druw4Sf260cwPUE/obO901Ioc9JErvOFk/msD/CvCQwOZv+aTOiM1P8Yg/BjGDFnNiWlDKSCPXup6PhJqq2upvCoKOo/JJvHAy5R34K8fXR8+04aN38eBQUH05Et23huiIyNpWnPLzb6n9uzbz/dKLnKJx/DvwUnKA8cMYz1UW5/2cVLdHzHLiq/epXfj07oSikjR1D3vsl2+nT94iU6ZvKckKdZ/105A8dPzSdj/Px5VLB3H/enYxvl+pScO087JT1wHN+QN8bAjStX6E5DI/tU9EpLpYHDhvIcaTUfbP/xZ+4rs+vJv/2Z+95M/8Q8Bplg3Mvl19XU0B/vvM8yferf/8byclZ/7GdwUi7mIuhGQGAgz+nJWZm05Zvv2Cfj8b+8afQP5jzMCeVXr+l9k0CDRgzjd1yNp3t138dBBtKKu874aAMZcW49j865bQoy0t1+39sMf0e32Rw/EVlQef16qzGBBXna889RYFAQ12frtz9QmQQy4hJ7GIdNyOWxk9+QbNry7ffs5GR2QXnHztXsiI4Z6souXKLdK/6g+poa03f7ZmXS0JnTDeVvDTK0/sICkbt8hWnET+/0NBoxe5bx/WPbbc6jjh/FxJQxcQINGo7Mr9YZBTHh7l6x0o16awc0CZCB72FxKDl7rlV7I+NiaepziykwOIjbe1gHGS7fWbKYAgMDub5m8pHbmz1lMg0YBsdfbfGUn3esEBZ0eO+jXngek9me31fSpdOnW9UdchPRVprjZ5al/LZ8ZwOwZoAUIAPfk8GRdT8Nczp+rBz+Lpw4SXtXreEjzG+UlDAoje3RnTcCWGBxYdHtnoxFUZsP8DwWekz+cYmJ5B/gTzeulFBjfT3rd48B/Q39zs/dQ8d37tIcAXt0p+DQMLp14zpVl1fwpD/+6XkU0707P3+1SKPUuyX3oYrSMo5MiIjuwmAZ4yJ19Cg+Zh2Lf3RCAnUKC+XFsLG+gUEOdMbf34/lfTH/FO35YyWD8/JrpVRzq5Kiu3Wjuurb3C70UerokTR43Fijfwry8lgPMNbQPoAR9DnKThkxgtt/Mnc3AzG0OaZbN64j5hHIK65nT5q44CkGy2hP2aWLtO37n1iGsT16sD4LOaGuMT26sTwxv1g/9yzF9OjOERuODpsA6AAZ0d0SyN8/gG5XVnAbURcAcFxpo0dR+vixNrOFBdhEfU/u3kMndu6yb1vZdaqp0tu2cL62YTCZDwBuio6foNLiC/zdngMHkB+c+VtaaNgjM+n6xcumDqeOIEPO4FtXc1sCGX9n+VuBZdT/wPoNdO7IUcPpFLqCDVdLcwuDZs3x802uP+atbT/ofZPYg+d7o2+WLOa+dWf9a++Mwz4NMv49J4c7SyBLq38FyADad+d5KyYDC6C773v73DGJycBAwKLfc9BAHpT5e/ZSU2OjNjDHjqa0MaO5PlZMBtohlyeYDOzsyi5coEMbN3NZYVGRlDNlMjsmhUZ05gnBrP6YSLd8+x35+flTn4x0nnjBhmCSFqzItBeeoy5du/L7josoWBT8feV7H1BtVTX/P23sGN79YxdxseAU+yF07d2L72ESRUgjLiwW2KlgQgWqP3PwkNHv459+ihL69LbUA0/rLYMMARqwC8REVrB7L4HNwQVGCYsK5CyYDLHAApwkpQziBQMTI3aT2jvjmHWwkg92qSIiJ2vKJG4zyods9v6xSlsMEntQn/Q0CuzUiRfCwv0HWP7oN4BPPH/+6DE6sG6DLjt/ZkSg/wCX2EnJIEMwGWbjp+rmTbpWdIEOb9J0BX2FesGRrVN4OC/KbdVPVjtAwWTg+wOHD2MZBgQGcBuw4IDpQ9sREQC5nj92nPavWUchEeE06ZkFzLTh72Bwio4f5wUaEzbeFxM5FmLstAUzhm+dzN1DJ3flUlhkJD3yyjJmK7ATBsgQ/Q8WBRf6d8MXX1FDbR01NzdT9uSJvDvFdzF2N375NYOQ0U88xtFqrN/5BUafJmcOpuypU4x6Adju+nU5f/ORl5dReJcoru+pvH08rnDh22DH5H4T7QHwAfACW8d9zTq6jRmAwRPGUeqokfx3tAVtGjZrJo9p1Av6jXKgw2IecOc5s/4r0ZkM1Lf34HQaOmOawaSgX/etXssLKuQLOeN7VnpwrbiYtv/wM7My4xc8xQALzwN0grEFcwSmAWyVs/kX5hJcCBXFoi7kZ/VdKyYD76FPBZMx79//5rT+zOr8upxB34QF8415FszZ/rXrmV2WmQzBvAybNYOSMzO4nk2NdwhyAJvqat27V/cVyPDzowcVZMDRFA6nQlnE5IkBAjZj5ktLvQIZKA/0+dqPP+PBJiIG3FFKTJiYoLFDE8+f2ruPBzmu9HFYeEdaLqKYEH79n3/ys5GxaMOLloNl3aefcxw7rhFzHmFKVEwep/P2G9/s2qsXTXzmaaeDzpN6yyADk//QmTOM7146dZr2rFip1z+W+8ARZMAkMfyRmUZ95MUEIAmRTp6CDESdYMEHRY5dF3ZrIk4e3uwAFbhmLltKnWNjaN0nn1HVzXL+25Dp0whAQvQXJjTxPJgMZyAD9QSti+8LXZm+dIndJN5W/eQKZIhcC7KeYnFf/s+3uT5z/+1vDD6w2FdcK+U+QF8402vQ8rDFZ06awADGcXHa9OU3VH7tGptqklJTDJABlmLq8xqoEeWf2LWbQQkAwexXX7b7LvxgYI5BSDqDNAlkgIUAOMQll4ddLHbdqBsWThlksCnvlZc0PdAzHsugYeLCpym+V5JdeU13muiPd95lcAjggufXf/oF9y/0GHOK1eLsznPOQAb0fvrS51vVd+cvv/HOP3PiBDblOAMZYtHFAu24qQATsOLtd9iMjDmlI4KM7T8C0BVRyuiRlDHeHhzerqg0QliFuQRjGCbpGcuWUlRcbIcBFY7jyedBBo9MKcOl2e9f/ut/WcGZSnbjeTyCENbVH2p5MnANf2QWh7C6+74IWfL0eSTjgi0VFyYjzpOht+9Oozahil0o7Iiw92797kfDJ2PSswuZHhbfl8sDkyFsvNU3y2ntJxLIWPo8L1qe1hfPA6Hn/vY7vwofByxq+L4j9d9/aA4/s/Ld96nutmZyQX0GDM2hztExdt+vq6qmle9rIcSws87965+JQDPrV2NtHf3+9rv8C7Twk3/9C/kH6nlMXOiDkOflM2eMeouka7iHcE3s+HAJmQl5gkkSfYCJ7An0QVBQq3f65+QY7TF7Jygo2FQ+jkwG+r+m8hat/vBjo+3O/oOdMqjrVe/psgsMZBtvYGCQUR8znXCmrwA3rUCGHpIHRmqV1E9PIpEQfGr0+9jZw2lU9NMTf/0z26HNvocQQsMW/xxCF/yFcscAACAASURBVDV9BFMCnwzY/jlviEP/IloAZhAs7EEhnQgOzRgjj/3pdfaBcHxe/G5uaabl/3iL/YoEOHPUf5hRwF4B8APcAZCIOk557lm78XLu6FFmj1DP8U/Ns9PnMwcO0eHNWwhsKDYOaP+FAo3JwII54en5rcbfyd2a2aNXWgqNnDOH7wPQY1yBjUEIplzfpqYmWv7Pt3hnD9OSnzRedF6d6w9ZPfXvfye/AH/at2YdFR8/wQxOztQpbHYxkxeYIZgaxHMAWY7zhVn/wVyS+9sKioeZZtECu/rifbB20PmklBQa+dhsvm8m45amFvrtn//itoEJgulFs6/YJHD1/HluGxiFgIBAy/kMm05cYDLAKoj2WumfGJPwyQALJMun7vZtWvnuB8zO4LtW9UdV0TdgLWYse4GiYrUke+JqBTLIj/LWrDX6ZsjUqRSVEN9Kfo76ej9+/8+hQ7pMpO54kP8rR5ewuUTEH4sdhcnvn/9LS8bF5hI3nkfnmzl+srnEzfcNJO3h88eQ8VMCGUbGT719v//rbbbv4pr92ssUHhlFst1cdvzERCuXx+YSffGzZDJc1BfjAnZ+0LlwFIMDF5yvBPABrQe/DEtziT655q1cbbyDtiDxDujfxP79efDB9ghHKFwRMdHGzkuWPxZ7TCq4kLyJ6VOL+uMZsBAlZ85R+TUn9SY/XgxsIMNhp09+tPxfbxl9MOf1V9kxUDaXCLMUI369Pnb99vorFB4ZaWpOamUuGTqU7eFbv/vB5bCFzLGDxSIPvxtcMuMl6gNnRQFkWzEZJvK7ddOaybhxuYRNaEY/vbRMY1ik8bicdVbvp1de4p2+2fgwZTLIj4pPao6f8uItv//7W1pI4qxXlhE1tzB4xqQ/99/+asvUazI/YIEA1Y1LAHZH/Tl/5Bjb0bv2SqIJC58mZGQVfgcAGfLzMENh0Wa/JuEQq8sTjn6HNm6i3mlpNHzOLDsmg0HGgvnaTlWSP2z3AC0JffrQhAVPaUyGDjIEKJafB+CDKdLVBZAHuz/8Mhpqamnnr7+xTwmuLvHxzP4wu2UHFmsJrIPxXNd46jN4sObsHaA5ajtjMsBCTXxmQavxWXT0OO1ft55NpJAB2mO22GNTgs2Jqwtte/zPb/Dmy1Ge4jcyQONic0mnEENfrfRPbJbY8XPCeDv9rr9dQ3+8qzl+srnEov4NtbW04u33NF37+1+YkZTrZ8ZkQD93/fo7+2zIfYONHNpp1T7H8dfev//7kA+nFQfIcOfSmIwlnNnS3ctx9wjqFTbF9r6smAzxXey8gIZxiZ2aGZMhnrdiMsx2p67ahoEAm6LISGn2vAAZuGe2KxfvwBkOEyZ2H81NzUZRACgoAz4aYqEEyJj10outPid2sLghQIZZnTyttxmTIZf7G3a/eh88+sZrbPv35h0z+Zj9DRP75q+/1SYaiVq36i/4XQhQ0iqbKxFZ6YRVec50pS37yYolMGMy5LqCubACGVj8rC5hTxcLjtjVys9joT+4fiObHgDgrOqId8AICJCBCC35QjQPfKBg8oPpD5fwswHIgF+R4wUfA4BXRHmM1Rkcg8nQGUP5HcgAsgCzhoXM3QuLFUwWkPPlwjPMFkDPJi9ayCyiuFw9ZyYbwWTA4XSSxGSIMoVc4P/BTsQWTIa3bTOTgRmTYfVd/N2MyRDlustkwDcLABD6OO///J3/lS/kyVj70aeGT4a7Mne3j9vzOZ9nMoTwRCY5s99mIMPZ8yjDFchw9b63963NJUQ1EjWNCVHY7mCrFB7TGMgY0OL71uaSm7RWsrPPWLrEgXx0JCOJNur2acgHns3d+/dlZ62qGzcNZ0WDySCyizhAOC7OLnHsH0wecFws2JPHyFz4LNRVY1emUf48af71T0TwGtevxro6+v0tQcMH8H32mNcvWf7Cri7XG0wC7J3CyVIGR+bmEk0ecP5c/b5mRkO9+JwBf38Tc0m2IU+zd2BLdwxXhXzMQAa8zle+8z7Lh3dqbP4AHWy75PbKoABRJ4/9+Q1DH/CGubmkdX+L8s3NJdrzYLKEaUaWh6iPWBzwXez2IC/NXNL6e8j0aDOXPGu0z9xcYntfBhmdQsNoxVvvsKzmvPEqhUZEsJDMvtfc0iKZS16gzghxd9Af980lxOYEg8mY+4Rd/ziCDNTngu7Mq5lLnmrVn4d1sx3YgiHTp/J9G5ORSTnTZXMJSJwWbjuYzkffeJVC9LZbtd9MfwC8wFjAuVo2rzrKr6GmhnZIzyE1vVn/WZtLtP4TugiTadaUySx9UyDX0kJgrNA29GtYRITL+cpqfJibS8i0/qiPcC6Gzw78Y2R5ugsymu/cIWxOoJePvvk6hYaH2dX/NqcVt4EMM31FuKxZ33jSv2bz492+/3CADD3Ez5ghHH4DZAg6X5qXPfqvzGRAsRCCCb8G2EURCgUP6QPr1tOlU4XUOz2VPcXFgIE9E7bhsfOe4EXZCCkSNZDqKy8AiF5g73X9vvB2x2sinwX+D0c+ULW4EL/fLyvTiG+Hk+Ll04XaPeGT0dJCVeUV7ByIS1DqVvLD95mu1KlYRI8Ipze8I0c+8GINW7GfnyWTAWc99Iexc2xpodUffkI1t27x30QI1/rPvqRbegivcLzjOra0sBMdZIVLUK1m9Rc7CNzjEEJEIPCo8mtdb4TfOvhksEOaCJHFpLhtO8HpFJexw5Q89/F35EMYOGK4UR25T/kd7Ngs5GPK/rS00OZvvjOoakMvJP3BxAxzICKFkB8DAExEtAgnQE10LeyHIsJyWSey9RBWE33EnwAi4dxp6MqyF7QQQf1a/9kXhoMu91PKIOM+zDKt+slivFoyGSfyKW+15JPh8L4MMhB5sPHzr/iwK4QAsx+Qk/lBOH6KaC2hXyLfCBweAbKE47HVAsj5PATI6NePxsyTmIyWFs5XYjAZeoi2JZPR0kLNzS205sOPGcSJiBTUzZTJkNq3+/c/eLyD1h80UtdBF/Ojo3zOHT7CuXSMRdXi/XOHj9LBDRt5fCA/iNtMhl4edBF6hXl0zNzHqUf//ix+sCpYTGFCZb8X/Xlb28Zx/hJn85Wsn47tawUy9PKt9E/IA3o98rE5dvp0u7KS1nz4ib1PhkX918OR/cZNPgerJ8aINN4Qwrzpq280JuPPb9iNL7n+NpnbAI8z/Zb12Vt5uSr/4QAZtu4y/R/Cx+BtfjeXDDLyOVY7l4sDVQ7K/ObVq7T5K43SxjVt6RK2b4oJD39DCCcOCnN2yQsSdnw4IRPlwC4Hu64AS7BfYnHFJYcrYueaOmYU2ySLjp0wHELxnLwzAd0PZI0L1B3CAm/dvMlez2iT4wUK9bf//Rd/H2UjdA7/wvMedms4z+FyZS7BAghGBIMTixsWfuyahI+ATB3L4AWy0MIwY/ibcKQTXs6wlcPma3Z5U2+ZyQBdDOdLfBemASwW4pL7wJt33DWX4Hti4hX9Bf8gUPhgChAKCP1GlNDUJc/yhAdbvoggQX8iZBFtwbMITxSXrBNWeulKV9qin7iNFk6VnphLADLEeACwR6gjxg8uLNiI8kAUAxwXcYEBBBOI9NJjnnyCZYoLunVixy5murAxmPXyiyzX9jCXgAGCOUToMPtSbd/BYBbtQXQBnJtxOTOX4D7moS1ff8ds0agnHuN8HuICo4Zwc3wHZhtcMMlAPxgY6u3eA6BSeIYdXcVRCu485wxkoD4A12LOkuULH52ZyyBfrY1WMva0bVb67Km5BGMLawjaMP2FJewjhgsmjr0rVvF85NLxUwqJxlwyadEzFBwawuUAxML3An5yIoTVk77BZgKh/mBHAYZlE5eVDNry774NMrJxeqQthMwqwxkG19Zvvmeq29uLQYae8VNmFDBA4fwHRWsFMuLiaOMXX/OuChcSYYHhEIujWX2PbtthLLjIZFddUdmqytidYZcm3sdCiu+Y+UogfwBniwPImDqZ+g3JMb4vdnHyBzDZjHh0tmYzlHYc+L13xUq6eKp1cic45CEDJRY8gAywO3j+OCfS2sfFc6TMkBxOCrT56+8MUCJ/G4MYjqtRXeON7x/fmcuZEM0ufCNz8kQGb2b1FfUHmwOnT8fLsd6CgZEBg5W+IElWlp7dEf2JxUs4i1q+o4cviv43kw8yLxp5MiYj4+cQo78Q5QD63urCgoJdL8xGYNugE46J0yAnTPQi8yFABjKeOpMf6rsLoYbni+w+nTRoII18/FFtQXajn9D/zsarAFLROH1T2sEWn8infRKT4Th+DCbj5Rc5JwbyVGChRNQTdAoHriHEEUAdYBi7UeSeEfohNg2QARJSBYeFUtWNGxwCjEkfAAD5QPA8Mn4a0SWLF9m1RzAZ3fvB8fMJu/GD3bBgMji6hJNxFfDigG/AMRZJqpBpFPMF/IiwWMDhE/loRP8gGzBHl8AnY9pUU3kCgMOXA3Lq0jWewqKiCOZHzAP4G3K7pI8bw35Faz7+lHO5IHMqGE0seGg3WDEAVtQBPmBrnTw3ZcmzbDo06z8cmoboEmwmwIjhLB6YcZCIi9sYGMj+KOgj0R+OTIbc32cOHWbTpGgbnL0BHkXb0saMolQ9f5DVemCAjL+8SUFSngwr/cO3di9foelTUBAh2SF0DL5PmC/xHmQ079/+yv1hVX+AAbAVkC8YWzA1CCuGf1rqqBE8V0KOMG9iTseprJZ98/xiCkAiMT8/Zq7A8uASuu1qPLflfd8GGbrjp6GE+hRo9huTBhwJRWSGp2BDZjJqb9+m3b8BeVbwgiqS6whzSa/0VA4HwwWFgzlDNpc4q69gMrCzmvHiUjq9fz9nBsQkhPwHmKh76UnBRBtQHhQY+R0wEDhNd2wM715xlDHMInhf7FrF97EA4R1Oi6ynXYZ5BgNedkwSz6MMLILY5cAnAgl/kjORljuTBz4mUnim20CGfWIpEY5bVV5Op/P2cYZA2BmRnhs7SDAwmNwc5YPd5pmDh+lmyRUGMsEhSCvek5kNDFRX/Y93RCpq/F/UGx70aL+oN2crdTCXIOEZzDiQKxYo7oOhQzTAKembDDLQjtpbVZbv2EBGa/mYsRty+5ACGj4sWDDrayGLEE7qg/pg4ZTzA2CnhXqxv46fH8sKOqHl0fjc0AkDZDgZP/COF7pipJ4eNZL7QdQPDEnhgUN088oVakD6d72f4GvCi7ST8lFvsYM1QIb+vCXI0O87mkuY7WtpYdAHMyKAOjIrwlcJJgSRLE6uT9nFi7yr19KKN1BIeASbwwYhXXuEnlbcKrxSz1PRCmRI7TUFGZJPBoAyMnUiL0xAUCCnzYdZDAu/3P9mTIaZ/gP0A5DcQCr+hnqCrwrGNULGjWMHiLRkcbm72XxWX1vDzyWlDuJEf2AqcaF8RFG0fi6FsKhj4bXqP+GTgdDPrklJDJAACODHpLVxDPvCyPONJcjQ5YlU26fzkAJeaxsytMbrbWNAqfeHlb45MhnieSv9w30wsEjKhZw3nKY9Opo3N8ijAyYMgMMIYXUwl8j1AfjHIZj4VvOdJmYfB41EmvD+7NyNNYV9qPz8jL5BHpwGo29SOA+R7KSMMpH1GeMdZieAXLP529X48/a+T4OMf8vOdpp0RXSu+lcKKXQjQ+rDLi9Hx0+xCDuTiwwyYBLDBPSwy1G13/m4E0yGMBEqeal5St4keKIP2ACuev8jmvPaK5wrxttyvHlPgQy1qKrFTsqI6M4gUiBDTfbu6Ikni4BZeQpkKD1rKz07snkLW4fAVt+tXnr6vs+DDEHxiM5SvzUJKHnYDgHzVB6OrASfDCsdKmZWnhWTofRR6aOV/pmBDKUvSl88na+QOHL37ys4j4swcbmar9ry/v8e1k50ts5IY1hKH4z/yBk/lblE7QTaaicgl6OYDKVX7aFXjjtExWQoPWsrPYPPCGdovQ/M/UPDZDwYEEnVUklASUBJQElAScB3JODzTIaiFxW96Cm9qJ5X5rS2pIuVPil9epj16aEBGb6DC1VLlASUBJQElASUBB4MCSiQ8WD0k6qlkoCSgJKAkoCSwAMnAZ8GGX/P0jIVehpyo55XDldKb9S4UfOAmgfUPHD384Bvgwwk49JPc1T/aqcaKjkoOSg9UONAzQNqHrhX84Bvg4ws/fRIcUqg+lc7vU/JQclB6YEaB2oeUPPAPZgH/uHLeTJgLlGLqgIVClS1qHFwDyZTpWdKz9R603q9eQhAhtiwiMbf3W8cFoYTJ3FIE04Ehf1B2xC0TfmqvAdHnny43eq1FNszkY/N5ox2Sh/u2Xi4dr5IG4vdutHk5xbpioOjwIsp1/j7M/esPtqHHhz9VfVV/XUv9PUfh4+ws6pPZvxsDyajNchof6YAi1nur8t5IsWEqnZM927HhKO7sWBNfu5Zik7oascI5K1cTZcKTvEAmvnyMgqPilSMgRuMQVvpsznI8COrv6txc+/GjdrRt/+68KDos08zGX9DdIlw/BRRJnf5u1RiMiY9+0ybl29W31P79tOJ7Ts1kJGQoDlwtlF72lo+vlZe4b79hOPVATK6JHS1628cf31gzTqKTUykUU8+ZqB11T/O9bOt9BnHYdsYi0VaFBmOW9eBITMci59R40XNF2q+vI/rxT+O+DCTwSBDoi+1kDQbnenN71Yg4y7Lc6c+hzZspvNHjupMRoJB/3pTf3e+J8w/qvwWOrJxM51j2esg4x70t6/Lv6302RRk+FmbS5Q+3/38p+aPu1s/Hkb5+bS5BCCjrS+YS8TuadLiZ9q6eNPydv38K5UWX2CQ0SUh4Z58U31Ek4CSfdtrQlvJ1Gos3o8x2vZSUiUqCfiGBP7p60yG0U0CQoo/OPwuu3CRzhw4SDdLSuhOQyOFd4mipJQU6j9sKAUEBhi2dmMC696NYC6Ryy8rLqYzBw6ZlxEUqEFg/cL/io8dp6Kjx+jWjZtM54GOHzBsKHXrm8zfK8zbT+cOH6baqmqmguVr+KOzqeeggXQ6bz+d3LmLRs97koI6daJjW7dRZWkpdY6N5d23uMouXqIz+w/QzSsldKexkULCw/k7A0cMo9DOnW2+BEQk2pg1dTJ179ePjm/bziDHz9+PklJTafCEceQXEEAXTpykswcPUdWNmxQYHETd+vble8GhoXbl4XvnDh2my6cKqbq8nOnrmB7dKX3cGM3HhL2CNIqgobaW8nP30JXCM1RfU9Oq3WGRnWnmKy/RxfxTtH/1Gho+5xHq2rsXv1Ny5izV19ZSRHQ0DRo1guVj1v9lFy607qfUFOo/VO9rIircf4DrbCn7lEFs+zcAp3A81D944/IVOrFzF1VcvcZtQ98OHD5M61szGW/fQWDJDBlPHM86ceFkvrmMw8Ls9Mmg6Cz0W9w3+nbaFOret6953/r704X8Ajp74KB530r9ZeiXG+PHHX1Gee7qi5X8zUAG+uL03n00cMRwSh8/1k4/627X0Jr3PyT/gAB64u9/MfQRzxtjK6QTHdsija0li93WV2wMoM+pY0ZTyuiRdvqOHwW791J+7m7W2bSxY1rdl8eHu/OZu/qgytMl4GJ9UPLUKVwX84uZPj0UIEMkHZEXeNnTtWDPXsrftZv8/f150QvsFEy3rt+g2qoqjhwYO38eBQQE2C0OeE4wGSj/lIsyxs2fx5MYLjx/YPVawlHO+FtsYg/+9s2Sq9RYX0+jnnycuvfrS5dOneaF8+rZczzxJvTpTUEhIVxGv5xsXqgBMk7s2EnJmRlcXlhUJAOMLl27MoDgSWxPHuXvyuVFK6Z7dwoOC+X23a6ooOCQEBr91FyK6WZjSMQkje9VlpVRYKdOFNGlC5VfvcYLPybD4E4hdGzbdl48ASoYvDQ08HcnLH6GAvz9+dsAFbm/LKfblZUU2jmCouLjqbb6NgMhgLeJi56hyK7xbEvH+5u//IafjYyNpbAuUXSrrIxqblUZuhuX1JPGLZhPl/ILOLKjx8ABVF5SQs1NzRzxgz6rLC3j58fMe5ISkvsYScg0WTjva/QTANRlJ7Lvm5NNsT26G2BM1gV8A4Bu10+/cB3QRwFBQVSu9y10pku3bgwoAFAg44qyMgaIzmTcKTSUbugyjuralXUPOiP0SdZnZ/ruTt8GdQph8IG+lb+Lvp24+BntyGijR1zLVIwfd/TZE31xl8mAPE7u2EWn8zSQkTZ+rF39HUGGkJ8YW30yM1jfMLagl5A/xpa7+jpg+DDa/ety1n8AZCxYQn7YPKz76BOqq75N05ct5c2Nq/lK3bePVFDy6NjyeOhBBhiMnT/9QuFdutDYp+Yag5yam+n4th105uAhnpQGjRhuCTJKL1zkRUWUgcWRHSClMrB7wgSHq/jESTq4dj2zCeMXzKfwmGhjkS06dpySs7I09kS/1n/8GS+8wlwiDyoxEeLRQSNHUNq4MXaTlGgfFrExABPdu/F9sAanAD5yd1NoZGeasWypAYLE5I3HUN6AEcPJ38+PAdCWr76lhro6am5upoyJEyg5K4PLq6uqpi1ff0P1NbU04rE5lDhwANceTMDeFSupd0Y69ckYrDlgEdGJbTuYLegxoD+NePxRbv/JXblcp+SsTAKLgmebm5po9/IVvChnT5/KZWCSFiAD3wDbBPmKRffEzlw6vTePTUuQmZCXWV/jfbQF9UFfoxy0VywCjrKXF3WrRU6YA4bMnE69B6fz95saGwkMCpgh/BYgQ8gYuoH2msm4T1YG1weyFDIe+dgcBljeggz5u5DnHYu+xXM1VdW0Ve9bfLf7wAGGfDwdPyjPmT57oi/3CmTIY0uWt7v6iv5e/+EnVFtdzeM9NqmnIb8bly7T9h9+IoBn3PO0P9XztsydYr5UoKNjgQ6fBhl/zcok7BmMMwgI3uf2v3N//o1NAeOenkdxvZLs7jc1N9Hqdz5gMDB92QvUQi1UWnTBoMgnLl7Iz4tFZezT86hrr15232tpbqFV77zPZUxb9jw/v/mrb3i3PWTWdOqdnu60fnheTMqTRHQJO7BisW6hwrwDzGSERUbS9JeXkr+fv115u39ZzjvuwRPGU//hQ1q1f+vX31HFtVIaNnsW9UwdxPeZhv51Oe9kYXKR5XdqtwZMwqOi+HuyPI9u3UZnDxyifkOyKXPyJK6flfzBOKz76FNmUma/+Rq3Z9cvv7J8Jy1GqC6iaLT3Lxacov2r1lDKmFGUOnoU1weho2AymNl4+ilDHngeIAgyR5mP//0v/C+Xr/u2YGcNE4tcP5Rp9NOLzxvlbfj4cwPgRXF0iU1/rhXBXLKc2S8wC6K8jZ99SVU3b9LUpUt452umf9A5MBmQMdor+hPl5+/eQwW5e1jGM15+0e7941t3sFmv35Acypg8waV+O8pf6C9/97lFdu+3+q7Ufwy4xXcnTTDq6+n4caXPnuiLlfyF/hr90tJCJwE8BZMxboydvMEirPngI8NcIvoLz5/YsYvHFvoByECunyf6Cqb01N486p0xmHKmTzW+f3TTVjp3+AgNnTWDktJTPe5PV/Obuu98/lfyaX/5+DjIkEJYTc4waWpuppX/eod3y9gVip2wxATzgovdJWy1oNHFDhQTGKhjsBV/uFkGFrzmO3d4McNE9sgbr1JIWJjLM0VagQzpDBLYuYW5JAuTl9TO5pYWbl/TnTs0bekSioiNbXV2CcwoYA96p6dRzqwZfN9xhyjnuIcfyaH1G9kMAT8Q+XtgAmC3TkpLpWGPzHTaLjApy//nnyzqJ/79b8yU7Fu1hsGDAdb0dmISPrJpC7MqYGtQH8FkmNUD91e9/R7328xXllFoZKTH/QTzGMrZILFIUQkJdu21ktOBtevZXwWmEjAyoNcdz4pw1CP5/vljx+mwLmOYfGT5wwcGMu6VlkpDHpnp8Vk0bfldb8YP2ulMn63O1DDTFyv5m/3dzFwi5OqOuQTAwPGsB0/0taaykjZ88jmbxWa9/gqbXzE+177/Ec8/s157mc1q6kwRdabIvTpT5F59x7dBRmam0+RIddXVtPaDj2VMYfr/gMBA3m3jX7EDZZDx7EKqq6nhicLVxWW88Sr7I2z87AveNT321z+xfdtVUhWx0GHH2wW+E9KZA4X7NCZDmBjkJDj1t2/TGr1uc/78BgUFB7eSB8wzhzdsorikJGZz8H6pzmQIICV/D46IMPV069eXs1zK34Oj5NHNWykpNYWGzp5lV0+YJK5fvEQVpaVUe6uKfUwunszXQIYO4K6cLqS8P1ZRZHwcDZ01kyKiu1D5tWvMYtTfrmFWBf4bqA/YDfi1MMiY+0Srdq1+9wNmNKa/tJQZAU/7KQCyamnhhQGmKuz64ZMgt9dKTqjrnt9XsB8Grqj4OOo1eDAlZw4m/0DNAdhRj+RyLxw/QQfXbdBk/OTjdnJEOO3RTVsoKS2FZeRp0qO2/K434wf1dabPoj3u6IuV/M3+7shk2I0TicnARkDoe6HOZMDfCQDecZx6oq/43s4ff+YxMPLxR6n7gP7GhgUmwOwZ01zOA67mCXVfJRvzdD64F8//y5ejS2AukfL82vb4+iLdUFfL5pDAoCB69K9/anXfwNRiUTcxlzTU1dPqd97Xy3jT6fdQXnV5BW38VAcZf/sT+flJIEPslaTvof7GpCxCWKX7wlzCIGPaZLvv19fcpjXvaQCIQUan4Fb1KzoqgYwF8/i+JcigFrpwQgIZnIDKltkOkTCgfw2QAQNCC3GUzJkDB6ihts4UiwmQAfkg6RiAk3wBiKWOHa07smrfMwUZkvwcQUZDvdRPf3lTW5wt5G1M1tRCwlzCIAMZP6X2lkrmErBacnnYJVw7d46jYOC8i91qVNd4mvDMAlOwKtfHEmRQC507LIGMR2a61DdH/Xc098n3L5w4QQfXSuBGko8ZuPFm/LjSZ0/0xUr+boMMvX317oIME31xV1/RvwDVSN4Gf6Xhj82hQ+s2UPHxE6wTMYk93NJHZ/OZO/qs3pcycbox/pW87l5ePg0y/pKZ6TT5FnZLAAjwShY/7AAAIABJREFUEgdd2Sk83GWyLoSpCjv8hGcX8sSw6m2tjJmvvkyhncOdJstqamzg52EumfnqS+xx7ir50vqPPyfQrRPZV6Gr3fNnkA10xy5mMjLZWdKWLAbtW/XWu2wugX9ARExMq/YV5O5mc0kvmEtmTuf7184Xsze8xmQstPvexZNwWtUWopE4r0P6niOTgTae3KGBBjjFwlcDkTQImQVt/Pv//ouxBHaPYHaampoob8UfdLu8gnoMGMCOciER4dQrLY06x8bovgla+2BWEUzGqLlP2DL66fVZYzAZL1BYVBf+Dkwotn6C3F0nJ9ooMRls9pDaC1OaTU44I8O8PNDxe35bQRXXrrH5pE9WJpXpPhmQMfTIyODqR3Th+EmJyXjMTv7njxzRgFxaCg2ZNdOlvjom/3HUX/m+I7iR24NkcIJB0b7rxw6zno4ffM+ZPnuiL1byN9Nfoef9hw2h9AlaeLBoX111Da3VfTIe//ufDXnDJwNmFkSXwOnYsX890Vd8r6nxDn+nqekOzXrtFWbJQsLDaMoLS1rpr1w/V/ODui9lmFXJ8lyuJ/daX/515CjPvz55dolgMoQjl0D68u+8Fas4hj19/DgaMGIoi8LZ82Y7QURPlHAZWmSCs/dR/pYvv6bKsuuUMXkiO/C5ep4p+4oKjbJHWnHd8RPtMWMy5PsARLDDw2lSi9GXHH1ammnT519R9c1yNm8kpQ7i++aTt7bzN2MyxPfMmIyVb73HkRWwQ3cKC7X7/vL//ocdyLh8+jTt+2M1LwIDhqMvNKuhmXzMQIb8vA1kLKWwqCiexPNWrOS+RrSQFuljXT4feAcm45MvJNlrTIaoj9VO2qy+yIeC7KEcCTNhnCnIEPUxX+y1+pgxGa70R75vpr/ivhWTgftmIAP18XT8MJPhRJ890Rcr+ZvpbzEYu42bKHHQQBo25xHtQEO9/zG2UCcAXQBeIQ9hLhEgw1FfPNFX8b0jm7bS+cNHuB4Ik4auA/jI9fGkP13NV+q+8/lcyaf95fNQMxkYzNhdbv/2B6awQWEmJPc2kGDNrVscChmTmMiOdnjebCd4s+Qa7fhOK2PE43MovndvY2dSV11FBbvzKK5nTy16w49ImCg6hYXRmPlzKTIujp9H+N6J7dup39ChWnSFvjPe9s0PVH71KiEBV+KgAXS7sooP48J9Z0wG7l+/iPDaXykwOJiZh/hePY2cYLBTYyJFCCti9Dn/QRszGfBXQW4NmUlprG/gvB3nDmk57QWTgXwge5av0BOTJVBI5wg28UBOkBESWeG3N0wG5Is8JLZ+epTie/cymAD4FyApUlzPROqZmmL03/bvfmDfCugGwm0RFQMmBuVZ7aSRkC00IoKdiSHP5uYW2rdyNQNRhLUmpae1KZMBeYKGR52GzZ5J/oFBljvjtmQyvBk/kIczffZEXzxhMhDNtfXrb3mMTlryLHWO0ZgxMIToG0RYaSDDfSbDE30VzATywyCii3d2/v4069WXKDgszK6/POlPAJ99K9dwrhgwTGJ8wyF9z2+/0+2KShr+2Gxjc4LnD65Zz7lccmZMs5vv3GH2Hsa02Pd65+9r3/NpJkMzl8g7dz30U4SA6v+ePXiYjm/dxpMO7OYIWau7fZuzNeJvg0aNZJ8ADWTYQlhlmhu7E3j9cxnx8ZxICrkjAGLwN7AIg0aPMmhm7KoxSfkHBlBcYiI/g8UMpo1hABMDBxg7Ks3uu5+BAuj1G5cv05BZM3g3dEZy/NTMJa3bKxKFcTKuHt05eRZCLMFgIIR01LwnOEmX2EFZMRm4D7uycPzUzCW275mZS45s2kxFR46xeQSJzRBdg8U+vlcSJyACeJLNJbt/+Y0zpgYEBHJ0iHwBbIxf+DSFR3dxYi7R6mPGZPCO3IN+wvPI+AifEk32CYRMnpB9Tz3jp6O5BL4X8KGB/iDzKBYzlnV5OZt8Jj+3mPwC/J2ADD+yYjKsGAWwM9AnXACiGrgx13trM43n3xX64sn4Qb2c6bMn+mKlp1Z/B4DFmEMUB8x26Cv0JzLD4h04I8tMhrm5xCZXmEvc1Ve5P7boIezIkDtq7uO2EGV9PvKkP7ERgr7hgk6CpRHgb9s33/PfkTwuc8ok/jucwYWzu8hRI/pR/Wu+Pii53J1cfJ7JcBX1Ie4jYyXSbmPSQWIiZMXE6ZrJ2Zn8r7hgehALi+aTYbvcLQNvYKeByRkLCqIXxCKM7ICag6Htgh/B0c1b6Oq5InZI6NYvmdLGj+PcGwAfwm6cNW2KZXOvI+3zwUNUrmeN7BQRTgnJUlpx6U1nbbyIRGJ65ANAhnxhARfRJQivxAVTCXIEXD5dSI11dQwQ+mRkEBJMAfyc2r1Xy2Xh789yxY5zzPx5FBkXy+9jIYB80EYsEMgzAPs4Qlixe0d0CXwyHC8BMqYte4H9QbztJ2eyt5ITAAbadfXcOWqoqWVdwgIAsAqwgqstZQymaMf3P7FZB4nNuvfvZ6kHbfnd9pCpJ/pi1Rarv0OXEIl1ueAUNTY0MAjEAoyEabk//8pj/7G//dlolqux5Ym+yrKC2QzmM6u+8qQ/sQDuXa5FMg3VU+zzuLnTxHln4N+EcYpsuDzvtLTQvj9W0fVL2KhM56MA1KUk0J4SeOuoD/tkgMmQzubWPSKNs97Vb+blOoY8Kq9fp61ffmOACJtHo1Y/hF5i1ygcHh3vP+y/ET2DrJIzXlnG7NTDLo/2br+3+tp0p5HWffAJm2ZmvPoS+Qcgusx2do8Yj6o/hQdnx5if2luffLn8t3zZ8fPPMJeYJOG6V0lI1HckDOOiH7Dj2vTZF4QD0MYseJrCIzsbyY+Q72L/ytWEFNbY/XXr30/1q4M8j2/eyvJiWlxK1qb0v32SO3mrr8W6A3C/oUMoHYfgWYwL1Z/t029qPNx7ufo0k2EHMhQw1hxaO/DG4NDaDZwpE6YT+D/ABwMAo/JaKdvL4eUPk5DJxs+XNwIu24sD5BD6O3bBfE64puRzb4gcb/QVbN2t69dpiggpNxmPqj/vTf919PnQV+rn4yAjw9jTcY56aY+nfnc8eTS3NNPFkwUEvw+cEgvfGPiqdOnejQ9iS+Bj0jWYpPrPvv9amprZoVTJ597ph6f6ev3SJdr14y/s9Ay/I2fzkerPjjc/qfXDxpF6Mv++7cs+Gcpc4r65QtGI955GVGYNpZ9q3Klx5+vzwMPBZDik6ZbTRqu0sXefNlbJUz8zQaUp9jjNuRp/avyp+cO35w8fZzJs5hK1Z1J7JrVn8vU9k2qfmufUPNfR5jmfBhl/ysjw+GwHldHOdvaJygDo+mwTpS9KX3wtQ6NqjzoLpS3Pznn76DFOw+GTZ5f8KTNDcxAUGT6Fw6D6rWWEVPJQ+qHGh5of1Hyo5sN2XA98nskQMZsCmanfWsyckocGPpU+KH1Q40HNB2o+bL/58B2fZjIyMoyAa5sSaY5W6rdQKiUPpQ9qPKj5QM0H2qZDzYdtPR++48shrPDJMC7hDyT+IP1e+Y+3tF2tFxcSRA2eMon8/KGcUgFOvmcYqNrg+ZPbd9LZAwe5yIzJk6hPdqZWiXv0fXfk61gfHNJ1eN0GCgrpREPnzOaDw7ypb/6OXD6FFtfgSRMoOSfbrf7uKPKxqn9byaet9LGj1aej9F9byVe1p2PPV6p/7q5/3jnmyz4ZzGS4TnG58n/foolLFtsvdoZHn/n7NVVVtEk//RAHUg2Z8wj5+/vz964UnKYDq9eybuLk0TFPP9VuKexO7thJZ/dLICMn0/QshLZMiXm18Cyn+e4cG0sTn3/W4+9t/fxrPpkUFxJsjcBBay7kbXY/f8cuCWRMpOScLLf6u6OkxLSqf1vJx5MUrzh8bv8fq6hzXCxNfO5Zu/64H/XxRh88aa8qX6VAVvpyb1JA+7S55E1El7hxdgmYjIlLnqWI2Fi3ngcBUXvrFm365HNj55w9czr1TEvl9y+fOk0HBchITKTRC55yu1x36isH6uVLTMbgyZP41Nj2DuQ7sW07nTt4mCLj4lhunn5vyxdfU7UAGcnJNPzJx7yST/5OeyajT062V+V4Wv+2et6q/m0lH0/qeVLq0wlLnrWT4/2oj6fjQD3f0QIXVX08GX++rL8+zWTYgQwnwN0UZLgA+rVVt2jTxx6AjHbaOFiCjHb6HgYDH4t98ZI9yPDgeziK+8j6jRTYCeaSWdQ5Ls6rjaWjucEOZHhQn/t11odV/dtKPp6cfbDn51/put6nDDIk+d2P+nhBbKmN6b3ZmHYUIlD19wPS3z4OMga7dR7lqn+8RZhY2TfAzb1w7a0qEyYjhd+/IjEZMYmJNGbBPLfLdff74rn87bsMn4zBkydSn+wsN7ibu8PY69//kBpq6xhkQG73a89SsBPmkgPMJqWzTwba/uDsCTpS/de//zE11NbqfbrogZLj/dI/9d27m0eU/B4O+b3ryz4ZYDIMP099Z2b2GyBDmEvceR7PWDEZuNcaZDxl7AwF8xAa2ZkmPf8cXTh+gi4eP0nVFeUUFNyJug8cQIPGjKbgkGBG6rarhYoOH6Xio8fpdkUFBYeEUFJ6GjU21PPf2flRcvzc/dMvdOPSZf77mIXzKTaxh1GeI/sBZ1HsHG9eKaHTu/dSxdWr1NTURBHRMZSUnkq9MzMoIDCAjm3eSpcLTlNjXZ1cMc23ol9fGv74o5S3fAWVni+iqK7xNPKpuXRy63aCvb+luZkmLV1CoZ07U4Fk5tDAQbYhn8b6erpw9DhdPXuWqm+WU9OdOxTepQv1zhxMvbNQTy2lC/4xYwKc9V9DnXXZmsOsLV2MMB+ERkbS5Befp9Jz5xnMVZVdJ/+AAOo2oB+ljB1DwaGhRn1ObNXMSHhnyrLn6dpZh3f696OUcdo7zurvTD7Nzc10/tBhupxfQDhuHCfWdknoSv1HDKO4Xr2MfrnTUE/FR6zl6O+PaAKi41tc96mz+uCD1y9cpKIjR6n8SgnrBtoHXyQwS9Hduxnywfe81f+KkhI6ZaGb6A/BfLg7ftXzWhI1JS9NAkof2k8ffBxkdDwmQ2YeIuNi+bRRxyu+dy8aOe9JgyFoaWmmg6vWUknhmVbPGqF3DDJsTEbuj7/Szcs2kBHTo4dRXmuQkUFXz56nA3+sMo2y6Zk6iLJnzaTcH3+mm5evtKqDDWTMobzlfzDIwAWmA8daa4PYjx7565vk7x9AVjv4G5cu0YGVa3hHbXb1zhhMGdOmGO3whAm4cekKHVi52kXZk40d/MltOxgw4Oqa3Mdok1wvMF/jFi2kgKBAfk8AE+2dZCo9f75VM7R3FlBAULClHKza1dx0h/b+toJNVWZXxtTJDAg9kWPuj7846dNkGv74Y5b1xE60YOduw/nWsU7o85TxY6nf0BxDrt7oPwDngT9WW+hmCmXPmq6YlweIwVMMxsPBYIh+ViCD/OhemkvkSVYsRj0GDaC6qmoqzNtHTY2NPFePnj+PYpMSefIsPnaMjm3cwn9HBEvykBw27WDBx7HoIvz2bkDGxo8+o7rqagYDA0eP5N14+ZUrdOX0GRoyeybF9+5N1Tdv0PULl+j4lm1cFzwDJgLKFBIeQV26dbUDGXgGLEVszx4UGNyJ4nr15PZYLaKV167Rru9/4t05nGije3Rjs0zh3jxqrKvnb45/9hmKSoh3Wo7ZJFZ5rYx2ff+jVHZ3BhyFe/cZzMz4ZxdSVEICt0cGGaKfElMGUF31bX7nTkMD12fQ2NE0YMSwViBDgJPElEFUV11FhXv3O7wz3GOQcSp3N38bF9gC9FNAYCBdOplPt8rKGPCER0eTJ3IEWwQmwr5Px3N7QsLDqEu3bpb1vHzqFB1avU7Ty4AA6js0hyJiYuhWaSmdP3TEyKQ5ct4TOsvSQt7o/8aPPjXRzRK6crqQhsyeRfG9kxTIUCDjvpltFWhyDpp8GmS8MXiwkXTLlotdSjOuJ+USIAMTpLPnjPTkLS1UhxBWh+iSxNQUfh/RJYf06BL4ZIx+ep5RbsEOmw8FTAAZU6cYkzFCGs/u13wMYDIBBY7ytnz+JVPjuLBb7ZVha9exjZvZ5IJLgAzUc/dPEpOxYD7FsLlES7qE3Brn9NwaMLH0TE+ltW+/x2VABhOfX2wpB9Rj6xdf8bNw2OToEim52b7fbUwGzDlZM6bZ3cf383fuorOSLwX8SITcIVf/oCDqFBpqvAeZQDaaXEZR/xHD+Xln5Zj1Y01lJTubBnXqZHzv3IFDlL9jJ5c9cPQoGjhqBH83f7uNyXBsh9y/EbExHP6M78FcAlMGrqTBaZQ5barxnZLThUbEEd6Bqcyq/mZ/h7lpw4cfG2BrzMKn2RQh2tl85w75BwZ6JUeEE2/74muuN9in8c8tsut/q3pu+/JrqrqhhSJnz5pBAFSiPtAv0WexST0ZNEOunup/c1MTrXnrXUM3J73wXCt9kvXP3fGrnms9Dyo52pLSKf1oO/3wbZCBxRhnM4gzOiz+NUBGbIxbz6O8OhPHz8S0FH6/FchYMM8ot0By1EybNJ765uQY9buUX0CH167nCbXX4HTKmD6F6qtraONHn/DfsGud+cZr5Bfob1qeATKohXabmEuEHBxBRu/sDNr4wSdUX1PD3+mdlcH1CouOaiWP2zdNQIYk132SuQQ7WDAgjvJvtWjlZDmVO+jy/StWaXVD8rOpk/h5T8sx0wP4TexfsVIvWwd91EL5krlEliu+e6exkda9876x2M3802sUGBRMCO09r5tYAN4gV6F/zY1NtPad94x3Zv3pdTq9N88ebOlyMGtX5dVrtPO7H7me4dFdaPLS513qtWN7reTYCmQsWWTXH2b1qa++TWAYWC+DAmnWm68T+aO12ngD87T+vQ/5Pti3mX96nfwDA8hT/Ud5Gz742NDNPlmZ1CcniyKioz1uv6t5QN1vcXv+c2deVfJU8oSe+DbIGDzYreRMq//xNo1HdEmMlHnSRQxdbVUVbZaYjCzkyUhN0ZJxnSqUmIweNFpKxoXdnWAR0iaOp+Qh2UYyKziMCgYE7ELW9GlUXlJCuT/8rO3koqNp4tLn7JJfyeVhMewNB8YWasVkRCf20I/LhPOdrQ78TlYmU8+H16yzs3t3SUig/iOHUULfvoZnVHV5ubHrBZMxYckiu/rITAb8SuJAZTvEiMKRUDAZAFrJ2dlG+ZiYkOzr2rnzVHmtlGlymJCESYjBF/wy/DSzi62cCZSMyBonydfABlw9c5aunT1HlaVl5mVPn8L1Pbl9hwQYINcsQ364v+7dDwzzx5SXlrLpCE6ugslgkJFlnwwOwESYWaa8/CIVHzlqWn8z+cB5Fj4zuOJ6JbFTrbMYPoj8auEZunbuHMFUZC1HYgdbwWRwnz63yC4Zl1l9ykuuUu4PPxmgZ9LS51vVZ/2771NjvWZWmrzsBQqLjGR2wxP9F8ntAL7lrLxduiVQ/+HDKKF/X4+TwakYTMnT0Y1khUpeSl5e5RjQY+jfO3ac5wCfPIX1jQzd8VPkpBdpoxx+r/7HWxrIECGsLp7H5G4KMtJsIayO5hLuJOyQpQWeF9icHHFWNkel2IGMGdPo5uUS2v2jBjKQYXPC84uN5x3L00CGthg6mksYZOjth+OnbC7RFkM/BjRYtMvOFxGiGMSFRR0mGrxffbOCtknmEg5hleRlx2Q89aRmi3eQpzk48KOaygra9/tKqtYpeKMC0n+cggwRwmrSfzW3bhEAkMuyp0/l+pqCDEl/wEo0Nd7hmk19ZRmFRESw46cjk8FDS6/P2rfftb3z6ktUdOiwPcjQ628mHxlkwPwwaj7ConVbqEN7ayoqaN8KN+QIQEV+nBjNFGTo5ZvVxxRkONTHHmQspbCozh7rv5Bf+dWr5ro5fSr1Sk/TQJGFPBz1T/3Wz+hQ8tKWPjfme6Vf3o+v93w5hBU+Ge7okMZkLKLOMbFuPQ+drKu6RZs/+cJY/rJmTqOeqammTMaop7UQVoxps52c0HGZARFMhswcBIeG0PTXX7EbE2ZMBsrL+3U5O/ThwvfhfCnmFEcmoxeHhtrmaDhbYgE8k7efd48AXxq4ITJjMuQxasZkOI5hx51xn2wthHXnNz9QZWkp1xk7VURoYGGqulFOZ/UzSgAyBk+bws+bMyLmc8au735gZgQXnDsT+iVTWOfOVFVeTmfztPNPhIlKC7W0MRnpHLUj0rUT1dyqoi06ixUQFEQz3niV/AP86eTWHRKToTFEQv/g/LlZT96Gd2a++Sqdyt1jwui0bhfkw86curkkLCqKJi8Dc2A+R7orR40Ras1kaD4ZNn0w66/629W06aPPdHOJ1h4/Py2tPuR3p14ylwQE0Mw3X2PnUE/133H8NtbX0bkDAGc23RzPPjEKYyjMoDCDO+vdvcZUvs1keGAu8faANIEy2stcAvPB+nc/NGj2UU/Po9jERN65gf4HhQ7TAi7ZXHJ04ybOv8F/nwLqHoskSmuhgyvXsNnAeCcrk/NRNDc1U1BIsEE/b/7kM0LSMThKznjzNX4f+Ty2fa45CZqZb7w1l9TV1NCmDzXfE+TYGPvsMxq95mB+8sZcgoiQTbr/AJe9aCFHmaA9VwoL6dAq7ZwZATIczSWp48dS32FDTc1NCG8drp+9IptLUseP42gLYb6BX8M5/YwZfufJxy3NPWbgqbmlhTa+/xEhjwiu0XDm7dGdy2++00RgFpCboq7mNm36UPOV0OS4kO3s0BeZKbPJ0R5kRMRE08Tnn3NpLkF527/8hqpuaCHYObNnUY+BA4z2njt4iHNi4JLNO96YS5oaGqm5hSgoOMgof/Onn9t0841XvTr7RqWMfEBSRt6vlLyepMxVKWotzbc+DTJeR3SJ6/PRaMe339Ot0jKDlfDmP2AyElO1s0vg32Azl/RgJkHoILzr7WzSOdmGydORycicPo3LO7pxM13UI0hCwsOp34jhFBgUSHAUlXMm8I47Szu75OKJE3Rsw2ZuChiQAaNGcG6GSydO2uVFADBJyhhMO7/9gc9jgWNlZNd43jkj8oIXCc7b8QTPyc2Nd9iBkdd/Pz8O4YRNf9C40dQpLJz2w/GzSMuTMWLekxTfK6mVSbdgl+STMXE8J21qaW6itW9pjpGBwcGUMnY0+QcFU1VpKRUfO06IMhBAwIrJYEbEpL+RWGzd27ayUWd8A8zGBanspMHplDltCtdXZjLg2IhQXETeIOFU8VHtVEFc8DuJ7ZXE/SszGfI7SHJ2QXqH5dI7qRUTI+pvJh+Uf2rXHjqTZwthRfQRHE6LjhyhW2XXKXPGNEocNJAjhVrJsayUE7m1kiMR3Wm8Q+vM+nTsaIK+WdVH1lc4dfYdooWwgo0qkkNYn5rL4djQH0/1n5qbaYeum70yMxg4VVy7Rucl3Rwx94m7MRkrlwPlcqD0px2PYXjvuA/7ZDDIkExugiZy/Le2qpp2//Az+1l4exkgw8Tx0ynIGJJtmD9MQYYfsovepp3ffk8NevSHqCMWeewScRQ3LkHrcya/lmba/vV3pj4IUQldDdMBQAb8NXK//4nZDMcLES3YNSM3hZBb3q8rqKy42O5R7GKzZ8+i/VIIq1hMHeVtZS7hhGOnC1vVIb5PH6q4imyS9cw2OAUZFv19ePVaBn+OF1gF+KKgbAYZ0xFSbA8yrHQCTrtw3hXtk0GGs3dSJ4w3NfcIs5GVfJruNNHeX35joON4gZkBm5aYMlBL3OaBHFH/fctXUFmRfZ8i++yQObPMwZAu59O5u9msZnZBP1MnjGMQaQmyXeh/9Y3rtOs7J7q5cD5Fxse7Nc6txr/6u0QEuTFfKnkpebmzrgo98XEmI93tJD2I9wfQEN7/noIN7CJ76o6fJafhwKklKUJ+Cpg4BM9bsCPXjsnABCyM6/J7SEaVOWOq8V5NxS3K37GDk2Fh8obPQr/hQ9kZFE57oNEBMtgsohtnYb9GKCbCNAEgkJ8BOSaQ5Gr7F99I72QQyj+7fz8vNPU1tZy2HLvP/iNGUERstJ0cAXaQEwI+H1A2TPIoN6ZnD9q3fCWVGUyGLQmTfKbIqVZMhnbmCNpwOncPXTt7lpNwIVQTDqe9Mgdz5AbSjfdMT6OMaVpmTqtyzJLjNNY30uncXI4ssZWdTr0yM+nk1m162amUMQ0yRwjrTsO/AiwQACjehbMn5AhmIzF1kJ1c8uH4eegI97v1O3AO1pwprOrvrF0AGuf27afLBac4gVtQSAjF9EykfsOHUWR8rFdyRH0aamod+hSpyodSTM+eLuV84+JFTm1fUXKVE5uhTnBORagpknnJ/eGN/sORFblS7HWzJ+eRwcnJKhnSw5VBUvX3g9Xf7/s6k2GABcGjGzSAPjep35oElHy0uUu/HB0/RWiwM33Klxw/bYBPf0PJ106+St/U/COPN6UPvqsPPg4yNCZDJIURCFj91pLEKHloOwIzfSiQmIw03dfFlbxkJkMDGTigT+mfGm9qvKn55uGdbxXIUIuAAmF6xlIZRCiQ8fBOigoUKVCkQFHbjX+fBhmvDU7X0uSKszVE+mv1WztjQsnDUj8Kttt8MtImaXkyXMkLybgQVSGccHtl6WnFlb4pfVPjzeX4cTW+1H09TfkDNp88HCDDxdklKse+yrGvzmJwfcaPGidqnKhxosaJp/OAz4MM3laKZC7C00j9ltIwK/ko/dATJajxoXnpqvlBzQ9GClmlD3c7Hj7Qczz55NklMJe4nSdc5SVWeZlVXmY1XjpiXuZ7nQdafU+dhdOG6+EHvhzC+mp6ukrSo5LrGMmyVBIhlUTIkyRCSl+Uvih9sZ0F5e14eAiYDCEkW6ICTVjqt0hcoOSh9EGNBzUfqPlAS5Sj5sO2nQ99GmQoJkPtRNRO5O53It7uYNR7avyp8afGnwIZypygzAnMbKnJQIECpQdqHKh5oK3nAR8HGWlun10in62hcuM/WLnxVX+p/lLj15Y8SY0HNR460nj48MQJ4+QKT89bvy8nAAAgAElEQVQE65DPJ//f/zBOoIC5RMqebTn21v3zHU7Y5c2Fw7tSJ00kP39shT3HNNcvXKBj6zdRUEgnPsUUh295Uw7aeb3oAh3bIJUVE+NW+739Xlu9d3rnbjq3/wCLP3XieOqdnfVA1Lut2q/K8XzcuDOulVyVXJWe3P/zAz/05RDWV9LTtIyOLpJxrfvXOzR28TMUHhvj1vMor+5WNW377AteGBP696WsWTPJL8Cf39/32+9048JFp5gFi2mv7Eza9dW3VH2znJ+NT+5DQx9/1GV9rdqz86tv7Moa8vgcoz2lZ8/T4VVr+NTKMYsXut1Od+TnSr6u7p/elUvn9h80QAbkci++66pe9+J+R+6Xe9H+h6WfVTtdz8NK33wz2ZtPMxl2IANpfZGOVYAO6TeDjOeeofAYCWQ4eZ5BRlU1bftUAxm4MmZMox6pg9oOZLj4PqcFd2jPzi+tQcap7Ts55XXnuDgNZHhRvpX8eHK4i/JMQcZdlHe39bmX77fqFxP9vJf1MRsf6vt3p99Kfkp+dzM/Puj64/MgQ/DuYvI0+71eYjLceR72DJnJYJAxfRr1SBvE/OR+icnolZVJsUk9W51kjMU+NKozXS++SMdh4ugUTJmPzGQQgPKd1dfqfllxMR3fsJnLynpkFkXExRh86b5ffqebly7ZQIa+mLnbXm/qg8HhTvmFEpORwuYSG5Phzvveysvd+rVn+Y794uvtVe3TfCfaczyp8pV8O5J+feTLPhn3ylwigwxHc4kAH/ebLt3y4SfUUFvXCmTc73rh+w+zuaQj94uir32Tvlb9qvr1Xs77DwGT4Tr3/Pp/vUtjFj+jOV26eXZBbVU1bdd9MuyZDKL9v60wfDIypk+lHqkplmcBFO6C06Pmj5AycZzm9NhCdGpnLhUdPEShnTvT2OcW0aWT+XT5xEm6XV5BgZ2CqduAATRg9Ej+v8gtb8YI5G/dTiWnCqmxrq6Vj0jXvsmU89hs4/3rxcVUfPgoVV69Rk2NjRQSEUFxfXpT8tAhFNI5Qheka3mK+rhbXisZZMHx05Yc6XrxBfN6DRtCIRHhRv3P7s2jM3vyqFNYGI1d8ixdOHqMLp/Mp4bbNdQ5Po5SJ0+gyPh4qrxaSmf37aeKK1eoqfEOdY6LpeRhQ9m3xrH/rb89lEIiwoznPe2v/G2u+mWOIe+KK1fpzN48qrx2jZrvNFF4TDQlpqVSUkY6+QcEqLM21Fkj6qwRddaIx/OzSL52t2eTuHr/oxMnfTe6BEyGO2EKMJfYQIZ7oWC1t6xAhr25RDajmIWNFO7aY0RWaCAjm5Xl1A4NZODCIlh1/UYrkBDbK4mGzX3CcB82Axl5P/9G5ZevmDqhaiBDW8zkejg+HBwaQsPnz6OImGi35OlpeWb1Fv3mSb0EyED9Q6Miqbbyll1T0I70aVPpyKo11Nzc3Eomg6dP5cVb9JNcL3OZzKWImFiv+svdfik9V0SHV642jX7qkTKIMmZOv//u4yqMw+1x4c585HV4meoH1Q8dMJzGp80lL6eluZVkSTAZ7PjpZlKmuqoq2v7ZlzbHz+lTqXtqCr/vyGSIv5slOTmTKzEZE8ZR75wsTo51WmcyxAcQedJtQH+qq66mc/sOMNOAa/hTT1J0YiJ/9/Su3XReYkV6ZWXR7fJyunHhEhVs287Ph0Z2pkETxrMqBoeHUZduCcx0HF27nu936dGdegwaRIEhwVRTXknFhw9TY109RXbtSqOeedot+Xhanlm90R5PyzmzZx8BaIgLDFJc715UUVJCF44c09A0CvbzY78P+L+UnjtP186c5XtgbiYse54nqqunJZl0785OvYHBwVRTWUnFh2wyGb3oaa/6y51+gR5s//QL7nPUu9/IEezHA2bjauEZypw1g+J6J6lkaiqZmlvjsq2TLKnyVPI2d9bLh4DJEPsC6WwCXkZsvx3NJZq7ovXzuA/HT3fMJWYUwsDxYyl5SI7OILQ2l6D80xKTkZQxmNKmTDLoMHlRhskkecQwrq85I0BUXV5Ou7781mBFRi9+xq59O7/8lsEIFtHB06cQ+SEUV7vKioro0nGN7hq7ZBEFhYRQRck14z7+jvrCrBPZFU6rRJ6UFxET0xocZWdx/RAtY6vXVP28Ge1714uK6ZIef416gVGQmYykzMGUNnki1wfP7/3hZzYD4UrKzNDvtVBLczNt++QLqq+p4Xvjlz5HoVFRLC/x7fTpU8jfz9/oSkeZAJx601+3y2+yrHCJqB9RX7S/6U4jbXznA74PFgkmIPm+cdaEG/rqSp/VfefjXclHyUeNN/1sFw/nG58GGWAyBFYQiMvs9wbdJwOLhTvPY9WyYjLw/gHJJ8MUZIwbS8lDs3kHWpgrsQ8TxlGvHM0nQ2YyUiSGA+WX5J+iY+s3ctGJ6WmUPnWyJZOB52/fLOd8HNpiFkujn33G2PnUVlXRDomRMauv+FvW7FkUEBxEB5f/0eoxUPeDZ0wjT8tLGNCP4JPhyMA4ytdVvboN6Ecyk8Hga/gwoz+Prd9AJQWnuRjNLJLC8od88n76lSqulPC9kc88TcEhobTjcxtL5fTbc2ZRQr9+XvUX8qM49ouj/m39+DNq0AEQwFHvnEwKi+pi9J+7+upM/6Fv6r6WTlrJU0PlSh+UPrTVePjYl30yOgLIQAhrjEMIKxxMw7tEeQ0yrkrmDSyW8DOwMpe4AhnlV67Qvp9/c7aO8j3Q9cPmPUFNTU1OQYan5UX3TDQFGXDKhN+Cq0vUK6ZnolOQcWLjJrp8soCLgx9Dj5SBxqKC9gu/lZEL51NzU5NHMoG5yhkotOovd0DG1cJCOrZ2g51PRlRCV+o7YhjFJyerRVHfYKtFUS2KbbUoKpDVtiDTx0EGnPhcz0Ib3nqXYEKwc2x0MWshukRmALA7ht0e3zuw3BZdYvzdorzC3D22XTyYDESXUAsh1bZw/ASToTEc2lZL9hdITE0h0PlAGa0ZgUx+HrT8rq++k5iMhYYWIdJi748/873IrvE06pkFd7WV8aa8VmxOdiZVXitlE4dRr0ULXM6iZ/fk0dm9+/id/qNHUt/hQ43+P7FxswQyplH3lEFGeft+kUDGgvnc/r0//iLJ5GmXo86b/rp906RfTPQVPiVFBw6xiUh2WE2bOol6InW+mhVd9o/amuvOZm7Mh0qfFJXTluPl45M+HF0iMxnOnG5hLtFAhvtnfTiaBTQwgVBVe3OJ/Hcz5293zSXCjILyzXbG+LuZ2cGKyRDyQGjr1o8+5Z0ywiEnv/4yBQQEeu0E7015ZvX2ppyzkuOnBjJs5hJHJqN7ykDDid+RyQiLjKKtH0syee1lCggKdOr078hkuNNfZmYsZ3raWFtHxYeP0Pl9B7i/oK9jlixSwQhenBnUAZ3wVT+qfvR63u3I+uzTTMZLaammacQd07SCyfD2gDRB5wNMdNfTijsyGfx3izTZZyQmYxB8L7Kz+OySQonJ4L9z1ImWRKbkNCh0LRoETEba9ClcvuNinZSlZc6E42eu7pMRHh3NC5Ncnz0//ES3rpVyeQPGjKI+w4bY3YejI848Qa4Md9JOe1qeI9BKQsZPPz/a871JvaS022Xni9jhMyQygp93ZDKShw816ntSYjIGz5xG8CER8nRkMiK7daW8H38xHEX7jxnFrIicVv1G8QUKi46msMhIr/sL5pJW/eKQVry58Q41tzRTUKdOxvfBoAHkBnbqRFNee1k76+YhScPujv4peSh9UOPB+hiNez0+fJrJcBdk7P7uB6oqu+7K/O/0fkcGGXfuNNLmdz80fCv6jxnJSb2w2w8Jj6CyomI6tGKlcR+gCH4k2DmXFJyiW6Vl7DA6YuF8ZjlcKamn5VmBjLLzJvXq2ZMTi7WqV2Bgm4IMgIiDv9tkApYqumcPulNXT5cLTlFVaRlFxMXSqIVP88F43oDCO40m/XKzgtA/CKeFb8je73+i2ltVhGiZiLg4qiotpaKDh7mvkCdl6JOPu+wPV/2l7qtFWS3KHWdR9rXx6PMgwx3+qb66mvJ++oUPPfP2Spd8Mg5KPhny3834UEcmQ/hkOC5a4u/CJ0MwGVj82CeD/Ag5N0SUBtgPnGYq2o8FEwunfCHvRsYjM9mmf37fQTqze49l85H5M3P2TAoIDHIr+ZMn5TmrtyflnNtr75MBJkO0/8SGzXQlX3P8BJPRfRD8ZzR+dr/kkzFiwXyK6taV/35+3346s3uvE5n0oszZj1BAYEArkOFOf+H7zvql+vp1ZlSa7txpVYeAwEAaPn8ude6Kuiqe2Z1xruSk9ETpiXvJJttSTp/4sk8GmAzjQCadTrb6Dfs4JvQ7DQ1e4QzBZKB8M5AhdgqO33cXZAhziRXIsDKXiO+BlSjYup1uXLzEf0J6bSzCiIzA5Iv3b166TMWHjrCZAGwBKPrIhK4E/4VuAwfoctEPeHIhT0/KMwMZsrzKL1+mC4ePcH4OUS9EWHRLGUgJAwawj5KVuUS038pcYgUyxPfLL5dw8i1HmcDJt2v/fuTH+TOszVvO+gvml4aaOjq1rXW/IFoG92sqb1HR/gN0vegCNdTWcp4S3Os3chiba9zVbyv9U++7r8+aSVU9L+YLJQ+lD+6Mh4cAZAjMYEsmo/1F/TZy1yt5KH1Q48F29oMaD2o8qPHQZuPhk5P5xojyagff0V5K/r//oaUlIyKZyWhL+kfRrop2Vfp072lXNe7UuFPj7sEbdz7NZCxLTVU5/d08i8WdHPTqrAJ1VoHSEy29ipKDkoPSA/fGgU8zGcs4hNV2dgl77arfupugnxaVoOSh5KGfRaD0QY0HNR+o9UKc3dVW84Fvg4zUVMWuPXjsmmLFFSuuxq0at2oe8JF54FNf9skAk8GXoDeFs4b6rdG9Sh5KP9T4UPODmg/VfNiO64FvgwxO860nWZGMqJy5Uf02jKpKHkof1HiwOS+p8aDGgxoPbTcefBxkKHNJR85pr3JISZGCih5X9LiP0ONqXKtxLa87Pg0yXkxNceusDV9L46rao9JEqzTRKk20fNaO0gelD/dLHz7N9+E8GQwyJHOJoEHVv9IirOSjHTym5KDkoPRAjQM1D7T5PODzTIZyU1c8vOLhFQ+v5gE1D6h54P7MA5/5OpMhsuYYZzfoDp/qt0YfKvloDk5KH5Q+qPGg5gM1H7b9fPiZL4ewwlyiR+ixb4YI2hTJRsTvzW+/ry24Xlw9B6fTgEnjyV8/KMud7zl+X/3GPtO6f+6XfG4UF9PZ3XsJh+cFBgfTiEVPU6fwcCN5l5U+Oda3prKSdn/5LR9uNuGVFz1+v73bf6P4Ih1esZIPwxu+4KkOV7/2br8qv2OOP3fHl+q/jt1/n+mnX2OG94lLPrtEAxkis6WNLtQymdl+b377PRq5aCGFx2qnWjreN/tdf6uadn3xFcssvl9fGjxzOvkH4ERO996Xv2/1vePr1tO102eo99Ac6j9mtJGbUzyP00mLDxziE0Jbmpupc1wcJeVkUXy/ZLv2udMed+oj6MaHobyb+sILhiOqezcKjYqiQRPHUUBQsFv6IcuzprJCAhnLPH6/veV9o/iCBDLmd7j6tXf7PS3/enExHVmxioYvnE+RXbsqeTnMp57KUz1vvx75mjx82lyylKNLpBz7IrJISj6D+2AyRi5aQGGxMW49D9KjvqqKdn3xtQHM0qZPoW4pg9x+XyTDsqrftdOn6cT6TVy+BjJG2SLDWoiuFhRQ/qatfD+qR3cKCAyg8ktXqLmpiXoPyaH+Y+2fd/U9dV+y2LYQHfjlN6osuUqDJk+gxPR0I1mPO/pkWKF0faupqKTdX0lMhoP+OT5/r3+3YjI6WP3utTxcfa/owCE6m7tHBxnxtrNMLOYXV+Wp+7rVVsmvzdaPjjSf+zSTYYAMF2czaCBjIYXFRrt9lofMZGChT5s2hbql6iDjLs+CqK2qprzvfmRmpKGm1mAyRC752xWVlPftD+Tn7085cx+jyIQEZi5qblXSoV9/p7qqasp54jGK7tXT7fbg/bbKVd/Wue/vR3k7PvyUGuvraeJrL1FAcLAtFNqLs16szCUdRd5W5pKOUr/70f/OxkPBlu10+fgJG8i4y/He0dqn6qOZH5T+t81ZPj4PMiSnDJs5SDjZ6n/Z8vb7NGLRAgqPjTHSTPPqLKXddvxdV1VFuRKTkTptCnVPHeT2+1blwzfk8PI/qPJKCaVMnUwnN2xikNFvzCijOgWbttKVk/n8N9wzKA4iun6+iI6uXENR3brR0Kfn3nV93JGf/H1feR4mNJhKJv/5dTv5etO+WonJGP/Ki3ddXlvLW5iG4JMxbMFTHa5+bd3euy0P4/PmxUsMMjp3jVfycphP71a+6n2d0nGy/rhanzrS/c992ScDTIY7i0JHAhkXDx+lwh27qO+oERSX3JvyvvvJDmQAhOz46DNqamigscteoOCwULtJDvd3fvw5NdbV0Zilz1FI586mk+CxNWup7Ox5Sh45nJKHD9Mi/CSlPr9vP53fu4/6DB9KfUeOMO6XX7xEFw4fpVtXr1FTYyOFRkVSwsAB1GtINvkHBNjJG/cvHTlGpWfOEkwG4JUju3ejfqNGUmS3rsbn4FdybvdeynpsDgV2CqbCHblUVVZG/3971/1XxbXtF9KLdEQBARELCgoIKvYWe0mMRo0aozHxvnf/nZf3Mbl2vdeYmMRoNE2joiBKEwSlqCBKFVDpIOV9vmtmz5lTORCf0eOeX5QzM7usvWfv7/qusr0DAyl16yat/c9ravm51oan/C4WeICsoKgos/ab9gf+K1X5BVq73by9KDgqiiJnJJGHj4/2/u2ffqbmqsc6YRj+u+CLPeTi7m51U4Hsa++VUPWdYupofkYjXFwoeFw0hU2JY/MLHD9NQYY98iz58yrVFN9Vxmpmiln95ekZ9LigkGLnzaHIpOnafatlJyXSCBd1rIhoMJDx7HE1Vd3Wyc7Li4KjVdmN9NHqqy+/T8W//kFTli+jUbEx7C9Ud6+UutvbycN3JEVMS6DwhKmKv5A630TdExfNp5Bx4+j+9UyWP1i60EkTKHZuGjk5jaC60jLuI+Tq7OpKQdFRFDsvjWVquik9q3pCVQW6Oerry2Vpc1TdFFHm3d8v0dTlyygwaixVZGXT04oKetnZRV7+/hSVkkyhE2O18qvybtOTwjvU3dZu5ig+deV7FDoh1q71Rm6ijrWJyvG0PZ4ODTJ2wUfCjuQqAmR4BQbY9Tw2k+7WNjMmY/TkiXa/b6ldbU1NlHPqe/IJDqIZmzdSW2MTZX9jABmoF1px1omTvLnP3vmxxfrglAZnvvhVK3ixt5RsCot7wbnz5O7jTWm7dtCIESO05/r7++nG0RPU097BdWCDQHsrbinAA8+ODB3FERftzc1snvEPG0PTN6wlZxcXLqfzxQsq+Ok8dba0cB0+wcHU095OrU8bGYykfLSRvIOCuNxHuXn0IPMmhU2dQvVl5VyfT2Ag+YQEUdSMZC4PzE7+j2d5EfcdHUrObq7UUltPvT09LCu/0aFWk8hUZufSw6xbXBfedfX0oPamZ9xGV3d3mrZ+jfY+6q+9W0LPnlRzXXDqRX+xKU5avJD7bC15V8mfV6im+B7XA2dRAJKWejjlDjDoc/Vwp/mf79Het1eez6pr2AwGwAjgqK8fwO36wSPU291DaQCVPj58/1FOHvdZGyt3N2pvbKauNmWsEt9fxxs52oq5gjkjmAx9+aIcg+w8qb2pWZMdxhxgD/chu+LfLlJ4/FQe567WFho5ahT1dHRQ29NGbld0SjKNmz1Tm7cABIhsCYwcy/MdIBNOtq0NDWwqBMjFb/ev36CRIcHk6uWpjTv+nvHRh1yW+J6G0u+6kjJmCjHGPE59/Tw/wFKiLbgAfAFAlP7dp8aKCmqseMQAG23GmGKTiUhMUMyWdqw3MvmbTH73Ls0ThwYZbxOT0T/QT7nffs/hkjO3fkRegf7U1thoxmQ0VT6ignMXeIFL3LDWouZUdvU6a1yWzCmC2YG9MfPIcdbKkj/YQP4RYZrK/ry6lvJ+OEP+4WGUvHEDL6JgArDJYwNIXL+WPP19laL6+3kDgJaprw/a650Lv9KYKXGsyTuNUFTX+xk3CBohFvaE1Sv4N2i8cKTDhU0oZvYsM2bi9tlz1Fz1hCYvXURhccqZNFjooWWDLbBGD+J+/pmzDA4gL2wi6A/6D/AB0OQx0ofBlJ6JgbkEF7MXbu6DMiWNlYqZSqlnncbU9PX2UsnFywQtX89kDEWeACk3jp1gMMcUfUiIgVl6ooxLQEQ4JX2wntss+sxjtWEtefr68vM8Vhk3CGyZNlY2mAyLsuMxH6DKHJ3sdnzMzIhgMtAGjDnYCZbpgGrGO/8LA5s0FbjiOcFk4P8xabOYmQLT0dvTTdmnTjOrgHbHzp/D4AVXd2s7ZZ/6jno6Oylh1QqeS+gfgKE2R9FvP3WO9vXT/Uxdv5OT+HnBZKBMMEAxc2YrgHKA6GHWTarMyWMAlfrRJqPxv3H03wyepblEXTKkuWTQ9eFNMl+8bubFoUHGm8pkQDN9Xl3DG7CHjzdreNA6oYVNmD+XIqYnsEYEbdCUyWgAJf3bRSVsdtVyi5oTcjugrOiUGRSTNtOq5i2eGzNlMsUtXaw9V3olnSn/uGWLaUzcZP694CzMCE8o6f115B8RblRvX18fZRw4Qm5eXjR75zabaWm729oo88gJ3nDn7f3UiMmApp62azuvXKZIH46uAGCztm8lrwB/uzVGsDXYyEC7I7zXtFwwRzDNTFm+lM0+4j7YLQEy2PFzEA0VTABofmjeMGvon+94/pyyjp80YjKGKk+YiQDGQOHDlCbKLwegvFPEY8XRTU5O7NMDnwEADIBRvebM5rR/HeaxmrVjq00mQ5iOxs+dzRFLpho45ibm6JT3lhJYPMFkgGFI2bLJbBzzz5wjmHDGz02jqORELk8wGdjM4Q+il1vFrWyquJnDIAnzQl8/zCoAS2MTp7GZaDj9FkyGANP68gFg0786yOUu+K/PydnZWatfgAy0F+yPZCYkMzHY+vAu35cgw8mJXrW5pLujg8qupPPmBnoXmnZEQjx5+vvxolX48wWmXLHJunl6EnwNQIcjFFVoo68DZCDq4ebxk6x9z/1sF2uZuDIOHaX+3j6as3sn3wOIuPbVQQ6PDYmNURKPmWQpbqp6TL3d3bTov7/QaHhLiy/KFxv4on/uY81Rby6ZvGShxUW75NJlqr1XymaICQvmke8ohA7aXtxg9kG7wSZYAydgMsBoAEyBJRkOyOB6vj7EzIqlekxBxnDkCRMFIo4AsFAH2slmrSPH6WVXN88l+CpAJun7DyhjBVMPcreYZBOGeQTmlYXYPF1cLJpLME4oB7Kb+fEW8gkKNJO3BlLjJhEcnwXICIyMYDbHdHyEeQhgbuqKZUYgA5s1zF76xbi6+C6V/nmVgqIiafr6NUblwdcHvksAN6h7OP0WIMNS+WhH+tcHFTPUru0MdER/JMiQoOJdBg2Drbum9x0eZNhzZsGVL/dT6lZElyjJuOzJcQ/qGn4L4sJChwUP798+c5apW2yIWOzhqChs2qB+W+obGHgkrFlJfS97Kfubb5kWTt22mTxGguJVdgWYSwSTEZOG6JIBaqqsYpACDRULr6X2lqdfoyeFRUyJR4IatnH2MrRetDVh9UoKjomm5sfVVPDTOfaPQI4IlA/TR+bhY1pfrf0HG9bcvbs5Z4doV39fPz2vqaHWhkbOLYKNGDQ1LgWQOFNVnuKTER4/hSYuWmixvT2dXXTn5wssO1zwWwEwCIufqiVBM+1nT2cHZRw8ys/P/+IzcnFzNZMXfChKL19lcwP8FES7BRCCDwV8AmzNC309C/btJWdXF6PnO18YmIx5e/cMW563Tp5if4iZ27eQd0Agvaitpbzvz6isFkxPA9Td3kmZh5U+27qUsfqUnF1cqbnK4JMxY/OHXA7knXHwiCo71WRkMo9qioup9HK6Krv11FCu+GQAZExfD1kaoxs4r0LWytyFqW+A2TGwOgJk6OXMuWAuXla/lVVG5YFpK7t6jUZPmkhx7y0ZVr/r4fj5xyUGMdPW4Vsybu/1A4cYwIGd8/Tz1+5nHVPMJWAy4HNiz3ph77oin7Nv/ZVyenvkdLSkRGE1B1uU3pb7+oyfMJeIXPS2/r3yP/spFSGsgQF2PQ9nO2sgo6utnbXLURNiWVtDvdgYoHnBnwKgI2BsBNur4XQoHNWgKWGh1WMcOAtiEfYOCGAnSHi8h0yIpVv//oZ9I7D4WepXoeb4uZxCYsfrspEZziYQ79WVldO93y/RqNjxBA95RDLU3r1HyZs/IL/QUC4fAOj6gcOsKS/4x16b5YlysVxX5ebT4/wCdnq0dDHIcHamKtXxk0HG4oVWywdAgxaOzaHxYSXLEtR80ofvc9sMWZGUfsLhUAMZ+z4jFzyjnl0j/jUDGep9DWSwT4abzXkBvxaAMADJhf/cp3xMuno6deaSeZ/vGZY8UZ6Q07jZqRSdmkL3r2WwyYAB4vhx3H/k9oA5hMdq32d2zedmneMnHClRjhnI4Kga4/lTU6QDGR+spwbV8ZNBxoZ1Zs9jLsDMERStbuoDFkCGTm5193QgY+0qo/JMQcZw+l2vOn4yyABgN+nf9X/pQIa/v3Y/S/XJYJCBb9bkPfm3+Tpjzzos5eaYcjvqyCGsDDJ0yZMUjUPoHYazMi5/+RU7WypMhvl9S7nxEV1iicnAhlNbUkpBkZE0clTwoOXBWQ5hdPyBDXJhcU5Ys4pDWPtfvqQ5uz/hEFZ9+0BVZRw6Ri87O5nmhZ+Drdz+2KgN5pFP6CYyU8Jev32r4awX1Y6PSA6YUNy8vQc9a+RhRhZV5d9mMATPe7/RY8jD14c3+iv/+7WOyRhBj/Ly6aHGZCyw6+wMAJ/Cc+eZJZqwcD6bo0zHd2DAYC6Z+fFW8mQOrewAAAldSURBVA6ENmo8vsIXRphLxH0AT2ZAPt9Dzu5KMi5r84fNH/sPMJ2OsGKYyPTPC7MUIhHm7d3NzwEIDEWeKA/RGlnH/kPewUGUumUzzz+EMqft+YScncGeDHDZIsQZY2XPWSswdQGYCjaBZ+IA0bWvDOYShBOb9h/OkQDJSEIXt3SJxmQgCVyixmQY5M2gqKCQ2adJi8CSAWQ81iJbYC7Rj49gMoLGRdO0NYLJUMqr0TEZk99bwj8CFAiZunv7WB0v8T0IJiMQ5hiNyTC0VzAZs3ZuIy+NySBOEd+lMRkhds3XN/FsHmvzWZ4FAl3vzTtL6W0dr6MlpQ7OZIjMbUJDsvD35S/327XJ28IAenMJZ4qzUZ+99xH2B3MJcjlwMi4GIk6EUEmwDXDIi0xKUjLTqfXB1+PO+V84imLGJiTjUjPX2WhP2VXF0RPsCxxLuVyYWdT6UH7xL7/T0wcPuR1jkxMH7d911Udhzm5suh5Gz19WIzeEueRRXp4OZCw06o+t9rM2eyWdHTrh/Kdvr5CHcMiEMyacMvXlgRmBQ2nHs+ea46e4bwYyBhnPbNUxdepKsEcxRv1taWjgyCEFZChnlwxVnqI/8N2BD0/86pVUdOFXNmtNXLzAqD7kQGl8UEHj58yiyOTkQeXZVFWlAxk4IE2ZTwVqzpDomSnszKqXL74FMGqQXZzq+CmYDAYZgslQ5x/AT9aRE2wqQmg1ZITyLJlLRP2CyWCQIZgMtTxTkIH2Qh7I/RIzB1EqyRbng378BZPBIEMwGbrvRTAZDDIEk0FOlHX8PxzCK8wl9n7PluanPd+nLP/VrKdS/sr+8brnk0ObSz5RmQxhD9JzBQacSpRz6jTH8f+VC979oXbWN1h7xP3WxibKESAjbZbKwxDnysg++S2bGuBHwHkKiKiztZUdSMGywOaNxV5c+v6a1g82AJsg/44Qw093kLuXl1Yffm+tb6Dc0z+yo+DUVcspCFELauGIGHmUncuOq6GT4JdClHnoKOc5gNMg5x8hYi0TzEF1YRE/s1B1Eq1SmYww9smAhmuwGon2P7ldSEigBSCkqLsDVPTL79T4sIIdNjkKRjeAor/wNyk4c45NHvGrV3BkjHgfbYFJxx0hrDu2sTzFJUAGzBvwybAlP7zziJOX5ZBXQAAlfbiB3Dw8uD3YhAH6MGYuKpMxHHmK+muK7jKw8vL34wRnSRs3sNz17cNY5Z3+kZOBYazgAyHuY6zg6IpcGWKswCaAyQD1L9gEPN+syg7RNQg31suuAtFQOtkhVJVZud8usqkGoMAvXAmLBsCoyLypMlu+NHP7ViUvC+rQsSjJKpMhxh+MIMJ/FSZjpdH41twpIoRqow/wyUB74a8j5igirwIix2rjadpvPF9XWk73/rhECpOx2mz+XDtwmHq7uklhMvy0+3nf/cB1wbwIcyTyaniqjKE935u937+19Uq+b74+DPZ9yvuCB1Fm6OuUxzFHZjIAMgzuMdZz0Xe1t1P+dz9yoqLhXmAyQpGMaxhnW1g7K6C1sVEHMnDgmSGXPDIpgtGABodNBos2NNz+3l5mIcA4DCX3fu6p0xyOiCyj8WtWWczdj9wboLyxaSC5FpJmIcFWCzJwItFSKjTeFF6My65cI9jssbkjRBDtelHfQAERYZzkC4s0QAZHl+hABmh0U3kgwgFmnO72DtYoEWGBzRtRG/CjmbFlE5sLrPUX+Q6wKcIujKRdrp6enDkS78MvJgHJuEJDjd63ZC6xJc/+l70MVlEmQAkSM6HdyIwKrRpAaoSrC82HuUQ962Io8hRnKfR2dbE5DCyMu4+PEvKLZFQmZy0AyCH6AuMCJ1n4/IBFAKDkpFipKRQ9K4XnqzCXAGSkbN5oJP8qNamXcFxGNBRCiZV+ujMDgPdQf315OYMM/A4zDn4HWEWSuc4XLQx6AIrBson2PtOZSwAy9N9PbUmJDmSsMhofMyZD7b/9/XZiB2QDyFhjNn+uHTikAxn+2n04KWM8Ab5gYuIjAJYtoVETxr/S738o3688a0OeNfKmzheHNpdoTIYdyWKQuRKe+lgch3NNVvMUKKrbq0mbi6yDzGQkJzEFrF1q+ci1AU1cO+o9JJjGJk6n4JhxQ04OA+0Y3v+g4W0lt2qpreNkWjihFMwENmz/MaMpfFo8gx3R//6+Xnp44xY9vf+AnRERvgtqH86dlbdyqTI7x8BkqGnFNSbDgvzgxIl3YA6CvwnqRcpnmEBw/PpgyW6eV1ezk+SLujrq63nJrAjSkUelJBHb7/WuzwNEiDjCxUwGO37qZoWV8UUbH2Tc4NBl+LrgLBxOex4dTbmnf2CKHT4Z+vlhrzz19Red/5XPqEGabCSQsjbfuOz82/SiRjdWYaMpPD6e/MLVsVITYsG/RWMyTPr3/HE1+1JYlB1SsqvPw9QGkAHHZuR6qbyVw07PYDYANJHpEwBR315LLIq4X6djMhCJpZ//1UVFhBwhzGQsW2I0Plb7naDOUbW99TomY9q61WbfF5ydmcnYsY3nr7j6unuoLP06O3KjMxhfgHrMqVf5/Zt+7/JvVQKvaH2V8nw98nR4JmM4gOFdewcsA6IjQHmnfbpTy5fxrslB9vevSUADGRzCqmaj/WtFyrelBKQE3nIJODTI2Dnpr50lMtSkI2/r83CgLL96jSLU7Ilvaz9ku//eJEkNZYiUUpgMnGkix+PvHQ8pfyn/NyFpmEODDGEukeyabbYfTqSc5El10pTysss6ItlWE7bVGpMh55OcT3ZYG+X39HqsF6/Kmm/3eDk0yACTIZLACEQn/8ZJWQaED2fRAhywNTZCSUikhmpKeTmxJi7lYTxfbMnDEpMh5We//OR8k9+bI34vxx05ukSaSyRd+CbQhZK2lvNQzkMFtEs5vHtycHwmQwSV6ZIpsXu7/FtLViTlIeeD/B4UxkHLICDXBykPOR9eyfdwvNSBM37qzSUyd766iJqc3SHlIuUiz4xwzDMj5LjKcX0T1neHNpfsQHSJSFvhpNJU8m/F8UfKQ6Fv5XyQ80F+D3I9kOvh/9t6eFw9ddshT2FlkCEmj/xX2kSlTVh+D3IdkOuAXAde6zrg8EyGiLN5nbnaUaes7+/LlS/lL+ef/P7k9yfPfjFk8fo7v4cTjsxkvOWJ0mTzpQSkBKQEpASkBBxCAg5pLnGIkZGdkBKQEpASkBKQEnjLJfB/Pjj5hhqjdToAAAAASUVORK5CYII="/>
          <p:cNvSpPr>
            <a:spLocks noChangeAspect="1" noChangeArrowheads="1"/>
          </p:cNvSpPr>
          <p:nvPr/>
        </p:nvSpPr>
        <p:spPr bwMode="auto">
          <a:xfrm>
            <a:off x="155575" y="-2751138"/>
            <a:ext cx="5114925" cy="573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21" name="Groupe 20"/>
          <p:cNvGrpSpPr/>
          <p:nvPr/>
        </p:nvGrpSpPr>
        <p:grpSpPr bwMode="auto">
          <a:xfrm>
            <a:off x="2610" y="1356765"/>
            <a:ext cx="5758811" cy="4970080"/>
            <a:chOff x="844246" y="1486096"/>
            <a:chExt cx="5241995" cy="5182220"/>
          </a:xfrm>
        </p:grpSpPr>
        <p:grpSp>
          <p:nvGrpSpPr>
            <p:cNvPr id="22" name="Groupe 21"/>
            <p:cNvGrpSpPr/>
            <p:nvPr/>
          </p:nvGrpSpPr>
          <p:grpSpPr bwMode="auto">
            <a:xfrm>
              <a:off x="844246" y="1486096"/>
              <a:ext cx="5241995" cy="2492249"/>
              <a:chOff x="844246" y="1486096"/>
              <a:chExt cx="5241995" cy="2492249"/>
            </a:xfrm>
          </p:grpSpPr>
          <p:sp>
            <p:nvSpPr>
              <p:cNvPr id="26" name="Rectangle 25"/>
              <p:cNvSpPr/>
              <p:nvPr/>
            </p:nvSpPr>
            <p:spPr bwMode="auto">
              <a:xfrm>
                <a:off x="1439827" y="1682473"/>
                <a:ext cx="4646414" cy="2295872"/>
              </a:xfrm>
              <a:prstGeom prst="rect">
                <a:avLst/>
              </a:prstGeom>
              <a:gradFill>
                <a:gsLst>
                  <a:gs pos="0">
                    <a:srgbClr val="218380">
                      <a:lumMod val="110000"/>
                      <a:satMod val="105000"/>
                      <a:tint val="67000"/>
                    </a:srgbClr>
                  </a:gs>
                  <a:gs pos="50000">
                    <a:srgbClr val="218380">
                      <a:lumMod val="105000"/>
                      <a:satMod val="103000"/>
                      <a:tint val="73000"/>
                    </a:srgbClr>
                  </a:gs>
                  <a:gs pos="100000">
                    <a:srgbClr val="218380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28575" cap="flat" cmpd="sng" algn="ctr">
                <a:solidFill>
                  <a:srgbClr val="218380"/>
                </a:solidFill>
                <a:prstDash val="solid"/>
                <a:miter lim="800000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b"/>
              <a:lstStyle/>
              <a:p>
                <a:pPr marL="0" marR="0" lvl="0" indent="0" defTabSz="63861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/>
                  <a:buChar char="q"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Explicit dynamics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 for </a:t>
                </a: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structures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 and </a:t>
                </a: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compressible fluids</a:t>
                </a:r>
                <a:endParaRPr kumimoji="0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Calibri"/>
                  <a:cs typeface="Arial"/>
                </a:endParaRPr>
              </a:p>
              <a:p>
                <a:pPr marL="0" marR="0" lvl="0" indent="0" defTabSz="63861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/>
                  <a:buChar char="q"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Fluid / structure interactions</a:t>
                </a:r>
                <a:endParaRPr kumimoji="0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Calibri"/>
                  <a:cs typeface="Arial"/>
                </a:endParaRPr>
              </a:p>
              <a:p>
                <a:pPr marL="0" marR="0" lvl="0" indent="0" defTabSz="63861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/>
                  <a:buChar char="q"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Industrial applications</a:t>
                </a:r>
                <a:endParaRPr kumimoji="0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Calibri"/>
                  <a:cs typeface="Arial"/>
                </a:endParaRPr>
              </a:p>
              <a:p>
                <a:pPr marL="0" marR="0" lvl="0" indent="0" defTabSz="63861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/>
                  <a:buChar char="q"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Finite-elements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, </a:t>
                </a: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finite-volumes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, </a:t>
                </a:r>
                <a:r>
                  <a:rPr kumimoji="0" lang="en-US" sz="18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sph</a:t>
                </a: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, discrete element method</a:t>
                </a:r>
                <a:endParaRPr kumimoji="0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Calibri"/>
                  <a:cs typeface="Arial"/>
                </a:endParaRPr>
              </a:p>
              <a:p>
                <a:pPr marL="0" marR="0" lvl="0" indent="0" defTabSz="63861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/>
                  <a:buChar char="q"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~40 years of development</a:t>
                </a: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Calibri"/>
                  <a:cs typeface="Arial"/>
                </a:endParaRPr>
              </a:p>
            </p:txBody>
          </p:sp>
          <p:pic>
            <p:nvPicPr>
              <p:cNvPr id="27" name="Image 26"/>
              <p:cNvPicPr>
                <a:picLocks noChangeAspect="1"/>
              </p:cNvPicPr>
              <p:nvPr/>
            </p:nvPicPr>
            <p:blipFill>
              <a:blip r:embed="rId2"/>
              <a:stretch/>
            </p:blipFill>
            <p:spPr bwMode="auto">
              <a:xfrm>
                <a:off x="844246" y="1486096"/>
                <a:ext cx="913440" cy="605521"/>
              </a:xfrm>
              <a:prstGeom prst="rect">
                <a:avLst/>
              </a:prstGeom>
            </p:spPr>
          </p:pic>
        </p:grpSp>
        <p:grpSp>
          <p:nvGrpSpPr>
            <p:cNvPr id="23" name="Groupe 22"/>
            <p:cNvGrpSpPr/>
            <p:nvPr/>
          </p:nvGrpSpPr>
          <p:grpSpPr bwMode="auto">
            <a:xfrm>
              <a:off x="940464" y="3943647"/>
              <a:ext cx="5116865" cy="2724669"/>
              <a:chOff x="940464" y="3943647"/>
              <a:chExt cx="5116865" cy="2724669"/>
            </a:xfrm>
          </p:grpSpPr>
          <p:sp>
            <p:nvSpPr>
              <p:cNvPr id="24" name="Rectangle 23"/>
              <p:cNvSpPr/>
              <p:nvPr/>
            </p:nvSpPr>
            <p:spPr bwMode="auto">
              <a:xfrm>
                <a:off x="1439827" y="4372444"/>
                <a:ext cx="4617502" cy="2295872"/>
              </a:xfrm>
              <a:prstGeom prst="rect">
                <a:avLst/>
              </a:prstGeom>
              <a:gradFill>
                <a:gsLst>
                  <a:gs pos="0">
                    <a:srgbClr val="218380">
                      <a:lumMod val="110000"/>
                      <a:satMod val="105000"/>
                      <a:tint val="67000"/>
                    </a:srgbClr>
                  </a:gs>
                  <a:gs pos="50000">
                    <a:srgbClr val="218380">
                      <a:lumMod val="105000"/>
                      <a:satMod val="103000"/>
                      <a:tint val="73000"/>
                    </a:srgbClr>
                  </a:gs>
                  <a:gs pos="100000">
                    <a:srgbClr val="218380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28575" cap="flat" cmpd="sng" algn="ctr">
                <a:solidFill>
                  <a:srgbClr val="218380"/>
                </a:solidFill>
                <a:prstDash val="solid"/>
                <a:miter lim="800000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b"/>
              <a:lstStyle/>
              <a:p>
                <a:pPr marL="0" marR="0" lvl="0" indent="0" defTabSz="63861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/>
                  <a:buChar char="q"/>
                  <a:tabLst/>
                  <a:defRPr/>
                </a:pPr>
                <a:r>
                  <a:rPr kumimoji="0" 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Generic tool</a:t>
                </a: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 for “</a:t>
                </a:r>
                <a:r>
                  <a:rPr kumimoji="0" 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implicit problems</a:t>
                </a: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”</a:t>
                </a:r>
                <a:endParaRPr kumimoji="0" sz="2500" b="0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Calibri"/>
                  <a:cs typeface="Arial"/>
                </a:endParaRPr>
              </a:p>
              <a:p>
                <a:pPr marL="0" marR="0" lvl="0" indent="0" defTabSz="63861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/>
                  <a:buChar char="q"/>
                  <a:tabLst/>
                  <a:defRPr/>
                </a:pPr>
                <a:r>
                  <a:rPr kumimoji="0" 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Mainly geared for (non-linear) mechanics</a:t>
                </a:r>
                <a:endParaRPr kumimoji="0" sz="2500" b="0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Calibri"/>
                  <a:cs typeface="Arial"/>
                </a:endParaRPr>
              </a:p>
              <a:p>
                <a:pPr marL="0" marR="0" lvl="0" indent="0" defTabSz="63861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/>
                  <a:buChar char="q"/>
                  <a:tabLst/>
                  <a:defRPr/>
                </a:pPr>
                <a:r>
                  <a:rPr kumimoji="0" 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… but also applied to </a:t>
                </a: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incompressible fluids, electromagnetism, metallurgy, …</a:t>
                </a:r>
                <a:endParaRPr kumimoji="0" sz="2500" b="0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Calibri"/>
                  <a:cs typeface="Arial"/>
                </a:endParaRPr>
              </a:p>
              <a:p>
                <a:pPr marL="0" marR="0" lvl="0" indent="0" defTabSz="63861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/>
                  <a:buChar char="q"/>
                  <a:tabLst/>
                  <a:defRPr/>
                </a:pPr>
                <a:r>
                  <a:rPr kumimoji="0" 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Industrial applications</a:t>
                </a:r>
                <a:endParaRPr kumimoji="0" sz="2500" b="0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Calibri"/>
                  <a:cs typeface="Arial"/>
                </a:endParaRPr>
              </a:p>
              <a:p>
                <a:pPr marL="0" marR="0" lvl="0" indent="0" defTabSz="63861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/>
                  <a:buChar char="q"/>
                  <a:tabLst/>
                  <a:defRPr/>
                </a:pPr>
                <a:r>
                  <a:rPr kumimoji="0" 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Finite-elements</a:t>
                </a:r>
                <a:endParaRPr kumimoji="0" sz="2500" b="0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Calibri"/>
                  <a:cs typeface="Arial"/>
                </a:endParaRPr>
              </a:p>
              <a:p>
                <a:pPr marL="0" marR="0" lvl="0" indent="0" defTabSz="63861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/>
                  <a:buChar char="q"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Calibri"/>
                    <a:cs typeface="Arial"/>
                  </a:rPr>
                  <a:t>~40 years of development</a:t>
                </a:r>
                <a:endParaRPr kumimoji="0" sz="2500" b="0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Calibri"/>
                  <a:cs typeface="Arial"/>
                </a:endParaRPr>
              </a:p>
            </p:txBody>
          </p:sp>
          <p:pic>
            <p:nvPicPr>
              <p:cNvPr id="25" name="Image 24"/>
              <p:cNvPicPr>
                <a:picLocks noChangeAspect="1"/>
              </p:cNvPicPr>
              <p:nvPr/>
            </p:nvPicPr>
            <p:blipFill>
              <a:blip r:embed="rId3"/>
              <a:srcRect l="24795" t="19812" r="26596" b="42126"/>
              <a:stretch/>
            </p:blipFill>
            <p:spPr bwMode="auto">
              <a:xfrm>
                <a:off x="940464" y="3943647"/>
                <a:ext cx="721003" cy="774411"/>
              </a:xfrm>
              <a:prstGeom prst="rect">
                <a:avLst/>
              </a:prstGeom>
            </p:spPr>
          </p:pic>
        </p:grpSp>
      </p:grpSp>
      <p:sp>
        <p:nvSpPr>
          <p:cNvPr id="28" name="Flèche droite rayée 27"/>
          <p:cNvSpPr/>
          <p:nvPr/>
        </p:nvSpPr>
        <p:spPr bwMode="auto">
          <a:xfrm>
            <a:off x="5951983" y="1470364"/>
            <a:ext cx="6048673" cy="4864664"/>
          </a:xfrm>
          <a:prstGeom prst="stripedRightArrow">
            <a:avLst>
              <a:gd name="adj1" fmla="val 100000"/>
              <a:gd name="adj2" fmla="val 28946"/>
            </a:avLst>
          </a:prstGeom>
          <a:gradFill>
            <a:gsLst>
              <a:gs pos="0">
                <a:srgbClr val="92D050">
                  <a:lumMod val="110000"/>
                  <a:satMod val="105000"/>
                  <a:tint val="67000"/>
                </a:srgbClr>
              </a:gs>
              <a:gs pos="50000">
                <a:srgbClr val="92D050">
                  <a:lumMod val="105000"/>
                  <a:satMod val="103000"/>
                  <a:tint val="73000"/>
                </a:srgbClr>
              </a:gs>
              <a:gs pos="100000">
                <a:srgbClr val="92D050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28575" cap="flat" cmpd="sng" algn="ctr">
            <a:solidFill>
              <a:srgbClr val="92D050"/>
            </a:solidFill>
            <a:prstDash val="solid"/>
            <a:miter lim="800000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b"/>
          <a:lstStyle/>
          <a:p>
            <a:pPr marL="0" marR="0" lvl="0" indent="0" defTabSz="6386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Next gen.,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HPC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 oriented</a:t>
            </a:r>
            <a:endParaRPr kumimoji="0" sz="25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defTabSz="6386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Structure / compressible fluids / … , interactions</a:t>
            </a:r>
            <a:endParaRPr kumimoji="0" sz="25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defTabSz="6386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Industrial applications</a:t>
            </a:r>
            <a:endParaRPr kumimoji="0" sz="25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defTabSz="6386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Every mesh-based method (FE, FV, HDG, …)</a:t>
            </a:r>
            <a:endParaRPr kumimoji="0" sz="25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defTabSz="6386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C++</a:t>
            </a:r>
            <a:endParaRPr kumimoji="0" sz="25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defTabSz="6386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“automatic parallelism”</a:t>
            </a:r>
            <a:endParaRPr kumimoji="0" sz="25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defTabSz="6386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Easy to maintain and evolve on the long term</a:t>
            </a:r>
            <a:endParaRPr kumimoji="0" sz="25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defTabSz="6386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Open-source</a:t>
            </a:r>
            <a:endParaRPr kumimoji="0" sz="25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29" name="Organigramme : Connecteur page suivante 28"/>
          <p:cNvSpPr/>
          <p:nvPr/>
        </p:nvSpPr>
        <p:spPr bwMode="auto">
          <a:xfrm>
            <a:off x="9768408" y="636861"/>
            <a:ext cx="1804827" cy="793200"/>
          </a:xfrm>
          <a:prstGeom prst="flowChartOffpageConnector">
            <a:avLst/>
          </a:prstGeom>
          <a:gradFill>
            <a:gsLst>
              <a:gs pos="0">
                <a:srgbClr val="D81142">
                  <a:lumMod val="110000"/>
                  <a:satMod val="105000"/>
                  <a:tint val="67000"/>
                </a:srgbClr>
              </a:gs>
              <a:gs pos="50000">
                <a:srgbClr val="D81142">
                  <a:lumMod val="105000"/>
                  <a:satMod val="103000"/>
                  <a:tint val="73000"/>
                </a:srgbClr>
              </a:gs>
              <a:gs pos="100000">
                <a:srgbClr val="D81142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D81142"/>
            </a:solidFill>
            <a:prstDash val="solid"/>
            <a:miter lim="800000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386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2030: </a:t>
            </a:r>
            <a:r>
              <a:rPr kumimoji="0" lang="fr-F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industrial</a:t>
            </a: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 </a:t>
            </a:r>
            <a:r>
              <a:rPr kumimoji="0" lang="fr-F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"/>
                <a:cs typeface="Arial"/>
              </a:rPr>
              <a:t>operation</a:t>
            </a:r>
            <a:endParaRPr kumimoji="0" sz="25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30" name="Image 2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839515" y="1459966"/>
            <a:ext cx="2020584" cy="1753682"/>
          </a:xfrm>
          <a:prstGeom prst="rect">
            <a:avLst/>
          </a:prstGeom>
        </p:spPr>
      </p:pic>
      <p:sp>
        <p:nvSpPr>
          <p:cNvPr id="31" name="ZoneTexte 30"/>
          <p:cNvSpPr txBox="1"/>
          <p:nvPr/>
        </p:nvSpPr>
        <p:spPr>
          <a:xfrm>
            <a:off x="9101805" y="2332855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i="1" dirty="0" smtClean="0"/>
              <a:t>=&gt; O. Jamond talk</a:t>
            </a:r>
            <a:endParaRPr lang="fr-FR" sz="2000" b="1" i="1" dirty="0"/>
          </a:p>
        </p:txBody>
      </p:sp>
      <p:sp>
        <p:nvSpPr>
          <p:cNvPr id="33" name="Espace réservé du numéro de diapositive 3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16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34" name="Espace réservé du pied de page 3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286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17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151784" y="2708920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   </a:t>
            </a:r>
            <a:r>
              <a:rPr lang="fr-FR" sz="4000" dirty="0" err="1" smtClean="0"/>
              <a:t>Thank</a:t>
            </a:r>
            <a:r>
              <a:rPr lang="fr-FR" sz="4000" dirty="0" smtClean="0"/>
              <a:t> </a:t>
            </a:r>
            <a:r>
              <a:rPr lang="fr-FR" sz="4000" dirty="0" err="1" smtClean="0"/>
              <a:t>you</a:t>
            </a:r>
            <a:r>
              <a:rPr lang="fr-FR" sz="4000" dirty="0" smtClean="0"/>
              <a:t> ! </a:t>
            </a:r>
          </a:p>
          <a:p>
            <a:endParaRPr lang="fr-FR" sz="4000" dirty="0"/>
          </a:p>
          <a:p>
            <a:r>
              <a:rPr lang="fr-FR" sz="4000" dirty="0" err="1" smtClean="0"/>
              <a:t>Any</a:t>
            </a:r>
            <a:r>
              <a:rPr lang="fr-FR" sz="4000" dirty="0" smtClean="0"/>
              <a:t> questions ?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81879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General information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79376" y="1658032"/>
            <a:ext cx="6696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400" dirty="0" smtClean="0"/>
              <a:t>EPX </a:t>
            </a:r>
            <a:r>
              <a:rPr lang="fr-FR" sz="2400" dirty="0" err="1" smtClean="0"/>
              <a:t>website</a:t>
            </a:r>
            <a:r>
              <a:rPr lang="fr-FR" sz="2400" dirty="0" smtClean="0"/>
              <a:t> : news, documentation, </a:t>
            </a:r>
            <a:r>
              <a:rPr lang="fr-FR" sz="2400" dirty="0" err="1" smtClean="0"/>
              <a:t>get</a:t>
            </a:r>
            <a:r>
              <a:rPr lang="fr-FR" sz="2400" dirty="0" smtClean="0"/>
              <a:t> EPX,…</a:t>
            </a:r>
          </a:p>
          <a:p>
            <a:r>
              <a:rPr lang="fr-FR" sz="2400" dirty="0" smtClean="0">
                <a:hlinkClick r:id="rId2"/>
              </a:rPr>
              <a:t>www-epx.cea.fr</a:t>
            </a:r>
            <a:endParaRPr lang="fr-FR" sz="2400" dirty="0"/>
          </a:p>
        </p:txBody>
      </p:sp>
      <p:sp>
        <p:nvSpPr>
          <p:cNvPr id="6" name="ZoneTexte 5"/>
          <p:cNvSpPr txBox="1"/>
          <p:nvPr/>
        </p:nvSpPr>
        <p:spPr>
          <a:xfrm>
            <a:off x="7608168" y="1647232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400" dirty="0" smtClean="0"/>
              <a:t>EPX </a:t>
            </a:r>
            <a:r>
              <a:rPr lang="fr-FR" sz="2400" dirty="0" err="1" smtClean="0"/>
              <a:t>technical</a:t>
            </a:r>
            <a:r>
              <a:rPr lang="fr-FR" sz="2400" dirty="0" smtClean="0"/>
              <a:t> support</a:t>
            </a:r>
          </a:p>
          <a:p>
            <a:r>
              <a:rPr lang="fr-FR" sz="2400" dirty="0">
                <a:hlinkClick r:id="rId3"/>
              </a:rPr>
              <a:t>s</a:t>
            </a:r>
            <a:r>
              <a:rPr lang="fr-FR" sz="2400" dirty="0" smtClean="0">
                <a:hlinkClick r:id="rId3"/>
              </a:rPr>
              <a:t>upport-europlexus.cea.fr</a:t>
            </a:r>
            <a:endParaRPr lang="fr-FR" sz="2400" dirty="0"/>
          </a:p>
        </p:txBody>
      </p:sp>
      <p:sp>
        <p:nvSpPr>
          <p:cNvPr id="7" name="ZoneTexte 6"/>
          <p:cNvSpPr txBox="1"/>
          <p:nvPr/>
        </p:nvSpPr>
        <p:spPr>
          <a:xfrm>
            <a:off x="7608168" y="2894314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 smtClean="0"/>
              <a:t>EPX </a:t>
            </a:r>
            <a:r>
              <a:rPr lang="fr-FR" sz="2400" dirty="0" err="1" smtClean="0"/>
              <a:t>licenses</a:t>
            </a:r>
            <a:endParaRPr lang="fr-FR" sz="2400" dirty="0" smtClean="0"/>
          </a:p>
          <a:p>
            <a:r>
              <a:rPr lang="fr-FR" sz="2400" dirty="0" smtClean="0">
                <a:hlinkClick r:id="rId4"/>
              </a:rPr>
              <a:t>licences-europlexus.cea.fr</a:t>
            </a:r>
            <a:endParaRPr lang="fr-FR" sz="2400" dirty="0"/>
          </a:p>
        </p:txBody>
      </p:sp>
      <p:sp>
        <p:nvSpPr>
          <p:cNvPr id="8" name="ZoneTexte 7"/>
          <p:cNvSpPr txBox="1"/>
          <p:nvPr/>
        </p:nvSpPr>
        <p:spPr>
          <a:xfrm>
            <a:off x="479376" y="2745076"/>
            <a:ext cx="67153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 smtClean="0"/>
              <a:t>EPX </a:t>
            </a:r>
            <a:r>
              <a:rPr lang="fr-FR" sz="2400" dirty="0" err="1" smtClean="0"/>
              <a:t>environment</a:t>
            </a:r>
            <a:r>
              <a:rPr lang="fr-FR" sz="2400" dirty="0"/>
              <a:t> </a:t>
            </a:r>
            <a:r>
              <a:rPr lang="fr-FR" sz="2400" dirty="0" smtClean="0"/>
              <a:t>: </a:t>
            </a:r>
            <a:r>
              <a:rPr lang="fr-FR" sz="2400" dirty="0" err="1" smtClean="0"/>
              <a:t>Tuleap</a:t>
            </a:r>
            <a:r>
              <a:rPr lang="fr-FR" sz="2400" dirty="0" smtClean="0"/>
              <a:t> </a:t>
            </a:r>
            <a:r>
              <a:rPr lang="fr-FR" sz="2400" dirty="0" err="1" smtClean="0"/>
              <a:t>platform</a:t>
            </a:r>
            <a:r>
              <a:rPr lang="fr-FR" sz="2400" dirty="0" smtClean="0"/>
              <a:t> </a:t>
            </a:r>
            <a:br>
              <a:rPr lang="fr-FR" sz="2400" dirty="0" smtClean="0"/>
            </a:br>
            <a:r>
              <a:rPr lang="fr-FR" sz="2400" i="1" dirty="0" smtClean="0"/>
              <a:t>(</a:t>
            </a:r>
            <a:r>
              <a:rPr lang="fr-FR" sz="2400" i="1" dirty="0" err="1" smtClean="0"/>
              <a:t>restricted</a:t>
            </a:r>
            <a:r>
              <a:rPr lang="fr-FR" sz="2400" i="1" dirty="0" smtClean="0"/>
              <a:t> </a:t>
            </a:r>
            <a:r>
              <a:rPr lang="fr-FR" sz="2400" i="1" dirty="0" err="1" smtClean="0"/>
              <a:t>access</a:t>
            </a:r>
            <a:r>
              <a:rPr lang="fr-FR" sz="2400" i="1" dirty="0" smtClean="0"/>
              <a:t> for </a:t>
            </a:r>
            <a:r>
              <a:rPr lang="fr-FR" sz="2400" i="1" dirty="0" err="1" smtClean="0"/>
              <a:t>devs</a:t>
            </a:r>
            <a:r>
              <a:rPr lang="fr-FR" sz="2400" i="1" dirty="0" smtClean="0"/>
              <a:t> and </a:t>
            </a:r>
            <a:r>
              <a:rPr lang="fr-FR" sz="2400" i="1" dirty="0" err="1" smtClean="0"/>
              <a:t>licensed</a:t>
            </a:r>
            <a:r>
              <a:rPr lang="fr-FR" sz="2400" i="1" dirty="0" smtClean="0"/>
              <a:t> </a:t>
            </a:r>
            <a:r>
              <a:rPr lang="fr-FR" sz="2400" i="1" dirty="0" err="1" smtClean="0"/>
              <a:t>users</a:t>
            </a:r>
            <a:r>
              <a:rPr lang="fr-FR" sz="2400" i="1" dirty="0" smtClean="0"/>
              <a:t>)</a:t>
            </a:r>
            <a:r>
              <a:rPr lang="fr-FR" sz="2400" dirty="0" smtClean="0"/>
              <a:t> </a:t>
            </a:r>
          </a:p>
          <a:p>
            <a:r>
              <a:rPr lang="fr-FR" sz="2400" dirty="0" smtClean="0">
                <a:hlinkClick r:id="rId5"/>
              </a:rPr>
              <a:t>https</a:t>
            </a:r>
            <a:r>
              <a:rPr lang="fr-FR" sz="2400" dirty="0">
                <a:hlinkClick r:id="rId5"/>
              </a:rPr>
              <a:t>://codev-tuleap.cea.fr/projects/europlexus</a:t>
            </a:r>
            <a:endParaRPr lang="fr-FR" sz="2400" dirty="0"/>
          </a:p>
        </p:txBody>
      </p:sp>
      <p:sp>
        <p:nvSpPr>
          <p:cNvPr id="9" name="ZoneTexte 8"/>
          <p:cNvSpPr txBox="1"/>
          <p:nvPr/>
        </p:nvSpPr>
        <p:spPr>
          <a:xfrm>
            <a:off x="7608168" y="4078419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400" dirty="0" smtClean="0"/>
              <a:t>Mailing-</a:t>
            </a:r>
            <a:r>
              <a:rPr lang="fr-FR" sz="2400" dirty="0" err="1" smtClean="0"/>
              <a:t>list</a:t>
            </a:r>
            <a:r>
              <a:rPr lang="fr-FR" sz="2400" dirty="0" smtClean="0"/>
              <a:t> for </a:t>
            </a:r>
            <a:r>
              <a:rPr lang="fr-FR" sz="2400" dirty="0" err="1" smtClean="0"/>
              <a:t>users</a:t>
            </a:r>
            <a:endParaRPr lang="fr-FR" sz="2400" dirty="0" smtClean="0"/>
          </a:p>
          <a:p>
            <a:r>
              <a:rPr lang="fr-FR" sz="2400" dirty="0" smtClean="0">
                <a:hlinkClick r:id="rId6"/>
              </a:rPr>
              <a:t>epx-users@saxifrage.saclay.cea.fr</a:t>
            </a:r>
            <a:endParaRPr lang="fr-FR" sz="2400" dirty="0"/>
          </a:p>
        </p:txBody>
      </p:sp>
      <p:sp>
        <p:nvSpPr>
          <p:cNvPr id="10" name="ZoneTexte 9"/>
          <p:cNvSpPr txBox="1"/>
          <p:nvPr/>
        </p:nvSpPr>
        <p:spPr>
          <a:xfrm>
            <a:off x="479376" y="4189457"/>
            <a:ext cx="58464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 smtClean="0"/>
              <a:t>EPX documents </a:t>
            </a:r>
            <a:r>
              <a:rPr lang="fr-FR" sz="2400" dirty="0" err="1" smtClean="0"/>
              <a:t>library</a:t>
            </a:r>
            <a:r>
              <a:rPr lang="fr-FR" sz="2400" dirty="0" smtClean="0"/>
              <a:t> </a:t>
            </a:r>
            <a:r>
              <a:rPr lang="fr-FR" sz="2400" i="1" dirty="0" smtClean="0"/>
              <a:t>(</a:t>
            </a:r>
            <a:r>
              <a:rPr lang="fr-FR" sz="2400" i="1" dirty="0" err="1" smtClean="0"/>
              <a:t>restricted</a:t>
            </a:r>
            <a:r>
              <a:rPr lang="fr-FR" sz="2400" i="1" dirty="0" smtClean="0"/>
              <a:t> </a:t>
            </a:r>
            <a:r>
              <a:rPr lang="fr-FR" sz="2400" i="1" dirty="0" err="1" smtClean="0"/>
              <a:t>access</a:t>
            </a:r>
            <a:r>
              <a:rPr lang="fr-FR" sz="2400" i="1" dirty="0" smtClean="0"/>
              <a:t>)</a:t>
            </a:r>
          </a:p>
          <a:p>
            <a:r>
              <a:rPr lang="fr-FR" sz="2400" dirty="0" smtClean="0">
                <a:hlinkClick r:id="rId7"/>
              </a:rPr>
              <a:t>https://hg2epx.cea.fr</a:t>
            </a:r>
            <a:r>
              <a:rPr lang="fr-FR" sz="2400" dirty="0" smtClean="0"/>
              <a:t> </a:t>
            </a:r>
            <a:endParaRPr lang="fr-FR" sz="24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2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922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 smtClean="0">
                <a:solidFill>
                  <a:schemeClr val="bg1"/>
                </a:solidFill>
              </a:rPr>
              <a:t>Outline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055440" y="1412776"/>
            <a:ext cx="83529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 smtClean="0"/>
              <a:t>Transverse </a:t>
            </a:r>
            <a:r>
              <a:rPr lang="fr-FR" sz="2400" dirty="0" err="1" smtClean="0"/>
              <a:t>core</a:t>
            </a:r>
            <a:r>
              <a:rPr lang="fr-FR" sz="2400" dirty="0" smtClean="0"/>
              <a:t> </a:t>
            </a:r>
            <a:r>
              <a:rPr lang="fr-FR" sz="2400" dirty="0" err="1" smtClean="0"/>
              <a:t>features</a:t>
            </a:r>
            <a:endParaRPr lang="fr-FR" sz="24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 smtClean="0"/>
              <a:t>Structural </a:t>
            </a:r>
            <a:r>
              <a:rPr lang="fr-FR" sz="2400" dirty="0" err="1" smtClean="0"/>
              <a:t>models</a:t>
            </a:r>
            <a:endParaRPr lang="fr-FR" sz="2400" dirty="0"/>
          </a:p>
          <a:p>
            <a:endParaRPr lang="fr-FR" sz="24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 smtClean="0"/>
              <a:t>FV Pipe </a:t>
            </a:r>
            <a:r>
              <a:rPr lang="fr-FR" sz="2400" dirty="0" err="1" smtClean="0"/>
              <a:t>models</a:t>
            </a:r>
            <a:endParaRPr lang="fr-FR" sz="24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 smtClean="0"/>
              <a:t>Explosions</a:t>
            </a:r>
            <a:endParaRPr lang="fr-FR" sz="2400" dirty="0"/>
          </a:p>
          <a:p>
            <a:endParaRPr lang="fr-FR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 err="1" smtClean="0"/>
              <a:t>Interfacing</a:t>
            </a:r>
            <a:r>
              <a:rPr lang="fr-FR" sz="2400" dirty="0" smtClean="0"/>
              <a:t> EPX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 smtClean="0"/>
              <a:t>User support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 err="1" smtClean="0"/>
              <a:t>What’s</a:t>
            </a:r>
            <a:r>
              <a:rPr lang="fr-FR" sz="2400" dirty="0" smtClean="0"/>
              <a:t> </a:t>
            </a:r>
            <a:r>
              <a:rPr lang="fr-FR" sz="2400" dirty="0" err="1" smtClean="0"/>
              <a:t>next</a:t>
            </a:r>
            <a:r>
              <a:rPr lang="fr-FR" sz="2400" dirty="0" smtClean="0"/>
              <a:t> ?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400" dirty="0" smtClean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3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773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407368" y="1307419"/>
            <a:ext cx="102971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Widened</a:t>
            </a:r>
            <a:r>
              <a:rPr lang="fr-FR" dirty="0" smtClean="0"/>
              <a:t> </a:t>
            </a:r>
            <a:r>
              <a:rPr lang="fr-FR" dirty="0" err="1" smtClean="0"/>
              <a:t>compatibilities</a:t>
            </a:r>
            <a:endParaRPr lang="fr-FR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/>
              <a:t>Castem23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/>
              <a:t>AMR (</a:t>
            </a:r>
            <a:r>
              <a:rPr lang="fr-FR" dirty="0" err="1" smtClean="0"/>
              <a:t>Adaptivity</a:t>
            </a:r>
            <a:r>
              <a:rPr lang="fr-FR" dirty="0" smtClean="0"/>
              <a:t>) + MED</a:t>
            </a:r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Work</a:t>
            </a:r>
            <a:r>
              <a:rPr lang="fr-FR" dirty="0" smtClean="0"/>
              <a:t> on the MPI version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/>
              <a:t>1D + 2</a:t>
            </a:r>
            <a:r>
              <a:rPr lang="fr-FR" baseline="30000" dirty="0" smtClean="0"/>
              <a:t>nd</a:t>
            </a:r>
            <a:r>
              <a:rPr lang="fr-FR" dirty="0" smtClean="0"/>
              <a:t> </a:t>
            </a:r>
            <a:r>
              <a:rPr lang="fr-FR" dirty="0" err="1" smtClean="0"/>
              <a:t>order</a:t>
            </a:r>
            <a:endParaRPr lang="fr-FR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/>
              <a:t>FLSX-FV + </a:t>
            </a:r>
            <a:r>
              <a:rPr lang="fr-FR" dirty="0" err="1" smtClean="0"/>
              <a:t>dynamic</a:t>
            </a:r>
            <a:r>
              <a:rPr lang="fr-FR" dirty="0" smtClean="0"/>
              <a:t> </a:t>
            </a:r>
            <a:r>
              <a:rPr lang="fr-FR" dirty="0" err="1" smtClean="0"/>
              <a:t>domain</a:t>
            </a:r>
            <a:r>
              <a:rPr lang="fr-FR" dirty="0" smtClean="0"/>
              <a:t> </a:t>
            </a:r>
            <a:r>
              <a:rPr lang="fr-FR" dirty="0" err="1" smtClean="0"/>
              <a:t>decomposition</a:t>
            </a:r>
            <a:endParaRPr lang="fr-FR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Widened</a:t>
            </a:r>
            <a:r>
              <a:rPr lang="fr-FR" dirty="0" smtClean="0"/>
              <a:t> compatibility of </a:t>
            </a:r>
            <a:r>
              <a:rPr lang="fr-FR" dirty="0" err="1" smtClean="0"/>
              <a:t>scaled</a:t>
            </a:r>
            <a:r>
              <a:rPr lang="fr-FR" dirty="0"/>
              <a:t> </a:t>
            </a:r>
            <a:r>
              <a:rPr lang="fr-FR" dirty="0" smtClean="0"/>
              <a:t>memory (SCLM) option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u="sng" dirty="0" smtClean="0"/>
              <a:t>New </a:t>
            </a:r>
            <a:r>
              <a:rPr lang="fr-FR" u="sng" dirty="0" err="1" smtClean="0"/>
              <a:t>features</a:t>
            </a:r>
            <a:r>
              <a:rPr lang="fr-FR" u="sng" dirty="0" smtClean="0"/>
              <a:t> </a:t>
            </a:r>
            <a:r>
              <a:rPr lang="fr-FR" u="sng" dirty="0" err="1" smtClean="0"/>
              <a:t>systematically</a:t>
            </a:r>
            <a:r>
              <a:rPr lang="fr-FR" u="sng" dirty="0" smtClean="0"/>
              <a:t> </a:t>
            </a:r>
            <a:r>
              <a:rPr lang="fr-FR" u="sng" dirty="0" err="1" smtClean="0"/>
              <a:t>implemented</a:t>
            </a:r>
            <a:r>
              <a:rPr lang="fr-FR" u="sng" dirty="0" smtClean="0"/>
              <a:t> </a:t>
            </a:r>
            <a:r>
              <a:rPr lang="fr-FR" u="sng" dirty="0" err="1" smtClean="0"/>
              <a:t>also</a:t>
            </a:r>
            <a:r>
              <a:rPr lang="fr-FR" u="sng" dirty="0" smtClean="0"/>
              <a:t> in MPI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Work</a:t>
            </a:r>
            <a:r>
              <a:rPr lang="fr-FR" dirty="0" smtClean="0"/>
              <a:t> on </a:t>
            </a:r>
            <a:r>
              <a:rPr lang="fr-FR" dirty="0" err="1" smtClean="0"/>
              <a:t>save</a:t>
            </a:r>
            <a:r>
              <a:rPr lang="fr-FR" dirty="0" smtClean="0"/>
              <a:t>/restart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/>
              <a:t>FLSX-FV (FSI - </a:t>
            </a:r>
            <a:r>
              <a:rPr lang="fr-FR" dirty="0" err="1" smtClean="0"/>
              <a:t>Immersed</a:t>
            </a:r>
            <a:r>
              <a:rPr lang="fr-FR" dirty="0" smtClean="0"/>
              <a:t> </a:t>
            </a:r>
            <a:r>
              <a:rPr lang="fr-FR" dirty="0" err="1" smtClean="0"/>
              <a:t>boundaries</a:t>
            </a:r>
            <a:r>
              <a:rPr lang="fr-FR" dirty="0" smtClean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/>
              <a:t>MED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/>
              <a:t>1D FV </a:t>
            </a:r>
            <a:r>
              <a:rPr lang="fr-FR" dirty="0" err="1" smtClean="0"/>
              <a:t>elements</a:t>
            </a:r>
            <a:endParaRPr lang="fr-FR" dirty="0" smtClean="0"/>
          </a:p>
          <a:p>
            <a:pPr lvl="1"/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i="1" dirty="0" err="1" smtClean="0"/>
              <a:t>Planned</a:t>
            </a:r>
            <a:r>
              <a:rPr lang="fr-FR" i="1" dirty="0" smtClean="0"/>
              <a:t> 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i="1" dirty="0" smtClean="0"/>
              <a:t>AMR + MPI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i="1" dirty="0" smtClean="0"/>
              <a:t>VFCC + </a:t>
            </a:r>
            <a:r>
              <a:rPr lang="fr-FR" i="1" dirty="0" err="1" smtClean="0"/>
              <a:t>save</a:t>
            </a:r>
            <a:r>
              <a:rPr lang="fr-FR" i="1" dirty="0" smtClean="0"/>
              <a:t>/restart + SCLM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8040216" y="3429000"/>
            <a:ext cx="2520280" cy="12003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Save/restart + MPI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VFCC + VFCC1D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Links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…</a:t>
            </a:r>
            <a:endParaRPr lang="fr-FR" dirty="0"/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6600056" y="3212976"/>
            <a:ext cx="1440160" cy="6724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V="1">
            <a:off x="6528048" y="4123575"/>
            <a:ext cx="1512168" cy="50575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 smtClean="0">
                <a:solidFill>
                  <a:schemeClr val="bg1"/>
                </a:solidFill>
              </a:rPr>
              <a:t>Core</a:t>
            </a:r>
            <a:r>
              <a:rPr lang="fr-FR" sz="2400" b="1" dirty="0" smtClean="0">
                <a:solidFill>
                  <a:schemeClr val="bg1"/>
                </a:solidFill>
              </a:rPr>
              <a:t> </a:t>
            </a:r>
            <a:r>
              <a:rPr lang="fr-FR" sz="2400" b="1" dirty="0" err="1" smtClean="0">
                <a:solidFill>
                  <a:schemeClr val="bg1"/>
                </a:solidFill>
              </a:rPr>
              <a:t>features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8400257" y="5733256"/>
            <a:ext cx="2232248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b="1" i="1" dirty="0" smtClean="0"/>
              <a:t>Non-exhaustive </a:t>
            </a:r>
            <a:r>
              <a:rPr lang="fr-FR" b="1" i="1" dirty="0" err="1" smtClean="0"/>
              <a:t>list</a:t>
            </a:r>
            <a:r>
              <a:rPr lang="fr-FR" b="1" i="1" dirty="0" smtClean="0"/>
              <a:t> !</a:t>
            </a:r>
            <a:endParaRPr lang="fr-FR" b="1" i="1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4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4367808" y="5589240"/>
            <a:ext cx="1314851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ONGOING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5271139" y="2204864"/>
            <a:ext cx="823040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DONE</a:t>
            </a:r>
            <a:endParaRPr lang="fr-F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35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1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8742636" y="1400794"/>
            <a:ext cx="29156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Cracks </a:t>
            </a:r>
            <a:r>
              <a:rPr lang="fr-FR" sz="11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visualization</a:t>
            </a:r>
            <a:r>
              <a:rPr lang="fr-FR" sz="11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fr-FR" sz="11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volumetric</a:t>
            </a:r>
            <a:r>
              <a:rPr lang="fr-FR" sz="11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1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strain</a:t>
            </a:r>
            <a:endParaRPr lang="fr-FR" sz="11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Groupe 5"/>
          <p:cNvGrpSpPr/>
          <p:nvPr/>
        </p:nvGrpSpPr>
        <p:grpSpPr>
          <a:xfrm>
            <a:off x="8544272" y="3591034"/>
            <a:ext cx="2843170" cy="2794750"/>
            <a:chOff x="6274675" y="3795629"/>
            <a:chExt cx="2920791" cy="2729579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 rotWithShape="1">
            <a:blip r:embed="rId7"/>
            <a:srcRect l="11396"/>
            <a:stretch/>
          </p:blipFill>
          <p:spPr>
            <a:xfrm>
              <a:off x="7762875" y="4045243"/>
              <a:ext cx="1298754" cy="1058892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361234" y="5373515"/>
              <a:ext cx="1475310" cy="1151693"/>
            </a:xfrm>
            <a:prstGeom prst="rect">
              <a:avLst/>
            </a:prstGeom>
          </p:spPr>
        </p:pic>
        <p:pic>
          <p:nvPicPr>
            <p:cNvPr id="9" name="Image 8"/>
            <p:cNvPicPr>
              <a:picLocks noChangeAspect="1"/>
            </p:cNvPicPr>
            <p:nvPr/>
          </p:nvPicPr>
          <p:blipFill rotWithShape="1">
            <a:blip r:embed="rId9"/>
            <a:srcRect l="12932"/>
            <a:stretch/>
          </p:blipFill>
          <p:spPr>
            <a:xfrm>
              <a:off x="7829550" y="5375894"/>
              <a:ext cx="1284524" cy="1149314"/>
            </a:xfrm>
            <a:prstGeom prst="rect">
              <a:avLst/>
            </a:prstGeom>
          </p:spPr>
        </p:pic>
        <p:grpSp>
          <p:nvGrpSpPr>
            <p:cNvPr id="10" name="Groupe 9"/>
            <p:cNvGrpSpPr/>
            <p:nvPr/>
          </p:nvGrpSpPr>
          <p:grpSpPr>
            <a:xfrm>
              <a:off x="6554448" y="4099780"/>
              <a:ext cx="1141752" cy="808977"/>
              <a:chOff x="6381750" y="4629219"/>
              <a:chExt cx="1141752" cy="808977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6454188" y="4629219"/>
                <a:ext cx="808977" cy="808977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/>
              </a:p>
            </p:txBody>
          </p:sp>
          <p:cxnSp>
            <p:nvCxnSpPr>
              <p:cNvPr id="15" name="Connecteur droit 14"/>
              <p:cNvCxnSpPr/>
              <p:nvPr/>
            </p:nvCxnSpPr>
            <p:spPr>
              <a:xfrm flipH="1">
                <a:off x="6381750" y="4697860"/>
                <a:ext cx="72438" cy="8369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/>
              <p:cNvCxnSpPr/>
              <p:nvPr/>
            </p:nvCxnSpPr>
            <p:spPr>
              <a:xfrm flipH="1">
                <a:off x="6381750" y="4850260"/>
                <a:ext cx="72438" cy="8369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/>
              <p:cNvCxnSpPr/>
              <p:nvPr/>
            </p:nvCxnSpPr>
            <p:spPr>
              <a:xfrm flipH="1">
                <a:off x="6381750" y="5002660"/>
                <a:ext cx="72438" cy="8369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/>
              <p:cNvCxnSpPr/>
              <p:nvPr/>
            </p:nvCxnSpPr>
            <p:spPr>
              <a:xfrm flipH="1">
                <a:off x="6381750" y="5155060"/>
                <a:ext cx="72438" cy="8369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/>
              <p:cNvCxnSpPr/>
              <p:nvPr/>
            </p:nvCxnSpPr>
            <p:spPr>
              <a:xfrm flipH="1">
                <a:off x="6381750" y="5307460"/>
                <a:ext cx="72438" cy="8369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avec flèche 19"/>
              <p:cNvCxnSpPr/>
              <p:nvPr/>
            </p:nvCxnSpPr>
            <p:spPr>
              <a:xfrm>
                <a:off x="7263165" y="4989599"/>
                <a:ext cx="260337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avec flèche 20"/>
              <p:cNvCxnSpPr/>
              <p:nvPr/>
            </p:nvCxnSpPr>
            <p:spPr>
              <a:xfrm>
                <a:off x="7263165" y="5119774"/>
                <a:ext cx="260337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avec flèche 21"/>
              <p:cNvCxnSpPr/>
              <p:nvPr/>
            </p:nvCxnSpPr>
            <p:spPr>
              <a:xfrm>
                <a:off x="7263165" y="5249949"/>
                <a:ext cx="260337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avec flèche 22"/>
              <p:cNvCxnSpPr/>
              <p:nvPr/>
            </p:nvCxnSpPr>
            <p:spPr>
              <a:xfrm>
                <a:off x="7263165" y="5380124"/>
                <a:ext cx="260337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ZoneTexte 10"/>
            <p:cNvSpPr txBox="1"/>
            <p:nvPr/>
          </p:nvSpPr>
          <p:spPr>
            <a:xfrm>
              <a:off x="6274675" y="5122599"/>
              <a:ext cx="1489249" cy="300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dirty="0"/>
                <a:t>X damage gradient</a:t>
              </a:r>
            </a:p>
          </p:txBody>
        </p:sp>
        <p:sp>
          <p:nvSpPr>
            <p:cNvPr id="12" name="ZoneTexte 11"/>
            <p:cNvSpPr txBox="1"/>
            <p:nvPr/>
          </p:nvSpPr>
          <p:spPr>
            <a:xfrm>
              <a:off x="7622630" y="5122599"/>
              <a:ext cx="1572836" cy="300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dirty="0"/>
                <a:t>Y damage gradient</a:t>
              </a: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7583214" y="3795629"/>
              <a:ext cx="1426568" cy="300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dirty="0"/>
                <a:t>ENGR - Damage</a:t>
              </a:r>
            </a:p>
          </p:txBody>
        </p:sp>
      </p:grpSp>
      <p:sp>
        <p:nvSpPr>
          <p:cNvPr id="25" name="Espace réservé du contenu 14"/>
          <p:cNvSpPr>
            <a:spLocks noGrp="1"/>
          </p:cNvSpPr>
          <p:nvPr>
            <p:ph idx="1"/>
          </p:nvPr>
        </p:nvSpPr>
        <p:spPr>
          <a:xfrm>
            <a:off x="-417936" y="1370665"/>
            <a:ext cx="7895459" cy="5446955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fr-FR" sz="2000" dirty="0" smtClean="0"/>
              <a:t>DPDC v10 </a:t>
            </a:r>
            <a:r>
              <a:rPr lang="fr-FR" sz="2000" dirty="0" err="1"/>
              <a:t>improvement</a:t>
            </a:r>
            <a:r>
              <a:rPr lang="fr-FR" sz="2000" dirty="0"/>
              <a:t> </a:t>
            </a:r>
          </a:p>
          <a:p>
            <a:pPr lvl="2"/>
            <a:r>
              <a:rPr lang="fr-FR" sz="1800" dirty="0" err="1"/>
              <a:t>Development</a:t>
            </a:r>
            <a:r>
              <a:rPr lang="fr-FR" sz="1800" dirty="0"/>
              <a:t> of a new </a:t>
            </a:r>
            <a:r>
              <a:rPr lang="fr-FR" sz="1800" dirty="0" err="1"/>
              <a:t>aggregate</a:t>
            </a:r>
            <a:r>
              <a:rPr lang="fr-FR" sz="1800" dirty="0"/>
              <a:t> interlock </a:t>
            </a:r>
            <a:r>
              <a:rPr lang="fr-FR" sz="1800" dirty="0" smtClean="0"/>
              <a:t>model</a:t>
            </a:r>
          </a:p>
          <a:p>
            <a:pPr lvl="3"/>
            <a:r>
              <a:rPr lang="fr-FR" sz="1600" dirty="0" smtClean="0"/>
              <a:t>Use of the </a:t>
            </a:r>
            <a:r>
              <a:rPr lang="fr-FR" sz="1600" dirty="0" err="1" smtClean="0"/>
              <a:t>energy</a:t>
            </a:r>
            <a:r>
              <a:rPr lang="fr-FR" sz="1600" dirty="0" smtClean="0"/>
              <a:t> </a:t>
            </a:r>
            <a:r>
              <a:rPr lang="fr-FR" sz="1600" dirty="0" err="1" smtClean="0"/>
              <a:t>dissipated</a:t>
            </a:r>
            <a:r>
              <a:rPr lang="fr-FR" sz="1600" dirty="0" smtClean="0"/>
              <a:t> </a:t>
            </a:r>
            <a:r>
              <a:rPr lang="fr-FR" sz="1600" dirty="0" err="1" smtClean="0"/>
              <a:t>throughout</a:t>
            </a:r>
            <a:r>
              <a:rPr lang="fr-FR" sz="1600" dirty="0" smtClean="0"/>
              <a:t> the interface abrasion to </a:t>
            </a:r>
            <a:r>
              <a:rPr lang="fr-FR" sz="1600" dirty="0" err="1" smtClean="0"/>
              <a:t>extend</a:t>
            </a:r>
            <a:r>
              <a:rPr lang="fr-FR" sz="1600" dirty="0" smtClean="0"/>
              <a:t/>
            </a:r>
            <a:br>
              <a:rPr lang="fr-FR" sz="1600" dirty="0" smtClean="0"/>
            </a:br>
            <a:r>
              <a:rPr lang="fr-FR" sz="1600" dirty="0" smtClean="0"/>
              <a:t>the initial model to variable </a:t>
            </a:r>
            <a:r>
              <a:rPr lang="fr-FR" sz="1600" dirty="0" err="1" smtClean="0"/>
              <a:t>opening</a:t>
            </a:r>
            <a:r>
              <a:rPr lang="fr-FR" sz="1600" dirty="0" smtClean="0"/>
              <a:t> cracks (</a:t>
            </a:r>
            <a:r>
              <a:rPr lang="fr-FR" sz="1600" dirty="0" err="1" smtClean="0"/>
              <a:t>avoiding</a:t>
            </a:r>
            <a:r>
              <a:rPr lang="fr-FR" sz="1600" dirty="0" smtClean="0"/>
              <a:t> </a:t>
            </a:r>
            <a:r>
              <a:rPr lang="fr-FR" sz="1600" dirty="0" err="1" smtClean="0"/>
              <a:t>arbitrary</a:t>
            </a:r>
            <a:r>
              <a:rPr lang="fr-FR" sz="1600" dirty="0" smtClean="0"/>
              <a:t> </a:t>
            </a:r>
            <a:r>
              <a:rPr lang="fr-FR" sz="1600" dirty="0" err="1" smtClean="0"/>
              <a:t>hypothesis</a:t>
            </a:r>
            <a:r>
              <a:rPr lang="fr-FR" sz="1600" dirty="0" smtClean="0"/>
              <a:t>)</a:t>
            </a:r>
          </a:p>
          <a:p>
            <a:pPr lvl="3"/>
            <a:r>
              <a:rPr lang="fr-FR" sz="1600" dirty="0" smtClean="0"/>
              <a:t>Good </a:t>
            </a:r>
            <a:r>
              <a:rPr lang="fr-FR" sz="1600" dirty="0" err="1"/>
              <a:t>behaviour</a:t>
            </a:r>
            <a:r>
              <a:rPr lang="fr-FR" sz="1600" dirty="0"/>
              <a:t>, </a:t>
            </a:r>
            <a:r>
              <a:rPr lang="fr-FR" sz="1600" dirty="0" err="1"/>
              <a:t>robustness</a:t>
            </a:r>
            <a:r>
              <a:rPr lang="fr-FR" sz="1600" dirty="0"/>
              <a:t> of the </a:t>
            </a:r>
            <a:r>
              <a:rPr lang="fr-FR" sz="1600" dirty="0" err="1"/>
              <a:t>numerical</a:t>
            </a:r>
            <a:r>
              <a:rPr lang="fr-FR" sz="1600" dirty="0"/>
              <a:t> </a:t>
            </a:r>
            <a:r>
              <a:rPr lang="fr-FR" sz="1600" dirty="0" err="1"/>
              <a:t>scheme</a:t>
            </a:r>
            <a:r>
              <a:rPr lang="fr-FR" sz="1600" dirty="0"/>
              <a:t> </a:t>
            </a:r>
            <a:r>
              <a:rPr lang="fr-FR" sz="1600" dirty="0" err="1"/>
              <a:t>coupling</a:t>
            </a:r>
            <a:r>
              <a:rPr lang="fr-FR" sz="1600" dirty="0"/>
              <a:t> </a:t>
            </a:r>
            <a:r>
              <a:rPr lang="fr-FR" sz="1600" dirty="0" err="1"/>
              <a:t>fracturing</a:t>
            </a:r>
            <a:r>
              <a:rPr lang="fr-FR" sz="1600" dirty="0"/>
              <a:t> and </a:t>
            </a:r>
            <a:r>
              <a:rPr lang="fr-FR" sz="1600" dirty="0" err="1"/>
              <a:t>plasticity</a:t>
            </a:r>
            <a:r>
              <a:rPr lang="fr-FR" sz="1600" dirty="0"/>
              <a:t>, but </a:t>
            </a:r>
            <a:r>
              <a:rPr lang="fr-FR" sz="1600" dirty="0" err="1"/>
              <a:t>too</a:t>
            </a:r>
            <a:r>
              <a:rPr lang="fr-FR" sz="1600" dirty="0"/>
              <a:t> diffusive damage </a:t>
            </a:r>
            <a:r>
              <a:rPr lang="fr-FR" sz="1600" dirty="0" err="1"/>
              <a:t>under</a:t>
            </a:r>
            <a:r>
              <a:rPr lang="fr-FR" sz="1600" dirty="0"/>
              <a:t> </a:t>
            </a:r>
            <a:r>
              <a:rPr lang="fr-FR" sz="1600" dirty="0" err="1"/>
              <a:t>extreme</a:t>
            </a:r>
            <a:r>
              <a:rPr lang="fr-FR" sz="1600" dirty="0"/>
              <a:t> </a:t>
            </a:r>
            <a:r>
              <a:rPr lang="fr-FR" sz="1600" dirty="0" err="1"/>
              <a:t>loading</a:t>
            </a:r>
            <a:r>
              <a:rPr lang="fr-FR" sz="1600" dirty="0"/>
              <a:t> conditions (</a:t>
            </a:r>
            <a:r>
              <a:rPr lang="fr-FR" sz="1600" dirty="0" err="1"/>
              <a:t>restricting</a:t>
            </a:r>
            <a:r>
              <a:rPr lang="fr-FR" sz="1600" dirty="0"/>
              <a:t> cracks </a:t>
            </a:r>
            <a:r>
              <a:rPr lang="fr-FR" sz="1600" dirty="0" err="1"/>
              <a:t>opening</a:t>
            </a:r>
            <a:r>
              <a:rPr lang="fr-FR" sz="1600" dirty="0"/>
              <a:t>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sz="2000" dirty="0" smtClean="0"/>
              <a:t>Phase </a:t>
            </a:r>
            <a:r>
              <a:rPr lang="fr-FR" sz="2000" dirty="0" err="1"/>
              <a:t>field</a:t>
            </a:r>
            <a:r>
              <a:rPr lang="fr-FR" sz="2000" dirty="0"/>
              <a:t> </a:t>
            </a:r>
            <a:r>
              <a:rPr lang="fr-FR" sz="2000" dirty="0" err="1"/>
              <a:t>method</a:t>
            </a:r>
            <a:r>
              <a:rPr lang="fr-FR" sz="2000" dirty="0"/>
              <a:t> for </a:t>
            </a:r>
            <a:r>
              <a:rPr lang="fr-FR" sz="2000" dirty="0" err="1"/>
              <a:t>concrete</a:t>
            </a:r>
            <a:endParaRPr lang="fr-FR" sz="2000" dirty="0"/>
          </a:p>
          <a:p>
            <a:pPr lvl="2"/>
            <a:r>
              <a:rPr lang="fr-FR" sz="1800" dirty="0" err="1"/>
              <a:t>Demonstration</a:t>
            </a:r>
            <a:r>
              <a:rPr lang="fr-FR" sz="1800" dirty="0"/>
              <a:t> of the </a:t>
            </a:r>
            <a:r>
              <a:rPr lang="fr-FR" sz="1800" dirty="0" err="1"/>
              <a:t>capability</a:t>
            </a:r>
            <a:r>
              <a:rPr lang="fr-FR" sz="1800" dirty="0"/>
              <a:t> of </a:t>
            </a:r>
            <a:r>
              <a:rPr lang="fr-FR" sz="1800" dirty="0" err="1"/>
              <a:t>using</a:t>
            </a:r>
            <a:r>
              <a:rPr lang="fr-FR" sz="1800" dirty="0"/>
              <a:t> an </a:t>
            </a:r>
            <a:r>
              <a:rPr lang="fr-FR" sz="1800" dirty="0" err="1"/>
              <a:t>isotropic</a:t>
            </a:r>
            <a:r>
              <a:rPr lang="fr-FR" sz="1800" dirty="0"/>
              <a:t> phase </a:t>
            </a:r>
            <a:r>
              <a:rPr lang="fr-FR" sz="1800" dirty="0" err="1"/>
              <a:t>field</a:t>
            </a:r>
            <a:r>
              <a:rPr lang="fr-FR" sz="1800" dirty="0"/>
              <a:t> </a:t>
            </a:r>
            <a:r>
              <a:rPr lang="fr-FR" sz="1800" dirty="0" err="1"/>
              <a:t>method</a:t>
            </a:r>
            <a:r>
              <a:rPr lang="fr-FR" sz="1800" dirty="0"/>
              <a:t> </a:t>
            </a:r>
            <a:r>
              <a:rPr lang="fr-FR" sz="1800" dirty="0" err="1"/>
              <a:t>with</a:t>
            </a:r>
            <a:r>
              <a:rPr lang="fr-FR" sz="1800" dirty="0"/>
              <a:t> explicit </a:t>
            </a:r>
            <a:r>
              <a:rPr lang="fr-FR" sz="1800" dirty="0" err="1"/>
              <a:t>integration</a:t>
            </a:r>
            <a:r>
              <a:rPr lang="fr-FR" sz="1800" dirty="0"/>
              <a:t> </a:t>
            </a:r>
            <a:r>
              <a:rPr lang="fr-FR" sz="1800" dirty="0" err="1"/>
              <a:t>without</a:t>
            </a:r>
            <a:r>
              <a:rPr lang="fr-FR" sz="1800" dirty="0"/>
              <a:t> </a:t>
            </a:r>
            <a:r>
              <a:rPr lang="fr-FR" sz="1800" dirty="0" err="1"/>
              <a:t>altering</a:t>
            </a:r>
            <a:r>
              <a:rPr lang="fr-FR" sz="1800" dirty="0"/>
              <a:t> time </a:t>
            </a:r>
            <a:r>
              <a:rPr lang="fr-FR" sz="1800" dirty="0" err="1"/>
              <a:t>step</a:t>
            </a:r>
            <a:r>
              <a:rPr lang="fr-FR" sz="1800" dirty="0"/>
              <a:t> (ENGR</a:t>
            </a:r>
            <a:r>
              <a:rPr lang="fr-FR" sz="1800" dirty="0" smtClean="0"/>
              <a:t>)</a:t>
            </a:r>
          </a:p>
          <a:p>
            <a:pPr lvl="3"/>
            <a:r>
              <a:rPr lang="fr-FR" sz="1600" dirty="0" err="1"/>
              <a:t>Allows</a:t>
            </a:r>
            <a:r>
              <a:rPr lang="fr-FR" sz="1600" dirty="0"/>
              <a:t> local damage </a:t>
            </a:r>
            <a:r>
              <a:rPr lang="fr-FR" sz="1600" dirty="0" err="1"/>
              <a:t>processing</a:t>
            </a:r>
            <a:r>
              <a:rPr lang="fr-FR" sz="1600" dirty="0"/>
              <a:t> (Wu)</a:t>
            </a:r>
          </a:p>
          <a:p>
            <a:pPr lvl="3"/>
            <a:r>
              <a:rPr lang="fr-FR" sz="1600" dirty="0" err="1"/>
              <a:t>Allows</a:t>
            </a:r>
            <a:r>
              <a:rPr lang="fr-FR" sz="1600" dirty="0"/>
              <a:t> cracks formation (</a:t>
            </a:r>
            <a:r>
              <a:rPr lang="fr-FR" sz="1600" dirty="0" err="1"/>
              <a:t>when</a:t>
            </a:r>
            <a:r>
              <a:rPr lang="fr-FR" sz="1600" dirty="0"/>
              <a:t> </a:t>
            </a:r>
            <a:r>
              <a:rPr lang="fr-FR" sz="1600" dirty="0" err="1"/>
              <a:t>neighbour</a:t>
            </a:r>
            <a:r>
              <a:rPr lang="fr-FR" sz="1600" dirty="0"/>
              <a:t> </a:t>
            </a:r>
            <a:r>
              <a:rPr lang="fr-FR" sz="1600" dirty="0" err="1"/>
              <a:t>energy</a:t>
            </a:r>
            <a:r>
              <a:rPr lang="fr-FR" sz="1600" dirty="0" smtClean="0"/>
              <a:t>)</a:t>
            </a:r>
            <a:endParaRPr lang="fr-FR" sz="1600" dirty="0"/>
          </a:p>
          <a:p>
            <a:pPr lvl="2"/>
            <a:r>
              <a:rPr lang="fr-FR" sz="1800" dirty="0" err="1" smtClean="0"/>
              <a:t>Development</a:t>
            </a:r>
            <a:r>
              <a:rPr lang="fr-FR" sz="1800" dirty="0" smtClean="0"/>
              <a:t> </a:t>
            </a:r>
            <a:r>
              <a:rPr lang="fr-FR" sz="1800" dirty="0"/>
              <a:t>of a new </a:t>
            </a:r>
            <a:r>
              <a:rPr lang="fr-FR" sz="1800" dirty="0" err="1"/>
              <a:t>law</a:t>
            </a:r>
            <a:r>
              <a:rPr lang="fr-FR" sz="1800" dirty="0"/>
              <a:t> for ENGR (CUBE) </a:t>
            </a:r>
            <a:r>
              <a:rPr lang="fr-FR" sz="1800" dirty="0" err="1"/>
              <a:t>including</a:t>
            </a:r>
            <a:r>
              <a:rPr lang="fr-FR" sz="1800" dirty="0"/>
              <a:t> new distribution and </a:t>
            </a:r>
            <a:r>
              <a:rPr lang="fr-FR" sz="1800" dirty="0" err="1"/>
              <a:t>degradation</a:t>
            </a:r>
            <a:r>
              <a:rPr lang="fr-FR" sz="1800" dirty="0"/>
              <a:t> </a:t>
            </a:r>
            <a:r>
              <a:rPr lang="fr-FR" sz="1800" dirty="0" smtClean="0"/>
              <a:t>fonctions</a:t>
            </a:r>
          </a:p>
          <a:p>
            <a:pPr lvl="3"/>
            <a:r>
              <a:rPr lang="fr-FR" sz="1600" dirty="0" err="1"/>
              <a:t>Fits</a:t>
            </a:r>
            <a:r>
              <a:rPr lang="fr-FR" sz="1600" dirty="0"/>
              <a:t> </a:t>
            </a:r>
            <a:r>
              <a:rPr lang="fr-FR" sz="1600" dirty="0" err="1"/>
              <a:t>with</a:t>
            </a:r>
            <a:r>
              <a:rPr lang="fr-FR" sz="1600" dirty="0"/>
              <a:t> </a:t>
            </a:r>
            <a:r>
              <a:rPr lang="fr-FR" sz="1600" dirty="0" err="1"/>
              <a:t>classical</a:t>
            </a:r>
            <a:r>
              <a:rPr lang="fr-FR" sz="1600" dirty="0"/>
              <a:t> damage </a:t>
            </a:r>
            <a:r>
              <a:rPr lang="fr-FR" sz="1600" dirty="0" err="1"/>
              <a:t>laws</a:t>
            </a:r>
            <a:endParaRPr lang="fr-FR" sz="1600" dirty="0"/>
          </a:p>
          <a:p>
            <a:pPr lvl="3"/>
            <a:r>
              <a:rPr lang="fr-FR" sz="1600" dirty="0" err="1"/>
              <a:t>Results</a:t>
            </a:r>
            <a:r>
              <a:rPr lang="fr-FR" sz="1600" dirty="0"/>
              <a:t> </a:t>
            </a:r>
            <a:r>
              <a:rPr lang="fr-FR" sz="1600" dirty="0" err="1"/>
              <a:t>independant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</a:t>
            </a:r>
            <a:r>
              <a:rPr lang="fr-FR" sz="1600" dirty="0" err="1"/>
              <a:t>characteristic</a:t>
            </a:r>
            <a:r>
              <a:rPr lang="fr-FR" sz="1600" dirty="0"/>
              <a:t> </a:t>
            </a:r>
            <a:r>
              <a:rPr lang="fr-FR" sz="1600" dirty="0" err="1" smtClean="0"/>
              <a:t>length</a:t>
            </a:r>
            <a:endParaRPr lang="fr-FR" sz="1600" dirty="0" smtClean="0"/>
          </a:p>
          <a:p>
            <a:pPr lvl="1"/>
            <a:endParaRPr lang="fr-FR" sz="2200" dirty="0"/>
          </a:p>
          <a:p>
            <a:pPr marL="457200" lvl="1" indent="0">
              <a:buNone/>
            </a:pPr>
            <a:endParaRPr lang="fr-FR" sz="2200" dirty="0"/>
          </a:p>
        </p:txBody>
      </p:sp>
      <p:sp>
        <p:nvSpPr>
          <p:cNvPr id="27" name="ZoneTexte 26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Structure </a:t>
            </a:r>
            <a:r>
              <a:rPr lang="fr-FR" sz="2400" b="1" dirty="0" err="1" smtClean="0">
                <a:solidFill>
                  <a:schemeClr val="bg1"/>
                </a:solidFill>
              </a:rPr>
              <a:t>models</a:t>
            </a:r>
            <a:endParaRPr lang="fr-FR" sz="2400" b="1" dirty="0">
              <a:solidFill>
                <a:schemeClr val="bg1"/>
              </a:solidFill>
            </a:endParaRPr>
          </a:p>
        </p:txBody>
      </p:sp>
      <p:pic>
        <p:nvPicPr>
          <p:cNvPr id="28" name="video_6_int_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0"/>
          <a:srcRect t="29130"/>
          <a:stretch/>
        </p:blipFill>
        <p:spPr>
          <a:xfrm>
            <a:off x="9696608" y="1964208"/>
            <a:ext cx="2435766" cy="1325021"/>
          </a:xfrm>
          <a:prstGeom prst="rect">
            <a:avLst/>
          </a:prstGeom>
        </p:spPr>
      </p:pic>
      <p:pic>
        <p:nvPicPr>
          <p:cNvPr id="29" name="Poutre_Beton_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662832" y="1884430"/>
            <a:ext cx="2003775" cy="1502832"/>
          </a:xfrm>
          <a:prstGeom prst="rect">
            <a:avLst/>
          </a:prstGeom>
        </p:spPr>
      </p:pic>
      <p:sp>
        <p:nvSpPr>
          <p:cNvPr id="30" name="ZoneTexte 29"/>
          <p:cNvSpPr txBox="1"/>
          <p:nvPr/>
        </p:nvSpPr>
        <p:spPr>
          <a:xfrm>
            <a:off x="3287688" y="1362081"/>
            <a:ext cx="823040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DONE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4007768" y="3283368"/>
            <a:ext cx="823040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DONE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32" name="Espace réservé du numéro de diapositive 3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5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33" name="Espace réservé du pied de page 3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421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video>
              <p:cMediaNode vol="80000">
                <p:cTn id="44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9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/>
      <p:bldP spid="25" grpId="0" uiExpand="1" build="p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ce réservé du contenu 14"/>
          <p:cNvSpPr>
            <a:spLocks noGrp="1"/>
          </p:cNvSpPr>
          <p:nvPr>
            <p:ph idx="1"/>
          </p:nvPr>
        </p:nvSpPr>
        <p:spPr>
          <a:xfrm>
            <a:off x="0" y="1556792"/>
            <a:ext cx="8122351" cy="5446955"/>
          </a:xfrm>
        </p:spPr>
        <p:txBody>
          <a:bodyPr>
            <a:normAutofit/>
          </a:bodyPr>
          <a:lstStyle/>
          <a:p>
            <a:pPr lvl="1"/>
            <a:r>
              <a:rPr lang="en-US" sz="2200" dirty="0" smtClean="0"/>
              <a:t>Transcription of DPDC (V9 for now) into MFRONT </a:t>
            </a:r>
          </a:p>
          <a:p>
            <a:pPr lvl="2"/>
            <a:r>
              <a:rPr lang="en-US" sz="1800" dirty="0" smtClean="0"/>
              <a:t>MFRONT = constitutive law library interfaced with many </a:t>
            </a:r>
            <a:r>
              <a:rPr lang="en-US" sz="1800" dirty="0" err="1" smtClean="0"/>
              <a:t>softwares</a:t>
            </a:r>
            <a:endParaRPr lang="en-US" sz="1800" dirty="0" smtClean="0"/>
          </a:p>
          <a:p>
            <a:pPr lvl="2"/>
            <a:r>
              <a:rPr lang="en-US" sz="1800" dirty="0" smtClean="0"/>
              <a:t>Code generation</a:t>
            </a:r>
          </a:p>
          <a:p>
            <a:pPr lvl="2"/>
            <a:r>
              <a:rPr lang="en-US" sz="1800" dirty="0" smtClean="0"/>
              <a:t>Implicit integration, Jacobian computed analytically</a:t>
            </a:r>
          </a:p>
          <a:p>
            <a:pPr lvl="2"/>
            <a:r>
              <a:rPr lang="en-US" sz="1800" dirty="0" smtClean="0"/>
              <a:t>Refactoring and performance optimization</a:t>
            </a:r>
          </a:p>
          <a:p>
            <a:pPr lvl="2"/>
            <a:r>
              <a:rPr lang="en-US" sz="1800" dirty="0" smtClean="0"/>
              <a:t>Transposition into other </a:t>
            </a:r>
            <a:r>
              <a:rPr lang="en-US" sz="1800" dirty="0" err="1" smtClean="0"/>
              <a:t>softwares</a:t>
            </a:r>
            <a:r>
              <a:rPr lang="en-US" sz="1800" dirty="0" smtClean="0"/>
              <a:t>, e.g. MANTA</a:t>
            </a:r>
          </a:p>
          <a:p>
            <a:pPr lvl="2"/>
            <a:r>
              <a:rPr lang="en-US" sz="1800" dirty="0"/>
              <a:t>I</a:t>
            </a:r>
            <a:r>
              <a:rPr lang="en-US" sz="1800" dirty="0" smtClean="0"/>
              <a:t>n progress : V&amp;V, singularities, </a:t>
            </a:r>
            <a:r>
              <a:rPr lang="en-US" sz="1800" dirty="0" err="1" smtClean="0"/>
              <a:t>viscoplasticity</a:t>
            </a:r>
            <a:r>
              <a:rPr lang="en-US" sz="1800" dirty="0" smtClean="0"/>
              <a:t>, sensitivity analysis</a:t>
            </a:r>
          </a:p>
          <a:p>
            <a:pPr lvl="2"/>
            <a:endParaRPr lang="en-US" sz="1800" dirty="0"/>
          </a:p>
          <a:p>
            <a:pPr lvl="1"/>
            <a:r>
              <a:rPr lang="en-US" sz="2200" dirty="0" smtClean="0"/>
              <a:t>Development of a generic phase field model (PhD L. </a:t>
            </a:r>
            <a:r>
              <a:rPr lang="en-US" sz="2200" dirty="0" err="1" smtClean="0"/>
              <a:t>Mersel</a:t>
            </a:r>
            <a:r>
              <a:rPr lang="en-US" sz="2200" dirty="0"/>
              <a:t>)</a:t>
            </a:r>
            <a:endParaRPr lang="en-US" sz="2200" dirty="0" smtClean="0"/>
          </a:p>
          <a:p>
            <a:pPr lvl="2"/>
            <a:r>
              <a:rPr lang="en-US" sz="1800" dirty="0" smtClean="0"/>
              <a:t> First implementation and tests in FENICS + MFRONT</a:t>
            </a:r>
          </a:p>
          <a:p>
            <a:pPr lvl="1"/>
            <a:endParaRPr lang="en-US" sz="2200" dirty="0" smtClean="0"/>
          </a:p>
          <a:p>
            <a:pPr lvl="1"/>
            <a:endParaRPr lang="fr-FR" sz="2200" dirty="0"/>
          </a:p>
        </p:txBody>
      </p:sp>
      <p:pic>
        <p:nvPicPr>
          <p:cNvPr id="29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545921"/>
            <a:ext cx="4248472" cy="2704157"/>
          </a:xfrm>
          <a:prstGeom prst="rect">
            <a:avLst/>
          </a:prstGeom>
        </p:spPr>
      </p:pic>
      <p:sp>
        <p:nvSpPr>
          <p:cNvPr id="27" name="ZoneTexte 26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Structure </a:t>
            </a:r>
            <a:r>
              <a:rPr lang="fr-FR" sz="2400" b="1" dirty="0" err="1" smtClean="0">
                <a:solidFill>
                  <a:schemeClr val="bg1"/>
                </a:solidFill>
              </a:rPr>
              <a:t>models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7014365" y="5159617"/>
            <a:ext cx="1314851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ONGOING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529079" y="1384036"/>
            <a:ext cx="1314851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ONGOING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6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68" y="4942260"/>
            <a:ext cx="3847254" cy="152945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325" y="4307412"/>
            <a:ext cx="3020255" cy="2093089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4226033" y="6169053"/>
            <a:ext cx="39383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smtClean="0"/>
              <a:t>Zhu test </a:t>
            </a:r>
            <a:r>
              <a:rPr lang="fr-FR" sz="1400" i="1" dirty="0" smtClean="0"/>
              <a:t>– longitudinal traction, </a:t>
            </a:r>
            <a:r>
              <a:rPr lang="fr-FR" sz="1400" i="1" dirty="0"/>
              <a:t>1MPa</a:t>
            </a:r>
            <a:endParaRPr lang="fr-FR" sz="1400" i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8155592" y="6150058"/>
            <a:ext cx="396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err="1" smtClean="0"/>
              <a:t>Kalthoff</a:t>
            </a:r>
            <a:r>
              <a:rPr lang="fr-FR" sz="1400" i="1" dirty="0" smtClean="0"/>
              <a:t> test – Impact on </a:t>
            </a:r>
            <a:r>
              <a:rPr lang="fr-FR" sz="1400" i="1" dirty="0" err="1" smtClean="0"/>
              <a:t>lower</a:t>
            </a:r>
            <a:r>
              <a:rPr lang="fr-FR" sz="1400" i="1" dirty="0" smtClean="0"/>
              <a:t> crack </a:t>
            </a:r>
            <a:r>
              <a:rPr lang="fr-FR" sz="1400" i="1" dirty="0" err="1" smtClean="0"/>
              <a:t>lip</a:t>
            </a:r>
            <a:r>
              <a:rPr lang="fr-FR" sz="1400" i="1" dirty="0" smtClean="0"/>
              <a:t>, 16.5 m/s</a:t>
            </a:r>
            <a:endParaRPr lang="fr-FR" sz="1400" i="1" dirty="0"/>
          </a:p>
        </p:txBody>
      </p:sp>
    </p:spTree>
    <p:extLst>
      <p:ext uri="{BB962C8B-B14F-4D97-AF65-F5344CB8AC3E}">
        <p14:creationId xmlns:p14="http://schemas.microsoft.com/office/powerpoint/2010/main" val="68414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  <p:bldP spid="8" grpId="0" animBg="1"/>
      <p:bldP spid="9" grpId="0" animBg="1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0" t="31841" r="26250" b="32984"/>
          <a:stretch/>
        </p:blipFill>
        <p:spPr>
          <a:xfrm>
            <a:off x="4829856" y="1340768"/>
            <a:ext cx="4069507" cy="1252156"/>
          </a:xfrm>
          <a:prstGeom prst="rect">
            <a:avLst/>
          </a:prstGeom>
        </p:spPr>
      </p:pic>
      <p:pic>
        <p:nvPicPr>
          <p:cNvPr id="3" name="DCRI0_EDX8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lum bright="20000" contrast="20000"/>
          </a:blip>
          <a:stretch>
            <a:fillRect/>
          </a:stretch>
        </p:blipFill>
        <p:spPr>
          <a:xfrm>
            <a:off x="6365846" y="3922481"/>
            <a:ext cx="2528415" cy="2223016"/>
          </a:xfr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6"/>
          <a:srcRect l="8669" t="11722" r="12426" b="11722"/>
          <a:stretch/>
        </p:blipFill>
        <p:spPr>
          <a:xfrm>
            <a:off x="9114048" y="1848650"/>
            <a:ext cx="3024336" cy="2073831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9802149" y="1605481"/>
            <a:ext cx="2304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err="1" smtClean="0"/>
              <a:t>Displacement</a:t>
            </a:r>
            <a:r>
              <a:rPr lang="fr-FR" sz="1200" dirty="0" smtClean="0"/>
              <a:t> on x-axis</a:t>
            </a:r>
            <a:endParaRPr lang="fr-FR" sz="12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7"/>
          <a:srcRect l="11675" t="12785" r="13178" b="12785"/>
          <a:stretch/>
        </p:blipFill>
        <p:spPr>
          <a:xfrm>
            <a:off x="9271820" y="4131821"/>
            <a:ext cx="2866622" cy="2006635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0539273" y="6070797"/>
            <a:ext cx="15991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Pressure</a:t>
            </a:r>
            <a:endParaRPr lang="fr-FR" sz="1200" dirty="0"/>
          </a:p>
        </p:txBody>
      </p:sp>
      <p:sp>
        <p:nvSpPr>
          <p:cNvPr id="8" name="ZoneTexte 7"/>
          <p:cNvSpPr txBox="1"/>
          <p:nvPr/>
        </p:nvSpPr>
        <p:spPr>
          <a:xfrm>
            <a:off x="38927" y="1560103"/>
            <a:ext cx="626490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Development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of a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dynamic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breach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model for 1D FV</a:t>
            </a:r>
          </a:p>
          <a:p>
            <a:r>
              <a:rPr lang="fr-F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=&gt; </a:t>
            </a:r>
            <a:r>
              <a:rPr lang="fr-FR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T. </a:t>
            </a:r>
            <a:r>
              <a:rPr lang="fr-FR" b="1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Douillet-Grellier</a:t>
            </a:r>
            <a:r>
              <a:rPr lang="fr-FR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/ F. </a:t>
            </a:r>
            <a:r>
              <a:rPr lang="fr-FR" b="1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Daude</a:t>
            </a:r>
            <a:r>
              <a:rPr lang="fr-FR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talk</a:t>
            </a:r>
          </a:p>
          <a:p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BIVF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element</a:t>
            </a:r>
            <a:endParaRPr lang="fr-F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MULTiple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material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: 1 </a:t>
            </a: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fluid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+ 1 BREC</a:t>
            </a:r>
          </a:p>
          <a:p>
            <a:endParaRPr lang="fr-F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Continuity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then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failure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driven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by a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link</a:t>
            </a:r>
            <a:endParaRPr lang="fr-F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failure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: BIVF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fluid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induced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forces on the 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failure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, 4 options:</a:t>
            </a:r>
          </a:p>
          <a:p>
            <a:pPr marL="742950" lvl="1" indent="-285750">
              <a:buFontTx/>
              <a:buChar char="-"/>
            </a:pP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Breach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flow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computed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using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different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impedances</a:t>
            </a:r>
            <a:endParaRPr lang="fr-F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Tx/>
              <a:buChar char="-"/>
            </a:pP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Breach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flow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computed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using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breach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area</a:t>
            </a:r>
          </a:p>
          <a:p>
            <a:pPr marL="742950" lvl="1" indent="-285750">
              <a:buFontTx/>
              <a:buChar char="-"/>
            </a:pP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Flow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driven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by pressure at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breacg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computed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by BRECHE routine</a:t>
            </a:r>
          </a:p>
          <a:p>
            <a:pPr marL="742950" lvl="1" indent="-285750">
              <a:buFontTx/>
              <a:buChar char="-"/>
            </a:pP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Flow </a:t>
            </a: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driven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by pressure at </a:t>
            </a: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breacg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computed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by BRECHE 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routine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critical</a:t>
            </a:r>
            <a:r>
              <a:rPr lang="fr-FR" dirty="0" smtClean="0">
                <a:latin typeface="Calibri" panose="020F0502020204030204" pitchFamily="34" charset="0"/>
                <a:cs typeface="Calibri" panose="020F0502020204030204" pitchFamily="34" charset="0"/>
              </a:rPr>
              <a:t> pressure</a:t>
            </a:r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endParaRPr lang="fr-F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083583" y="6138456"/>
            <a:ext cx="2815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i="1" dirty="0" err="1" smtClean="0"/>
              <a:t>Failure</a:t>
            </a:r>
            <a:r>
              <a:rPr lang="fr-FR" sz="1200" b="1" i="1" dirty="0" smtClean="0"/>
              <a:t> of a </a:t>
            </a:r>
            <a:r>
              <a:rPr lang="fr-FR" sz="1200" b="1" i="1" dirty="0" err="1" smtClean="0"/>
              <a:t>closed</a:t>
            </a:r>
            <a:r>
              <a:rPr lang="fr-FR" sz="1200" b="1" i="1" dirty="0" smtClean="0"/>
              <a:t> </a:t>
            </a:r>
            <a:r>
              <a:rPr lang="fr-FR" sz="1200" b="1" i="1" dirty="0" err="1" smtClean="0"/>
              <a:t>loop</a:t>
            </a:r>
            <a:r>
              <a:rPr lang="fr-FR" sz="1200" b="1" i="1" dirty="0" smtClean="0"/>
              <a:t> </a:t>
            </a:r>
            <a:r>
              <a:rPr lang="fr-FR" sz="1200" b="1" i="1" dirty="0" err="1" smtClean="0"/>
              <a:t>under</a:t>
            </a:r>
            <a:r>
              <a:rPr lang="fr-FR" sz="1200" b="1" i="1" dirty="0" smtClean="0"/>
              <a:t> pressure</a:t>
            </a:r>
            <a:endParaRPr lang="fr-FR" sz="1200" b="1" i="1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88153" y="2780928"/>
            <a:ext cx="842142" cy="848157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Pipe </a:t>
            </a:r>
            <a:r>
              <a:rPr lang="fr-FR" sz="2400" b="1" dirty="0" err="1" smtClean="0">
                <a:solidFill>
                  <a:schemeClr val="bg1"/>
                </a:solidFill>
              </a:rPr>
              <a:t>modeling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865120" y="2752835"/>
            <a:ext cx="823040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DONE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7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15" name="Espace réservé du pied de page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792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335360" y="1484784"/>
            <a:ext cx="10513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Numerical</a:t>
            </a:r>
            <a:r>
              <a:rPr lang="fr-FR" dirty="0" smtClean="0"/>
              <a:t> and </a:t>
            </a:r>
            <a:r>
              <a:rPr lang="fr-FR" dirty="0" err="1" smtClean="0"/>
              <a:t>experimental</a:t>
            </a:r>
            <a:r>
              <a:rPr lang="fr-FR" dirty="0" smtClean="0"/>
              <a:t> </a:t>
            </a:r>
            <a:r>
              <a:rPr lang="fr-FR" dirty="0" err="1" smtClean="0"/>
              <a:t>parametric</a:t>
            </a:r>
            <a:r>
              <a:rPr lang="fr-FR" dirty="0" smtClean="0"/>
              <a:t> investigation of </a:t>
            </a:r>
            <a:r>
              <a:rPr lang="fr-FR" dirty="0" err="1" smtClean="0"/>
              <a:t>rarefaction</a:t>
            </a:r>
            <a:r>
              <a:rPr lang="fr-FR" dirty="0" smtClean="0"/>
              <a:t> </a:t>
            </a:r>
            <a:r>
              <a:rPr lang="fr-FR" dirty="0" err="1" smtClean="0"/>
              <a:t>wave</a:t>
            </a:r>
            <a:r>
              <a:rPr lang="fr-FR" dirty="0" smtClean="0"/>
              <a:t> propagation </a:t>
            </a:r>
            <a:r>
              <a:rPr lang="fr-FR" dirty="0" err="1" smtClean="0"/>
              <a:t>across</a:t>
            </a:r>
            <a:r>
              <a:rPr lang="fr-FR" dirty="0" smtClean="0"/>
              <a:t> an orifice plate</a:t>
            </a:r>
          </a:p>
          <a:p>
            <a:r>
              <a:rPr lang="fr-FR" dirty="0" smtClean="0"/>
              <a:t>(PhD F. Bentivegna </a:t>
            </a:r>
            <a:r>
              <a:rPr lang="fr-FR" b="1" dirty="0" smtClean="0"/>
              <a:t>=&gt; </a:t>
            </a:r>
            <a:r>
              <a:rPr lang="fr-FR" b="1" i="1" dirty="0" err="1" smtClean="0"/>
              <a:t>see</a:t>
            </a:r>
            <a:r>
              <a:rPr lang="fr-FR" b="1" i="1" dirty="0" smtClean="0"/>
              <a:t> </a:t>
            </a:r>
            <a:r>
              <a:rPr lang="fr-FR" b="1" i="1" dirty="0" err="1" smtClean="0"/>
              <a:t>his</a:t>
            </a:r>
            <a:r>
              <a:rPr lang="fr-FR" b="1" i="1" dirty="0" smtClean="0"/>
              <a:t> talk </a:t>
            </a:r>
            <a:r>
              <a:rPr lang="fr-FR" b="1" i="1" dirty="0" err="1" smtClean="0"/>
              <a:t>this</a:t>
            </a:r>
            <a:r>
              <a:rPr lang="fr-FR" b="1" i="1" dirty="0" smtClean="0"/>
              <a:t> </a:t>
            </a:r>
            <a:r>
              <a:rPr lang="fr-FR" b="1" i="1" dirty="0" err="1" smtClean="0"/>
              <a:t>afternoon</a:t>
            </a:r>
            <a:r>
              <a:rPr lang="fr-FR" dirty="0" smtClean="0"/>
              <a:t>) </a:t>
            </a:r>
          </a:p>
          <a:p>
            <a:r>
              <a:rPr lang="fr-FR" dirty="0" smtClean="0"/>
              <a:t>Application to </a:t>
            </a:r>
            <a:r>
              <a:rPr lang="fr-FR" dirty="0" err="1" smtClean="0"/>
              <a:t>Loss</a:t>
            </a:r>
            <a:r>
              <a:rPr lang="fr-FR" dirty="0" smtClean="0"/>
              <a:t> of </a:t>
            </a:r>
            <a:r>
              <a:rPr lang="fr-FR" dirty="0" err="1" smtClean="0"/>
              <a:t>Coolant</a:t>
            </a:r>
            <a:r>
              <a:rPr lang="fr-FR" dirty="0" smtClean="0"/>
              <a:t> Accident (LOCA) </a:t>
            </a:r>
            <a:r>
              <a:rPr lang="fr-FR" dirty="0" err="1" smtClean="0"/>
              <a:t>modeling</a:t>
            </a:r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5837449" y="2894018"/>
            <a:ext cx="4507023" cy="20313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Tests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different</a:t>
            </a:r>
            <a:r>
              <a:rPr lang="fr-FR" dirty="0" smtClean="0"/>
              <a:t> obstacle </a:t>
            </a:r>
            <a:r>
              <a:rPr lang="fr-FR" dirty="0" err="1" smtClean="0"/>
              <a:t>geometries</a:t>
            </a:r>
            <a:r>
              <a:rPr lang="fr-FR" dirty="0" smtClean="0"/>
              <a:t> (serial, multiple </a:t>
            </a:r>
            <a:r>
              <a:rPr lang="fr-FR" dirty="0" err="1" smtClean="0"/>
              <a:t>holes</a:t>
            </a:r>
            <a:r>
              <a:rPr lang="fr-FR" dirty="0" smtClean="0"/>
              <a:t>, …)</a:t>
            </a:r>
          </a:p>
          <a:p>
            <a:endParaRPr lang="fr-FR" dirty="0"/>
          </a:p>
          <a:p>
            <a:r>
              <a:rPr lang="fr-FR" dirty="0" smtClean="0"/>
              <a:t>Computations </a:t>
            </a:r>
            <a:r>
              <a:rPr lang="fr-FR" dirty="0" err="1" smtClean="0"/>
              <a:t>with</a:t>
            </a:r>
            <a:r>
              <a:rPr lang="fr-FR" dirty="0" smtClean="0"/>
              <a:t> 1D FE </a:t>
            </a:r>
            <a:r>
              <a:rPr lang="fr-FR" dirty="0" err="1" smtClean="0"/>
              <a:t>fluid</a:t>
            </a:r>
            <a:r>
              <a:rPr lang="fr-FR" dirty="0" smtClean="0"/>
              <a:t> </a:t>
            </a:r>
            <a:r>
              <a:rPr lang="fr-FR" dirty="0" err="1" smtClean="0"/>
              <a:t>elements</a:t>
            </a:r>
            <a:r>
              <a:rPr lang="fr-FR" dirty="0" smtClean="0"/>
              <a:t> / </a:t>
            </a:r>
            <a:r>
              <a:rPr lang="fr-FR" dirty="0" err="1" smtClean="0"/>
              <a:t>comparison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2D </a:t>
            </a:r>
            <a:r>
              <a:rPr lang="fr-FR" dirty="0" err="1" smtClean="0"/>
              <a:t>axisymetric</a:t>
            </a:r>
            <a:r>
              <a:rPr lang="fr-FR" dirty="0" smtClean="0"/>
              <a:t> computations</a:t>
            </a:r>
          </a:p>
          <a:p>
            <a:endParaRPr lang="fr-FR" dirty="0" smtClean="0"/>
          </a:p>
          <a:p>
            <a:r>
              <a:rPr lang="fr-FR" dirty="0" err="1" smtClean="0"/>
              <a:t>Development</a:t>
            </a:r>
            <a:r>
              <a:rPr lang="fr-FR" dirty="0" smtClean="0"/>
              <a:t> of </a:t>
            </a:r>
            <a:r>
              <a:rPr lang="fr-FR" dirty="0" err="1" smtClean="0"/>
              <a:t>impedance</a:t>
            </a:r>
            <a:r>
              <a:rPr lang="fr-FR" dirty="0" smtClean="0"/>
              <a:t> </a:t>
            </a:r>
            <a:r>
              <a:rPr lang="fr-FR" dirty="0" err="1" smtClean="0"/>
              <a:t>models</a:t>
            </a:r>
            <a:r>
              <a:rPr lang="fr-FR" dirty="0" smtClean="0"/>
              <a:t> for 1D FV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5266" y="1340768"/>
            <a:ext cx="1877379" cy="5137827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Pipe </a:t>
            </a:r>
            <a:r>
              <a:rPr lang="fr-FR" sz="2400" b="1" dirty="0" err="1" smtClean="0">
                <a:solidFill>
                  <a:schemeClr val="bg1"/>
                </a:solidFill>
              </a:rPr>
              <a:t>modeling</a:t>
            </a:r>
            <a:endParaRPr lang="fr-FR" sz="2400" b="1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0" y="2505184"/>
            <a:ext cx="2844000" cy="177424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2870" y="2505184"/>
            <a:ext cx="2844000" cy="177424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08" y="4271583"/>
            <a:ext cx="2844000" cy="177424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2076" y="4271584"/>
            <a:ext cx="2844000" cy="1774247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7104112" y="2083635"/>
            <a:ext cx="1314851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ONGOING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8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790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r="20803"/>
          <a:stretch/>
        </p:blipFill>
        <p:spPr>
          <a:xfrm>
            <a:off x="8150287" y="1412776"/>
            <a:ext cx="2160896" cy="2066817"/>
          </a:xfrm>
          <a:prstGeom prst="rect">
            <a:avLst/>
          </a:prstGeom>
        </p:spPr>
      </p:pic>
      <p:sp>
        <p:nvSpPr>
          <p:cNvPr id="7" name="Espace réservé du contenu 12"/>
          <p:cNvSpPr>
            <a:spLocks noGrp="1"/>
          </p:cNvSpPr>
          <p:nvPr>
            <p:ph idx="1"/>
          </p:nvPr>
        </p:nvSpPr>
        <p:spPr>
          <a:xfrm>
            <a:off x="0" y="1306135"/>
            <a:ext cx="7390972" cy="511218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2000" dirty="0" smtClean="0"/>
              <a:t>2</a:t>
            </a:r>
            <a:r>
              <a:rPr lang="fr-FR" sz="2000" baseline="30000" dirty="0" smtClean="0"/>
              <a:t>nd</a:t>
            </a:r>
            <a:r>
              <a:rPr lang="fr-FR" sz="2000" dirty="0" smtClean="0"/>
              <a:t> </a:t>
            </a:r>
            <a:r>
              <a:rPr lang="fr-FR" sz="2000" dirty="0" err="1" smtClean="0"/>
              <a:t>order</a:t>
            </a:r>
            <a:r>
              <a:rPr lang="fr-FR" sz="2000" dirty="0" smtClean="0"/>
              <a:t> in time and </a:t>
            </a:r>
            <a:r>
              <a:rPr lang="fr-FR" sz="2000" dirty="0" err="1" smtClean="0"/>
              <a:t>space</a:t>
            </a:r>
            <a:r>
              <a:rPr lang="fr-FR" sz="2000" dirty="0" smtClean="0"/>
              <a:t> for JWLR multi-component </a:t>
            </a:r>
            <a:r>
              <a:rPr lang="fr-FR" sz="2000" dirty="0" err="1" smtClean="0"/>
              <a:t>material</a:t>
            </a:r>
            <a:endParaRPr lang="fr-FR" sz="2000" dirty="0" smtClean="0"/>
          </a:p>
          <a:p>
            <a:pPr>
              <a:buFont typeface="Wingdings" panose="05000000000000000000" pitchFamily="2" charset="2"/>
              <a:buChar char="Ø"/>
            </a:pPr>
            <a:endParaRPr lang="fr-FR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fr-FR" sz="2000" dirty="0" err="1" smtClean="0"/>
              <a:t>Work</a:t>
            </a:r>
            <a:r>
              <a:rPr lang="fr-FR" sz="2000" dirty="0" smtClean="0"/>
              <a:t> on « </a:t>
            </a:r>
            <a:r>
              <a:rPr lang="fr-FR" sz="2000" dirty="0" err="1" smtClean="0"/>
              <a:t>Carbuncle</a:t>
            </a:r>
            <a:r>
              <a:rPr lang="fr-FR" sz="2000" dirty="0" smtClean="0"/>
              <a:t> » </a:t>
            </a:r>
            <a:r>
              <a:rPr lang="fr-FR" sz="2000" dirty="0" err="1" smtClean="0"/>
              <a:t>instability</a:t>
            </a:r>
            <a:r>
              <a:rPr lang="fr-FR" sz="2000" dirty="0" smtClean="0"/>
              <a:t> :</a:t>
            </a:r>
          </a:p>
          <a:p>
            <a:pPr lvl="1"/>
            <a:r>
              <a:rPr lang="fr-FR" sz="2000" dirty="0" err="1" smtClean="0"/>
              <a:t>Carbuncle</a:t>
            </a:r>
            <a:r>
              <a:rPr lang="fr-FR" sz="2000" dirty="0" smtClean="0"/>
              <a:t> = </a:t>
            </a:r>
            <a:r>
              <a:rPr lang="fr-FR" sz="2000" dirty="0" err="1" smtClean="0"/>
              <a:t>numerical</a:t>
            </a:r>
            <a:r>
              <a:rPr lang="fr-FR" sz="2000" dirty="0" smtClean="0"/>
              <a:t> </a:t>
            </a:r>
            <a:r>
              <a:rPr lang="fr-FR" sz="2000" dirty="0" err="1" smtClean="0"/>
              <a:t>instabilities</a:t>
            </a:r>
            <a:r>
              <a:rPr lang="fr-FR" sz="2000" dirty="0" smtClean="0"/>
              <a:t> </a:t>
            </a:r>
            <a:r>
              <a:rPr lang="fr-FR" sz="2000" dirty="0" err="1" smtClean="0"/>
              <a:t>around</a:t>
            </a:r>
            <a:r>
              <a:rPr lang="fr-FR" sz="2000" dirty="0" smtClean="0"/>
              <a:t> </a:t>
            </a:r>
            <a:r>
              <a:rPr lang="fr-FR" sz="2000" dirty="0" err="1" smtClean="0"/>
              <a:t>axisymmetric</a:t>
            </a:r>
            <a:r>
              <a:rPr lang="fr-FR" sz="2000" dirty="0" smtClean="0"/>
              <a:t> axis </a:t>
            </a:r>
            <a:r>
              <a:rPr lang="fr-FR" sz="2000" dirty="0" err="1" smtClean="0"/>
              <a:t>with</a:t>
            </a:r>
            <a:r>
              <a:rPr lang="fr-FR" sz="2000" dirty="0" smtClean="0"/>
              <a:t> </a:t>
            </a:r>
            <a:r>
              <a:rPr lang="fr-FR" sz="2000" dirty="0" err="1" smtClean="0"/>
              <a:t>regular</a:t>
            </a:r>
            <a:r>
              <a:rPr lang="fr-FR" sz="2000" dirty="0" smtClean="0"/>
              <a:t> fine </a:t>
            </a:r>
            <a:r>
              <a:rPr lang="fr-FR" sz="2000" dirty="0" err="1" smtClean="0"/>
              <a:t>meshes</a:t>
            </a:r>
            <a:endParaRPr lang="fr-FR" sz="2000" dirty="0" smtClean="0"/>
          </a:p>
          <a:p>
            <a:pPr lvl="1"/>
            <a:r>
              <a:rPr lang="fr-FR" sz="2000" dirty="0" err="1" smtClean="0"/>
              <a:t>Happens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</a:t>
            </a:r>
            <a:r>
              <a:rPr lang="fr-FR" sz="2000" dirty="0" err="1" smtClean="0"/>
              <a:t>low</a:t>
            </a:r>
            <a:r>
              <a:rPr lang="fr-FR" sz="2000" dirty="0" smtClean="0"/>
              <a:t>-dissipative Riemann </a:t>
            </a:r>
            <a:r>
              <a:rPr lang="fr-FR" sz="2000" dirty="0" err="1" smtClean="0"/>
              <a:t>solvers</a:t>
            </a:r>
            <a:endParaRPr lang="fr-FR" sz="2000" dirty="0"/>
          </a:p>
          <a:p>
            <a:pPr lvl="1"/>
            <a:r>
              <a:rPr lang="fr-FR" sz="2000" dirty="0" err="1" smtClean="0"/>
              <a:t>Strongly</a:t>
            </a:r>
            <a:r>
              <a:rPr lang="fr-FR" sz="2000" dirty="0" smtClean="0"/>
              <a:t> </a:t>
            </a:r>
            <a:r>
              <a:rPr lang="fr-FR" sz="2000" dirty="0" err="1" smtClean="0"/>
              <a:t>reduced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AMR or </a:t>
            </a:r>
            <a:r>
              <a:rPr lang="fr-FR" sz="2000" dirty="0" err="1" smtClean="0"/>
              <a:t>mapping</a:t>
            </a:r>
            <a:endParaRPr lang="fr-FR" sz="2000" dirty="0"/>
          </a:p>
          <a:p>
            <a:pPr lvl="1">
              <a:buFont typeface="Symbol" panose="05050102010706020507" pitchFamily="18" charset="2"/>
              <a:buChar char="Þ"/>
            </a:pPr>
            <a:r>
              <a:rPr lang="fr-FR" sz="2000" dirty="0" err="1" smtClean="0"/>
              <a:t>Development</a:t>
            </a:r>
            <a:r>
              <a:rPr lang="fr-FR" sz="2000" dirty="0" smtClean="0"/>
              <a:t> of new </a:t>
            </a:r>
            <a:r>
              <a:rPr lang="fr-FR" sz="2000" dirty="0" err="1" smtClean="0"/>
              <a:t>specific</a:t>
            </a:r>
            <a:r>
              <a:rPr lang="fr-FR" sz="2000" dirty="0" smtClean="0"/>
              <a:t> </a:t>
            </a:r>
            <a:r>
              <a:rPr lang="fr-FR" sz="2000" dirty="0" err="1" smtClean="0"/>
              <a:t>solver</a:t>
            </a:r>
            <a:r>
              <a:rPr lang="fr-FR" sz="2000" dirty="0" smtClean="0"/>
              <a:t>(s)</a:t>
            </a:r>
          </a:p>
          <a:p>
            <a:pPr lvl="1">
              <a:buFont typeface="Symbol" panose="05050102010706020507" pitchFamily="18" charset="2"/>
              <a:buChar char="Þ"/>
            </a:pPr>
            <a:endParaRPr lang="fr-FR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fr-FR" sz="2000" dirty="0" err="1" smtClean="0"/>
              <a:t>Afterburning</a:t>
            </a:r>
            <a:r>
              <a:rPr lang="fr-FR" sz="2000" dirty="0" smtClean="0"/>
              <a:t> </a:t>
            </a:r>
            <a:r>
              <a:rPr lang="fr-FR" sz="2000" dirty="0"/>
              <a:t>model </a:t>
            </a:r>
            <a:r>
              <a:rPr lang="fr-FR" sz="2000" dirty="0" err="1" smtClean="0"/>
              <a:t>development</a:t>
            </a:r>
            <a:endParaRPr lang="fr-FR" sz="2800" dirty="0"/>
          </a:p>
          <a:p>
            <a:pPr>
              <a:buFont typeface="Wingdings" panose="05000000000000000000" pitchFamily="2" charset="2"/>
              <a:buChar char="Ø"/>
            </a:pPr>
            <a:endParaRPr lang="fr-FR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fr-FR" sz="2000" dirty="0" smtClean="0"/>
              <a:t>Validation</a:t>
            </a:r>
            <a:endParaRPr lang="fr-FR" sz="2000" dirty="0"/>
          </a:p>
        </p:txBody>
      </p:sp>
      <p:sp>
        <p:nvSpPr>
          <p:cNvPr id="9" name="ZoneTexte 8"/>
          <p:cNvSpPr txBox="1"/>
          <p:nvPr/>
        </p:nvSpPr>
        <p:spPr>
          <a:xfrm>
            <a:off x="8688288" y="82200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Explosions</a:t>
            </a:r>
            <a:endParaRPr lang="fr-FR" sz="2400" b="1" dirty="0">
              <a:solidFill>
                <a:schemeClr val="bg1"/>
              </a:solidFill>
            </a:endParaRPr>
          </a:p>
        </p:txBody>
      </p:sp>
      <p:pic>
        <p:nvPicPr>
          <p:cNvPr id="10" name="Image 1" descr="image00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8" t="51185" r="8907" b="3522"/>
          <a:stretch/>
        </p:blipFill>
        <p:spPr bwMode="auto">
          <a:xfrm>
            <a:off x="7608168" y="3431295"/>
            <a:ext cx="3462330" cy="1670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7395117" y="5013176"/>
            <a:ext cx="388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err="1" smtClean="0"/>
              <a:t>Strong</a:t>
            </a:r>
            <a:r>
              <a:rPr lang="fr-FR" sz="1400" i="1" dirty="0" smtClean="0"/>
              <a:t> </a:t>
            </a:r>
            <a:r>
              <a:rPr lang="fr-FR" sz="1400" i="1" dirty="0" err="1" smtClean="0"/>
              <a:t>reduction</a:t>
            </a:r>
            <a:r>
              <a:rPr lang="fr-FR" sz="1400" i="1" dirty="0" smtClean="0"/>
              <a:t> of </a:t>
            </a:r>
            <a:r>
              <a:rPr lang="fr-FR" sz="1400" i="1" dirty="0" err="1" smtClean="0"/>
              <a:t>instability</a:t>
            </a:r>
            <a:r>
              <a:rPr lang="fr-FR" sz="1400" i="1" dirty="0" smtClean="0"/>
              <a:t> </a:t>
            </a:r>
            <a:r>
              <a:rPr lang="fr-FR" sz="1400" i="1" dirty="0" err="1" smtClean="0"/>
              <a:t>with</a:t>
            </a:r>
            <a:r>
              <a:rPr lang="fr-FR" sz="1400" i="1" dirty="0" smtClean="0"/>
              <a:t> 4 </a:t>
            </a:r>
            <a:r>
              <a:rPr lang="fr-FR" sz="1400" i="1" dirty="0" err="1" smtClean="0"/>
              <a:t>levels</a:t>
            </a:r>
            <a:r>
              <a:rPr lang="fr-FR" sz="1400" i="1" dirty="0" smtClean="0"/>
              <a:t> of AMR</a:t>
            </a:r>
            <a:endParaRPr lang="fr-FR" sz="1400" i="1" dirty="0"/>
          </a:p>
        </p:txBody>
      </p:sp>
      <p:sp>
        <p:nvSpPr>
          <p:cNvPr id="3" name="ZoneTexte 2"/>
          <p:cNvSpPr txBox="1"/>
          <p:nvPr/>
        </p:nvSpPr>
        <p:spPr>
          <a:xfrm>
            <a:off x="6265010" y="1772816"/>
            <a:ext cx="823040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DONE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914233" y="3747130"/>
            <a:ext cx="1314851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ONGOING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071664" y="5134189"/>
            <a:ext cx="1314851" cy="400110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  <a:softEdge rad="63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</a:rPr>
              <a:t>ONGOING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6D6C12F-DFA5-4525-87FB-303A54253E37}" type="slidenum">
              <a:rPr lang="fr-FR" smtClean="0"/>
              <a:pPr/>
              <a:t>9</a:t>
            </a:fld>
            <a:r>
              <a:rPr lang="fr-FR" smtClean="0"/>
              <a:t> </a:t>
            </a:r>
            <a:endParaRPr lang="fr-FR" dirty="0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EPX Users' Meeting - CEA - New features and ongoing work - 06/06/2023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6007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2" grpId="0"/>
      <p:bldP spid="3" grpId="0" animBg="1"/>
      <p:bldP spid="8" grpId="0" animBg="1"/>
      <p:bldP spid="1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llabComments xmlns="960b1184-ec98-49aa-b537-dd63ce2705a8" xsi:nil="true"/>
    <CollabExternalReferences xmlns="960b1184-ec98-49aa-b537-dd63ce2705a8" xsi:nil="true"/>
    <CollabDate xmlns="960b1184-ec98-49aa-b537-dd63ce2705a8" xsi:nil="true"/>
    <m3b74915f5cc4fd8b760e0f117d359e2 xmlns="5fc8b0c4-bcc4-4991-8e88-f28634e91ebb">
      <Terms xmlns="http://schemas.microsoft.com/office/infopath/2007/PartnerControls"/>
    </m3b74915f5cc4fd8b760e0f117d359e2>
    <TaxCatchAll xmlns="5fc8b0c4-bcc4-4991-8e88-f28634e91ebb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 Repositery" ma:contentTypeID="0x010100108A61D7BE634F76874FDC084DD0BD15009E39C29C26594BAC90AC8ED3FDFD77E0005393D07DFD4AFC40823AE62CAE19639C" ma:contentTypeVersion="8" ma:contentTypeDescription="" ma:contentTypeScope="" ma:versionID="037bf39fa875ccf9c61f49be2244a3b9">
  <xsd:schema xmlns:xsd="http://www.w3.org/2001/XMLSchema" xmlns:xs="http://www.w3.org/2001/XMLSchema" xmlns:p="http://schemas.microsoft.com/office/2006/metadata/properties" xmlns:ns2="960b1184-ec98-49aa-b537-dd63ce2705a8" xmlns:ns3="5fc8b0c4-bcc4-4991-8e88-f28634e91ebb" targetNamespace="http://schemas.microsoft.com/office/2006/metadata/properties" ma:root="true" ma:fieldsID="5efb87b37860377d127aa44893dda2b2" ns2:_="" ns3:_="">
    <xsd:import namespace="960b1184-ec98-49aa-b537-dd63ce2705a8"/>
    <xsd:import namespace="5fc8b0c4-bcc4-4991-8e88-f28634e91ebb"/>
    <xsd:element name="properties">
      <xsd:complexType>
        <xsd:sequence>
          <xsd:element name="documentManagement">
            <xsd:complexType>
              <xsd:all>
                <xsd:element ref="ns2:CollabComments" minOccurs="0"/>
                <xsd:element ref="ns2:CollabExternalReferences" minOccurs="0"/>
                <xsd:element ref="ns2:CollabDate" minOccurs="0"/>
                <xsd:element ref="ns3:m3b74915f5cc4fd8b760e0f117d359e2" minOccurs="0"/>
                <xsd:element ref="ns3:TaxCatchAll" minOccurs="0"/>
                <xsd:element ref="ns3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0b1184-ec98-49aa-b537-dd63ce2705a8" elementFormDefault="qualified">
    <xsd:import namespace="http://schemas.microsoft.com/office/2006/documentManagement/types"/>
    <xsd:import namespace="http://schemas.microsoft.com/office/infopath/2007/PartnerControls"/>
    <xsd:element name="CollabComments" ma:index="2" nillable="true" ma:displayName="Comments" ma:internalName="CollabComments">
      <xsd:simpleType>
        <xsd:restriction base="dms:Note">
          <xsd:maxLength value="255"/>
        </xsd:restriction>
      </xsd:simpleType>
    </xsd:element>
    <xsd:element name="CollabExternalReferences" ma:index="5" nillable="true" ma:displayName="References" ma:internalName="CollabExternalReferences" ma:readOnly="false">
      <xsd:simpleType>
        <xsd:restriction base="dms:Text">
          <xsd:maxLength value="255"/>
        </xsd:restriction>
      </xsd:simpleType>
    </xsd:element>
    <xsd:element name="CollabDate" ma:index="6" nillable="true" ma:displayName="Document Date" ma:format="DateOnly" ma:indexed="true" ma:LCID="1033" ma:internalName="Collab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c8b0c4-bcc4-4991-8e88-f28634e91ebb" elementFormDefault="qualified">
    <xsd:import namespace="http://schemas.microsoft.com/office/2006/documentManagement/types"/>
    <xsd:import namespace="http://schemas.microsoft.com/office/infopath/2007/PartnerControls"/>
    <xsd:element name="m3b74915f5cc4fd8b760e0f117d359e2" ma:index="11" nillable="true" ma:taxonomy="true" ma:internalName="m3b74915f5cc4fd8b760e0f117d359e2" ma:taxonomyFieldName="CollabClassement" ma:displayName="Document type" ma:indexed="true" ma:default="" ma:fieldId="{63b74915-f5cc-4fd8-b760-e0f117d359e2}" ma:sspId="a6c99a04-a681-4a1f-b98c-fb7627a27b6d" ma:termSetId="7e10f4b2-39bc-434c-b40d-f6f94cbbb8c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2" nillable="true" ma:displayName="Taxonomy Catch All Column" ma:hidden="true" ma:list="{a16bd3f8-c93c-4a56-a3f7-f25c2aa6dedf}" ma:internalName="TaxCatchAll" ma:showField="CatchAllData" ma:web="5fc8b0c4-bcc4-4991-8e88-f28634e91eb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3" nillable="true" ma:displayName="Taxonomy Catch All Column1" ma:hidden="true" ma:list="{a16bd3f8-c93c-4a56-a3f7-f25c2aa6dedf}" ma:internalName="TaxCatchAllLabel" ma:readOnly="true" ma:showField="CatchAllDataLabel" ma:web="5fc8b0c4-bcc4-4991-8e88-f28634e91eb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4" ma:displayName="Author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53784C-7C11-42AA-96F1-DDC87E416A1E}">
  <ds:schemaRefs>
    <ds:schemaRef ds:uri="http://schemas.microsoft.com/office/2006/metadata/properties"/>
    <ds:schemaRef ds:uri="5fc8b0c4-bcc4-4991-8e88-f28634e91ebb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960b1184-ec98-49aa-b537-dd63ce2705a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67E46F1-1D8C-44BD-A8BC-089697B5FE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60b1184-ec98-49aa-b537-dd63ce2705a8"/>
    <ds:schemaRef ds:uri="5fc8b0c4-bcc4-4991-8e88-f28634e91eb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67A2A77-F448-459D-8117-D2CFC31943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26499</TotalTime>
  <Words>1688</Words>
  <Application>Microsoft Office PowerPoint</Application>
  <PresentationFormat>Grand écran</PresentationFormat>
  <Paragraphs>300</Paragraphs>
  <Slides>17</Slides>
  <Notes>3</Notes>
  <HiddenSlides>0</HiddenSlides>
  <MMClips>5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Symbol</vt:lpstr>
      <vt:lpstr>Wingdings</vt:lpstr>
      <vt:lpstr>Thème Office</vt:lpstr>
      <vt:lpstr>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JAMOND Olivier</dc:creator>
  <cp:lastModifiedBy>LELONG Nicolas</cp:lastModifiedBy>
  <cp:revision>453</cp:revision>
  <cp:lastPrinted>2018-10-10T15:19:43Z</cp:lastPrinted>
  <dcterms:modified xsi:type="dcterms:W3CDTF">2023-06-05T08:30:12Z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0x010100108A61D7BE634F76874FDC084DD0BD15009E39C29C26594BAC90AC8ED3FDFD77E0005393D07DFD4AFC40823AE62CAE19639C</vt:lpwstr>
  </property>
  <property fmtid="{D5CDD505-2E9C-101B-9397-08002B2CF9AE}" pid="3" name="CollabXmlContent">
    <vt:lpwstr>&lt;CollabItems&gt;_x000d_
  &lt;CollabItem&gt;_x000d_
    &lt;FileLeafRef&gt;EPX_users_meeting_2017_new_features_and_ongoing_works.pptx&lt;/FileLeafRef&gt;_x000d_
    &lt;Title&gt;Présentation PowerPoint&lt;/Title&gt;_x000d_
    &lt;CollabComments /&gt;_x000d_
    &lt;CollabExternalReferences /&gt;_x000d_
    &lt;CollabInternalReference /&gt;</vt:lpwstr>
  </property>
  <property fmtid="{D5CDD505-2E9C-101B-9397-08002B2CF9AE}" pid="4" name="IsCollabDocument">
    <vt:bool>true</vt:bool>
  </property>
  <property fmtid="{D5CDD505-2E9C-101B-9397-08002B2CF9AE}" pid="5" name="CollabClassement">
    <vt:lpwstr/>
  </property>
  <property fmtid="{D5CDD505-2E9C-101B-9397-08002B2CF9AE}" pid="6" name="Order">
    <vt:r8>13800</vt:r8>
  </property>
  <property fmtid="{D5CDD505-2E9C-101B-9397-08002B2CF9AE}" pid="7" name="TemplateUrl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xd_Signature">
    <vt:bool>false</vt:bool>
  </property>
  <property fmtid="{D5CDD505-2E9C-101B-9397-08002B2CF9AE}" pid="11" name="xd_ProgID">
    <vt:lpwstr/>
  </property>
</Properties>
</file>